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61" r:id="rId3"/>
    <p:sldId id="269" r:id="rId4"/>
    <p:sldId id="270" r:id="rId5"/>
    <p:sldId id="271" r:id="rId6"/>
    <p:sldId id="264" r:id="rId7"/>
    <p:sldId id="263" r:id="rId8"/>
    <p:sldId id="266" r:id="rId9"/>
    <p:sldId id="267" r:id="rId10"/>
    <p:sldId id="268" r:id="rId11"/>
    <p:sldId id="273" r:id="rId12"/>
    <p:sldId id="27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C0C0C0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8"/>
  </p:normalViewPr>
  <p:slideViewPr>
    <p:cSldViewPr snapToGrid="0">
      <p:cViewPr varScale="1">
        <p:scale>
          <a:sx n="120" d="100"/>
          <a:sy n="120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6-08T21:11:46.849" idx="1">
    <p:pos x="6000" y="0"/>
    <p:text>Please download this deck before eidting
-Frances Cai
-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8737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078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692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4863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910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75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572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619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47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8657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912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661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060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9.pn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Relationship Id="rId8" Type="http://schemas.openxmlformats.org/officeDocument/2006/relationships/image" Target="../media/image17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8312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-2" y="1811779"/>
            <a:ext cx="9144000" cy="7552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sz="3600" dirty="0">
                <a:latin typeface="Berlin Sans FB Demi" panose="020E0802020502020306" pitchFamily="34" charset="0"/>
              </a:rPr>
              <a:t>Emotional </a:t>
            </a:r>
            <a:r>
              <a:rPr lang="en-US" sz="3600" dirty="0" smtClean="0">
                <a:latin typeface="Berlin Sans FB Demi" panose="020E0802020502020306" pitchFamily="34" charset="0"/>
              </a:rPr>
              <a:t>Hero </a:t>
            </a:r>
            <a:r>
              <a:rPr lang="mr-IN" sz="3600" dirty="0">
                <a:latin typeface="Berlin Sans FB Demi" panose="020E0802020502020306" pitchFamily="34" charset="0"/>
              </a:rPr>
              <a:t>–</a:t>
            </a:r>
            <a:r>
              <a:rPr lang="en-US" sz="3600" dirty="0">
                <a:latin typeface="Berlin Sans FB Demi" panose="020E0802020502020306" pitchFamily="34" charset="0"/>
              </a:rPr>
              <a:t> the iOS  app</a:t>
            </a:r>
            <a:endParaRPr lang="en" sz="3600" dirty="0">
              <a:latin typeface="Berlin Sans FB Demi" panose="020E0802020502020306" pitchFamily="34" charset="0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4359348" y="4547013"/>
            <a:ext cx="5855381" cy="5125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" sz="20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#</a:t>
            </a:r>
            <a:r>
              <a:rPr lang="en" sz="2000" b="1" dirty="0" err="1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GlobalAIHack</a:t>
            </a:r>
            <a:r>
              <a:rPr lang="en" sz="20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r>
              <a:rPr lang="en-US" sz="2000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#</a:t>
            </a:r>
            <a:r>
              <a:rPr lang="en-US" sz="2000" b="1" dirty="0" err="1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WhatTheHack</a:t>
            </a:r>
            <a:endParaRPr lang="en" sz="2000"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-1985128" y="4608196"/>
            <a:ext cx="6039899" cy="408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3252"/>
              </a:buClr>
              <a:buSzPct val="25000"/>
              <a:buFont typeface="Arial"/>
              <a:buNone/>
            </a:pPr>
            <a:r>
              <a:rPr lang="en-US" b="1" i="0" u="none" strike="noStrike" cap="none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Munich </a:t>
            </a:r>
            <a:r>
              <a:rPr lang="en-US" b="1" i="0" u="none" strike="noStrike" cap="none" dirty="0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r>
              <a:rPr lang="en-US" b="1" i="0" u="none" strike="noStrike" cap="none" baseline="30000" dirty="0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b="1" i="0" u="none" strike="noStrike" cap="none" dirty="0" smtClean="0">
                <a:solidFill>
                  <a:srgbClr val="2F3252"/>
                </a:solidFill>
                <a:latin typeface="Arial"/>
                <a:ea typeface="Arial"/>
                <a:cs typeface="Arial"/>
                <a:sym typeface="Arial"/>
              </a:rPr>
              <a:t> June, 2017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1552050" y="986000"/>
            <a:ext cx="6039899" cy="674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-US" sz="3200" b="1" dirty="0">
                <a:solidFill>
                  <a:srgbClr val="2F3252"/>
                </a:solidFill>
              </a:rPr>
              <a:t>GLOBAL AI </a:t>
            </a:r>
            <a:r>
              <a:rPr lang="en-US" sz="3200" b="1" dirty="0" smtClean="0">
                <a:solidFill>
                  <a:srgbClr val="2F3252"/>
                </a:solidFill>
              </a:rPr>
              <a:t>HACKATHON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75"/>
          <p:cNvSpPr txBox="1"/>
          <p:nvPr/>
        </p:nvSpPr>
        <p:spPr>
          <a:xfrm>
            <a:off x="1552049" y="2528586"/>
            <a:ext cx="6039899" cy="408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-US" sz="1600" b="1" dirty="0" smtClean="0">
                <a:solidFill>
                  <a:srgbClr val="2F3252"/>
                </a:solidFill>
              </a:rPr>
              <a:t>Team: </a:t>
            </a:r>
            <a:r>
              <a:rPr lang="en-US" sz="1600" b="1" dirty="0" err="1">
                <a:solidFill>
                  <a:srgbClr val="2F3252"/>
                </a:solidFill>
              </a:rPr>
              <a:t>WhatTheHack</a:t>
            </a:r>
            <a:r>
              <a:rPr lang="en-US" sz="1600" b="1" dirty="0" smtClean="0">
                <a:solidFill>
                  <a:srgbClr val="2F3252"/>
                </a:solidFill>
              </a:rPr>
              <a:t>?!</a:t>
            </a:r>
          </a:p>
          <a:p>
            <a:pPr algn="ctr">
              <a:lnSpc>
                <a:spcPct val="150000"/>
              </a:lnSpc>
              <a:buClr>
                <a:srgbClr val="2F3252"/>
              </a:buClr>
              <a:buSzPct val="25000"/>
            </a:pPr>
            <a:r>
              <a:rPr lang="en-US" sz="1600" b="1" dirty="0" smtClean="0">
                <a:solidFill>
                  <a:srgbClr val="2F3252"/>
                </a:solidFill>
              </a:rPr>
              <a:t> </a:t>
            </a:r>
            <a:r>
              <a:rPr lang="en-US" sz="1600" b="1" i="1" u="none" strike="noStrike" cap="none" dirty="0" smtClean="0">
                <a:solidFill>
                  <a:srgbClr val="2F3252"/>
                </a:solidFill>
                <a:sym typeface="Arial"/>
              </a:rPr>
              <a:t>Ben, Chris, Julia, Shiv &amp; Tony</a:t>
            </a:r>
            <a:endParaRPr sz="11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92" descr="Image result for logo microsof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52" y="-78690"/>
            <a:ext cx="962469" cy="4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91" descr="Image result for nec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7944" y="56744"/>
            <a:ext cx="533503" cy="144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-42042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HOW? </a:t>
            </a:r>
            <a:r>
              <a:rPr lang="mr-IN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–</a:t>
            </a:r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Step 2. </a:t>
            </a:r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iOS Application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38387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56159" y="1460364"/>
            <a:ext cx="2348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smtClean="0">
                <a:solidFill>
                  <a:schemeClr val="bg1"/>
                </a:solidFill>
                <a:latin typeface="Berlin Sans FB" panose="020E0602020502020306" pitchFamily="34" charset="0"/>
              </a:rPr>
              <a:t>Face </a:t>
            </a:r>
            <a:r>
              <a:rPr lang="en-GB" sz="2000" smtClean="0">
                <a:solidFill>
                  <a:schemeClr val="bg1"/>
                </a:solidFill>
                <a:latin typeface="Berlin Sans FB" panose="020E0602020502020306" pitchFamily="34" charset="0"/>
              </a:rPr>
              <a:t>Detection using Core Image (iOS)</a:t>
            </a:r>
            <a:endParaRPr lang="en-GB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96" y="1385602"/>
            <a:ext cx="2278610" cy="2921295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4254470" y="2310833"/>
            <a:ext cx="3291286" cy="720083"/>
            <a:chOff x="4448080" y="2071304"/>
            <a:chExt cx="3291286" cy="720083"/>
          </a:xfrm>
        </p:grpSpPr>
        <p:sp>
          <p:nvSpPr>
            <p:cNvPr id="13" name="TextBox 12"/>
            <p:cNvSpPr txBox="1"/>
            <p:nvPr/>
          </p:nvSpPr>
          <p:spPr>
            <a:xfrm>
              <a:off x="4448080" y="2422055"/>
              <a:ext cx="3291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{0.05, 0.05</a:t>
              </a:r>
              <a:r>
                <a:rPr lang="en-GB" sz="18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,  0.7, 0.09, </a:t>
              </a:r>
              <a:r>
                <a:rPr lang="en-GB" sz="18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0.01, 0.2}</a:t>
              </a:r>
              <a:endParaRPr lang="en-GB" sz="18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pic>
          <p:nvPicPr>
            <p:cNvPr id="23" name="Picture 22" descr="C:\Users\jfk24\AppData\Local\Microsoft\Windows\INetCache\Content.Word\1f622.png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539" y="2071304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4" name="Picture 23" descr="C:\Users\jfk24\AppData\Local\Microsoft\Windows\INetCache\Content.Word\1f63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211" y="2079059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5" name="Picture 24" descr="C:\Users\jfk24\AppData\Local\Microsoft\Windows\INetCache\Content.Word\1f600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1458" y="2079059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6" name="Picture 25" descr="C:\Users\jfk24\AppData\Local\Microsoft\Windows\INetCache\Content.Word\1f620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128" y="2079059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7" name="Picture 26" descr="C:\Users\jfk24\AppData\Local\Microsoft\Windows\INetCache\Content.Word\1f626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7214" y="2075498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38" name="Picture 37" descr="C:\Users\jfk24\AppData\Local\Microsoft\Windows\INetCache\Content.Word\1f631.png"/>
            <p:cNvPicPr/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780" y="2071304"/>
              <a:ext cx="432000" cy="432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</p:grpSp>
      <p:cxnSp>
        <p:nvCxnSpPr>
          <p:cNvPr id="48" name="Straight Arrow Connector 47"/>
          <p:cNvCxnSpPr/>
          <p:nvPr/>
        </p:nvCxnSpPr>
        <p:spPr>
          <a:xfrm>
            <a:off x="7414805" y="2846249"/>
            <a:ext cx="3140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42505" y="2672020"/>
            <a:ext cx="524232" cy="8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45608" y="4245049"/>
            <a:ext cx="3409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Loaded with trained TF Model using </a:t>
            </a:r>
            <a:r>
              <a:rPr lang="en-GB" sz="2200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CoreML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(iOS)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07" y="1732107"/>
            <a:ext cx="1285012" cy="223187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9" r="24232" b="61833"/>
          <a:stretch/>
        </p:blipFill>
        <p:spPr>
          <a:xfrm>
            <a:off x="235252" y="2155189"/>
            <a:ext cx="1471174" cy="1892243"/>
          </a:xfrm>
          <a:prstGeom prst="rect">
            <a:avLst/>
          </a:prstGeom>
        </p:spPr>
      </p:pic>
      <p:pic>
        <p:nvPicPr>
          <p:cNvPr id="34" name="Picture 33" descr="C:\Users\jfk24\AppData\Local\Microsoft\Windows\INetCache\Content.Word\1f631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919" y="2126294"/>
            <a:ext cx="1038375" cy="10383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7532510" y="3164669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✔️</a:t>
            </a:r>
          </a:p>
          <a:p>
            <a:r>
              <a:rPr lang="en-GB" sz="1800" dirty="0" smtClean="0">
                <a:solidFill>
                  <a:schemeClr val="tx2">
                    <a:lumMod val="10000"/>
                  </a:schemeClr>
                </a:solidFill>
                <a:latin typeface="Berlin Sans FB" panose="020E0602020502020306" pitchFamily="34" charset="0"/>
              </a:rPr>
              <a:t>WELL DONE!</a:t>
            </a:r>
            <a:endParaRPr lang="en-GB" sz="1800" dirty="0">
              <a:solidFill>
                <a:schemeClr val="tx2">
                  <a:lumMod val="10000"/>
                </a:schemeClr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31" name="Straight Arrow Connector 30"/>
          <p:cNvCxnSpPr>
            <a:endCxn id="33" idx="3"/>
          </p:cNvCxnSpPr>
          <p:nvPr/>
        </p:nvCxnSpPr>
        <p:spPr>
          <a:xfrm flipH="1">
            <a:off x="1706426" y="2318588"/>
            <a:ext cx="1045076" cy="782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6320" y="3041198"/>
            <a:ext cx="3409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Model Predictions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0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Upcoming Surprises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38387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200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1) Integration of iOS app to the </a:t>
            </a:r>
            <a:r>
              <a:rPr lang="en-GB" sz="2200" dirty="0" err="1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Leaderboard</a:t>
            </a:r>
            <a:endParaRPr lang="en-GB" sz="2200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dirty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	</a:t>
            </a: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&gt; </a:t>
            </a: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already setup server</a:t>
            </a: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 with</a:t>
            </a: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 REST </a:t>
            </a:r>
            <a:r>
              <a:rPr lang="en-GB" sz="2200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API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0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2) Publish on iOS store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dirty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0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3) Android/Windows codebase</a:t>
            </a: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3527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8161" cy="3767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lvl="0" algn="ctr">
              <a:lnSpc>
                <a:spcPct val="100000"/>
              </a:lnSpc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8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THANK YOU</a:t>
            </a:r>
            <a:endParaRPr lang="en-GB" sz="80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pic>
        <p:nvPicPr>
          <p:cNvPr id="6" name="Picture 5" descr="C:\Users\jfk24\AppData\Local\Microsoft\Windows\INetCache\Content.Word\1f63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99" y="291655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7" name="Picture 6" descr="C:\Users\jfk24\AppData\Local\Microsoft\Windows\INetCache\Content.Word\1f62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189" y="356103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8" name="Picture 7" descr="C:\Users\jfk24\AppData\Local\Microsoft\Windows\INetCache\Content.Word\1f63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931" y="3778405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9" name="Picture 8" descr="C:\Users\jfk24\AppData\Local\Microsoft\Windows\INetCache\Content.Word\1f60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00" y="356103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0" name="Picture 9" descr="C:\Users\jfk24\AppData\Local\Microsoft\Windows\INetCache\Content.Word\1f62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12" y="3905179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1" name="Picture 10" descr="C:\Users\jfk24\AppData\Local\Microsoft\Windows\INetCache\Content.Word\1f62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11" y="3328405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084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WHY?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Do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you feel uncomfortable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about the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way your face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looks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when you express an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emotion?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88" y="2133439"/>
            <a:ext cx="4569221" cy="2570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WHY?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Do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you think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you have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got an asymmetrical smile or laughter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?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16" y="1846287"/>
            <a:ext cx="214884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WHY?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Do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you want to train your facial muscles for a slimmer and more defined look but don’t know how?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45" y="2036711"/>
            <a:ext cx="3172108" cy="287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WHY?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Do </a:t>
            </a:r>
            <a:r>
              <a:rPr lang="en-GB" sz="2200" dirty="0">
                <a:solidFill>
                  <a:schemeClr val="bg1"/>
                </a:solidFill>
                <a:latin typeface="Berlin Sans FB" panose="020E0602020502020306" pitchFamily="34" charset="0"/>
              </a:rPr>
              <a:t>you want to improve your selfies / photos by training on your facial expressions?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90" y="2311130"/>
            <a:ext cx="3386617" cy="22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WHY?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200" b="0" i="0" u="none" strike="noStrike" cap="none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  <a:p>
            <a:pPr algn="ctr"/>
            <a:endParaRPr lang="en-GB" sz="2200" dirty="0" smtClean="0">
              <a:solidFill>
                <a:schemeClr val="bg1"/>
              </a:solidFill>
              <a:latin typeface="Berlin Sans FB" panose="020E0602020502020306" pitchFamily="34" charset="0"/>
              <a:sym typeface="Exo 2"/>
            </a:endParaRPr>
          </a:p>
          <a:p>
            <a:pPr algn="ctr"/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  <a:sym typeface="Exo 2"/>
            </a:endParaRPr>
          </a:p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  <a:sym typeface="Exo 2"/>
              </a:rPr>
              <a:t>Most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  <a:sym typeface="Exo 2"/>
              </a:rPr>
              <a:t>importantly: Have fun!</a:t>
            </a:r>
          </a:p>
          <a:p>
            <a:endParaRPr lang="en-GB" sz="2200" dirty="0" smtClean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32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-8390" y="-243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WHAT?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5355452" cy="3767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b="0" i="0" u="none" strike="noStrike" cap="none" dirty="0" err="1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GuitarHero</a:t>
            </a: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 inspired iOS game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dirty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S</a:t>
            </a: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mileys </a:t>
            </a: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flow down the </a:t>
            </a: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screen -mimic them </a:t>
            </a:r>
            <a:endParaRPr lang="en-GB" sz="22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200" dirty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Score </a:t>
            </a:r>
            <a:r>
              <a:rPr lang="en-GB" sz="2200" b="0" i="0" u="none" strike="noStrike" cap="none" dirty="0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points on our </a:t>
            </a:r>
            <a:r>
              <a:rPr lang="en-GB" sz="2200" b="0" i="0" u="none" strike="noStrike" cap="none" dirty="0" err="1" smtClean="0">
                <a:solidFill>
                  <a:schemeClr val="lt1"/>
                </a:solidFill>
                <a:latin typeface="Berlin Sans FB" panose="020E0602020502020306" pitchFamily="34" charset="0"/>
                <a:ea typeface="Exo 2"/>
                <a:cs typeface="Exo 2"/>
                <a:sym typeface="Exo 2"/>
              </a:rPr>
              <a:t>Leaderboard</a:t>
            </a:r>
            <a:endParaRPr lang="en-GB" sz="22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dirty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64" y="92587"/>
            <a:ext cx="2854505" cy="4957841"/>
          </a:xfrm>
          <a:prstGeom prst="rect">
            <a:avLst/>
          </a:prstGeom>
        </p:spPr>
      </p:pic>
      <p:pic>
        <p:nvPicPr>
          <p:cNvPr id="6" name="Picture 5" descr="C:\Users\jfk24\AppData\Local\Microsoft\Windows\INetCache\Content.Word\1f631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298" y="411739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7" name="Picture 6" descr="C:\Users\jfk24\AppData\Local\Microsoft\Windows\INetCache\Content.Word\1f62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17" y="4104000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8" name="Picture 7" descr="C:\Users\jfk24\AppData\Local\Microsoft\Windows\INetCache\Content.Word\1f63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0" y="411739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9" name="Picture 8" descr="C:\Users\jfk24\AppData\Local\Microsoft\Windows\INetCache\Content.Word\1f60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67" y="4131700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0" name="Picture 9" descr="C:\Users\jfk24\AppData\Local\Microsoft\Windows\INetCache\Content.Word\1f62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238" y="411739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1" name="Picture 10" descr="C:\Users\jfk24\AppData\Local\Microsoft\Windows\INetCache\Content.Word\1f62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669" y="411739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98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8161" cy="3767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lvl="0" algn="ctr">
              <a:lnSpc>
                <a:spcPct val="100000"/>
              </a:lnSpc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GB" sz="8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DEMO</a:t>
            </a:r>
            <a:endParaRPr lang="en-GB" sz="80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pic>
        <p:nvPicPr>
          <p:cNvPr id="6" name="Picture 5" descr="C:\Users\jfk24\AppData\Local\Microsoft\Windows\INetCache\Content.Word\1f63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99" y="2916557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7" name="Picture 6" descr="C:\Users\jfk24\AppData\Local\Microsoft\Windows\INetCache\Content.Word\1f62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189" y="356103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8" name="Picture 7" descr="C:\Users\jfk24\AppData\Local\Microsoft\Windows\INetCache\Content.Word\1f63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931" y="3778405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9" name="Picture 8" descr="C:\Users\jfk24\AppData\Local\Microsoft\Windows\INetCache\Content.Word\1f60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00" y="356103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0" name="Picture 9" descr="C:\Users\jfk24\AppData\Local\Microsoft\Windows\INetCache\Content.Word\1f62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12" y="3905179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  <p:pic>
        <p:nvPicPr>
          <p:cNvPr id="11" name="Picture 10" descr="C:\Users\jfk24\AppData\Local\Microsoft\Windows\INetCache\Content.Word\1f62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11" y="3328405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8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10978" r="10993"/>
          <a:stretch/>
        </p:blipFill>
        <p:spPr>
          <a:xfrm>
            <a:off x="-46140" y="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HOW? </a:t>
            </a:r>
            <a:r>
              <a:rPr lang="mr-IN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–</a:t>
            </a:r>
            <a:r>
              <a:rPr lang="en-GB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Step 1. Training on GPU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38387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-GB" sz="2000" b="0" i="0" u="none" strike="noStrike" cap="none" dirty="0" smtClean="0">
              <a:solidFill>
                <a:schemeClr val="lt1"/>
              </a:solidFill>
              <a:latin typeface="Berlin Sans FB" panose="020E0602020502020306" pitchFamily="34" charset="0"/>
              <a:ea typeface="Exo 2"/>
              <a:cs typeface="Exo 2"/>
              <a:sym typeface="Exo 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lt1"/>
              </a:solidFill>
              <a:latin typeface="Berlin Sans FB Demi" panose="020E0802020502020306" pitchFamily="34" charset="0"/>
              <a:ea typeface="Exo 2"/>
              <a:cs typeface="Exo 2"/>
              <a:sym typeface="Exo 2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934036" y="2316507"/>
            <a:ext cx="851483" cy="889233"/>
          </a:xfrm>
          <a:prstGeom prst="flowChartMagneticDisk">
            <a:avLst/>
          </a:prstGeom>
          <a:solidFill>
            <a:srgbClr val="777777">
              <a:alpha val="69804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382347" y="2037849"/>
            <a:ext cx="2645510" cy="14465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DEEP LEARNING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CONVOLUTION</a:t>
            </a:r>
          </a:p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NEURAL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NETWORK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84139" y="2376402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TRAINED</a:t>
            </a:r>
          </a:p>
          <a:p>
            <a:pPr algn="ctr"/>
            <a:r>
              <a:rPr lang="en-GB" sz="2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MODEL</a:t>
            </a:r>
            <a:endParaRPr lang="en-GB" sz="2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8" idx="1"/>
          </p:cNvCxnSpPr>
          <p:nvPr/>
        </p:nvCxnSpPr>
        <p:spPr>
          <a:xfrm flipV="1">
            <a:off x="6027857" y="2761123"/>
            <a:ext cx="105628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81290" y="3460729"/>
            <a:ext cx="2112878" cy="1446225"/>
            <a:chOff x="267216" y="1398372"/>
            <a:chExt cx="2112878" cy="1446225"/>
          </a:xfrm>
        </p:grpSpPr>
        <p:pic>
          <p:nvPicPr>
            <p:cNvPr id="104" name="Picture 103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89" b="5940"/>
            <a:stretch/>
          </p:blipFill>
          <p:spPr>
            <a:xfrm>
              <a:off x="267216" y="1404385"/>
              <a:ext cx="720000" cy="720000"/>
            </a:xfrm>
            <a:prstGeom prst="rect">
              <a:avLst/>
            </a:prstGeom>
          </p:spPr>
        </p:pic>
        <p:pic>
          <p:nvPicPr>
            <p:cNvPr id="45" name="Picture 44" descr="C:\Users\jfk24\AppData\Local\Microsoft\Windows\INetCache\Content.Word\1f63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885" y="1398372"/>
              <a:ext cx="540000" cy="54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105" name="Picture 104"/>
            <p:cNvPicPr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60" b="10670"/>
            <a:stretch/>
          </p:blipFill>
          <p:spPr>
            <a:xfrm>
              <a:off x="574281" y="1786391"/>
              <a:ext cx="720000" cy="720000"/>
            </a:xfrm>
            <a:prstGeom prst="rect">
              <a:avLst/>
            </a:prstGeom>
          </p:spPr>
        </p:pic>
        <p:pic>
          <p:nvPicPr>
            <p:cNvPr id="44" name="Picture 43" descr="C:\Users\jfk24\AppData\Local\Microsoft\Windows\INetCache\Content.Word\1f622.pn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885" y="1706776"/>
              <a:ext cx="540000" cy="54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103" name="Picture 102"/>
            <p:cNvPicPr>
              <a:picLocks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82" b="8098"/>
            <a:stretch/>
          </p:blipFill>
          <p:spPr>
            <a:xfrm>
              <a:off x="993379" y="2124597"/>
              <a:ext cx="720000" cy="720000"/>
            </a:xfrm>
            <a:prstGeom prst="rect">
              <a:avLst/>
            </a:prstGeom>
          </p:spPr>
        </p:pic>
        <p:pic>
          <p:nvPicPr>
            <p:cNvPr id="46" name="Picture 45" descr="C:\Users\jfk24\AppData\Local\Microsoft\Windows\INetCache\Content.Word\1f600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094" y="2057206"/>
              <a:ext cx="540000" cy="54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</p:pic>
      </p:grpSp>
      <p:cxnSp>
        <p:nvCxnSpPr>
          <p:cNvPr id="51" name="Straight Arrow Connector 50"/>
          <p:cNvCxnSpPr>
            <a:stCxn id="5" idx="4"/>
            <a:endCxn id="6" idx="1"/>
          </p:cNvCxnSpPr>
          <p:nvPr/>
        </p:nvCxnSpPr>
        <p:spPr>
          <a:xfrm>
            <a:off x="1785519" y="2761124"/>
            <a:ext cx="15968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41357" y="3484399"/>
            <a:ext cx="2980303" cy="800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595959"/>
              </a:buClr>
            </a:pPr>
            <a:r>
              <a:rPr lang="en-GB" sz="1800" dirty="0" smtClean="0">
                <a:solidFill>
                  <a:srgbClr val="FFFFFF"/>
                </a:solidFill>
                <a:latin typeface="Berlin Sans FB" panose="020E0602020502020306" pitchFamily="34" charset="0"/>
                <a:sym typeface="Exo 2"/>
              </a:rPr>
              <a:t>Using - </a:t>
            </a:r>
            <a:r>
              <a:rPr lang="en-GB" sz="1800" dirty="0" err="1" smtClean="0">
                <a:solidFill>
                  <a:srgbClr val="FFFFFF"/>
                </a:solidFill>
                <a:latin typeface="Berlin Sans FB" panose="020E0602020502020306" pitchFamily="34" charset="0"/>
                <a:sym typeface="Exo 2"/>
              </a:rPr>
              <a:t>Tensorflow</a:t>
            </a:r>
            <a:r>
              <a:rPr lang="en-GB" sz="1800" dirty="0" smtClean="0">
                <a:solidFill>
                  <a:srgbClr val="FFFFFF"/>
                </a:solidFill>
                <a:latin typeface="Berlin Sans FB" panose="020E0602020502020306" pitchFamily="34" charset="0"/>
                <a:sym typeface="Exo 2"/>
              </a:rPr>
              <a:t> and </a:t>
            </a:r>
            <a:r>
              <a:rPr lang="en-GB" sz="1800" dirty="0" err="1" smtClean="0">
                <a:solidFill>
                  <a:srgbClr val="FFFFFF"/>
                </a:solidFill>
                <a:latin typeface="Berlin Sans FB" panose="020E0602020502020306" pitchFamily="34" charset="0"/>
                <a:sym typeface="Exo 2"/>
              </a:rPr>
              <a:t>Keras</a:t>
            </a:r>
            <a:endParaRPr lang="en-GB" sz="1800" dirty="0" smtClean="0">
              <a:solidFill>
                <a:srgbClr val="FFFFFF"/>
              </a:solidFill>
              <a:latin typeface="Berlin Sans FB" panose="020E0602020502020306" pitchFamily="34" charset="0"/>
              <a:sym typeface="Exo 2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66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211</Words>
  <Application>Microsoft Macintosh PowerPoint</Application>
  <PresentationFormat>On-screen Show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Berlin Sans FB</vt:lpstr>
      <vt:lpstr>Berlin Sans FB Demi</vt:lpstr>
      <vt:lpstr>Exo 2</vt:lpstr>
      <vt:lpstr>Arial</vt:lpstr>
      <vt:lpstr>simple-light-2</vt:lpstr>
      <vt:lpstr>PowerPoint Presentation</vt:lpstr>
      <vt:lpstr>WHY?</vt:lpstr>
      <vt:lpstr>WHY?</vt:lpstr>
      <vt:lpstr>WHY?</vt:lpstr>
      <vt:lpstr>WHY?</vt:lpstr>
      <vt:lpstr>WHY?</vt:lpstr>
      <vt:lpstr>WHAT?</vt:lpstr>
      <vt:lpstr>PowerPoint Presentation</vt:lpstr>
      <vt:lpstr>HOW? – Step 1. Training on GPU</vt:lpstr>
      <vt:lpstr>HOW? – Step 2. iOS Application</vt:lpstr>
      <vt:lpstr>Upcoming Surprises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Shiv Sankar</cp:lastModifiedBy>
  <cp:revision>43</cp:revision>
  <dcterms:modified xsi:type="dcterms:W3CDTF">2017-06-25T13:27:36Z</dcterms:modified>
</cp:coreProperties>
</file>