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68" r:id="rId3"/>
    <p:sldId id="270" r:id="rId4"/>
    <p:sldId id="267" r:id="rId5"/>
    <p:sldId id="269" r:id="rId6"/>
    <p:sldId id="265" r:id="rId7"/>
    <p:sldId id="264" r:id="rId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265" autoAdjust="0"/>
    <p:restoredTop sz="94660"/>
  </p:normalViewPr>
  <p:slideViewPr>
    <p:cSldViewPr>
      <p:cViewPr varScale="1">
        <p:scale>
          <a:sx n="54" d="100"/>
          <a:sy n="54" d="100"/>
        </p:scale>
        <p:origin x="-976" y="-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9DA619-28E0-4344-8CB6-EEAC9F42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92914-B004-4FAD-A99E-80CA87F4776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8C191-9404-40CD-9163-F4727E9E6ED2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28C191-9404-40CD-9163-F4727E9E6ED2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2E5A-2C80-4155-BAB2-66DCCC3E955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2E5A-2C80-4155-BAB2-66DCCC3E955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7B125-81AB-4F90-96CB-CFD426D085F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1701E-00E5-4BEC-8B29-A1E8CB79320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31D9A-629F-4424-B8FE-A5D8D2883C8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2BA98-E16B-4A18-ABCF-3F11FCB7FD2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1DF1D-DEF6-43E2-B642-7D5EC43DE84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8E3E5-0C4D-468B-B578-0DB76071619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5AD9-C1A2-4A70-AF1A-6C858574049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72739-026D-4521-B52F-52462B430D5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7C633-ACE5-43B7-AF78-47833C797A2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3D832-8FDF-4503-B97A-99990E69726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0BF7-072F-4EC9-9AA8-0DA6201F7AF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F736D-7ABA-43D6-B8FE-EBF6A61958A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1BD267A-AC6C-4D74-BC35-A3186D80D64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Si scriva un programma in linguaggio C in grado di determinare se l'equazione di secondo grado </a:t>
            </a:r>
            <a:br>
              <a:rPr lang="it-IT" sz="2800" dirty="0" smtClean="0"/>
            </a:br>
            <a:r>
              <a:rPr lang="it-IT" sz="2800" b="1" dirty="0" smtClean="0"/>
              <a:t>(ax</a:t>
            </a:r>
            <a:r>
              <a:rPr lang="it-IT" sz="2800" b="1" baseline="30000" dirty="0" smtClean="0"/>
              <a:t>2</a:t>
            </a:r>
            <a:r>
              <a:rPr lang="it-IT" sz="2800" b="1" dirty="0" smtClean="0"/>
              <a:t> + bx + c = 0)</a:t>
            </a:r>
            <a:r>
              <a:rPr lang="it-IT" sz="2800" i="1" dirty="0" smtClean="0"/>
              <a:t> </a:t>
            </a:r>
            <a:r>
              <a:rPr lang="it-IT" sz="2800" dirty="0" smtClean="0"/>
              <a:t>ha soluzioni reali. In particolare:</a:t>
            </a:r>
          </a:p>
          <a:p>
            <a:pPr lvl="1">
              <a:defRPr/>
            </a:pPr>
            <a:r>
              <a:rPr lang="it-IT" sz="2300" dirty="0" smtClean="0">
                <a:ea typeface="+mn-ea"/>
                <a:cs typeface="+mn-cs"/>
              </a:rPr>
              <a:t>Si definiscano tre variabili chiamate </a:t>
            </a:r>
            <a:r>
              <a:rPr lang="it-IT" sz="2300" b="1" i="1" dirty="0" smtClean="0">
                <a:ea typeface="+mn-ea"/>
                <a:cs typeface="+mn-cs"/>
              </a:rPr>
              <a:t>a</a:t>
            </a:r>
            <a:r>
              <a:rPr lang="it-IT" sz="2300" i="1" dirty="0" smtClean="0">
                <a:ea typeface="+mn-ea"/>
                <a:cs typeface="+mn-cs"/>
              </a:rPr>
              <a:t>, </a:t>
            </a:r>
            <a:r>
              <a:rPr lang="it-IT" sz="2300" b="1" i="1" dirty="0" smtClean="0">
                <a:ea typeface="+mn-ea"/>
                <a:cs typeface="+mn-cs"/>
              </a:rPr>
              <a:t>b</a:t>
            </a:r>
            <a:r>
              <a:rPr lang="it-IT" sz="2300" i="1" dirty="0" smtClean="0">
                <a:ea typeface="+mn-ea"/>
                <a:cs typeface="+mn-cs"/>
              </a:rPr>
              <a:t> </a:t>
            </a:r>
            <a:r>
              <a:rPr lang="it-IT" sz="2300" dirty="0" smtClean="0">
                <a:ea typeface="+mn-ea"/>
                <a:cs typeface="+mn-cs"/>
              </a:rPr>
              <a:t>e</a:t>
            </a:r>
            <a:r>
              <a:rPr lang="it-IT" sz="2300" i="1" dirty="0" smtClean="0">
                <a:ea typeface="+mn-ea"/>
                <a:cs typeface="+mn-cs"/>
              </a:rPr>
              <a:t> </a:t>
            </a:r>
            <a:r>
              <a:rPr lang="it-IT" sz="2300" b="1" i="1" dirty="0" smtClean="0">
                <a:ea typeface="+mn-ea"/>
                <a:cs typeface="+mn-cs"/>
              </a:rPr>
              <a:t>c</a:t>
            </a:r>
            <a:r>
              <a:rPr lang="it-IT" sz="2300" i="1" dirty="0" smtClean="0">
                <a:ea typeface="+mn-ea"/>
                <a:cs typeface="+mn-cs"/>
              </a:rPr>
              <a:t>,</a:t>
            </a:r>
            <a:r>
              <a:rPr lang="it-IT" sz="2300" dirty="0" smtClean="0">
                <a:ea typeface="+mn-ea"/>
                <a:cs typeface="+mn-cs"/>
              </a:rPr>
              <a:t> corrispondenti ai parametri dell’equazione</a:t>
            </a:r>
          </a:p>
          <a:p>
            <a:pPr lvl="1">
              <a:defRPr/>
            </a:pPr>
            <a:r>
              <a:rPr lang="it-IT" sz="2300" dirty="0" smtClean="0">
                <a:ea typeface="+mn-ea"/>
                <a:cs typeface="+mn-cs"/>
              </a:rPr>
              <a:t>Si acquisisca da tastiera il valore di </a:t>
            </a:r>
            <a:r>
              <a:rPr lang="it-IT" sz="2300" b="1" i="1" dirty="0" smtClean="0">
                <a:ea typeface="+mn-ea"/>
                <a:cs typeface="+mn-cs"/>
              </a:rPr>
              <a:t>a</a:t>
            </a:r>
            <a:r>
              <a:rPr lang="it-IT" sz="2300" i="1" dirty="0" smtClean="0">
                <a:ea typeface="+mn-ea"/>
                <a:cs typeface="+mn-cs"/>
              </a:rPr>
              <a:t>, </a:t>
            </a:r>
            <a:r>
              <a:rPr lang="it-IT" sz="2300" b="1" i="1" dirty="0" smtClean="0">
                <a:ea typeface="+mn-ea"/>
                <a:cs typeface="+mn-cs"/>
              </a:rPr>
              <a:t>b</a:t>
            </a:r>
            <a:r>
              <a:rPr lang="it-IT" sz="2300" i="1" dirty="0" smtClean="0">
                <a:ea typeface="+mn-ea"/>
                <a:cs typeface="+mn-cs"/>
              </a:rPr>
              <a:t> </a:t>
            </a:r>
            <a:r>
              <a:rPr lang="it-IT" sz="2300" dirty="0" smtClean="0">
                <a:ea typeface="+mn-ea"/>
                <a:cs typeface="+mn-cs"/>
              </a:rPr>
              <a:t>e</a:t>
            </a:r>
            <a:r>
              <a:rPr lang="it-IT" sz="2300" i="1" dirty="0" smtClean="0">
                <a:ea typeface="+mn-ea"/>
                <a:cs typeface="+mn-cs"/>
              </a:rPr>
              <a:t> </a:t>
            </a:r>
            <a:r>
              <a:rPr lang="it-IT" sz="2300" b="1" i="1" dirty="0" smtClean="0">
                <a:ea typeface="+mn-ea"/>
                <a:cs typeface="+mn-cs"/>
              </a:rPr>
              <a:t>c</a:t>
            </a:r>
          </a:p>
          <a:p>
            <a:pPr lvl="1">
              <a:defRPr/>
            </a:pPr>
            <a:r>
              <a:rPr lang="it-IT" sz="2300" dirty="0" smtClean="0">
                <a:ea typeface="+mn-ea"/>
                <a:cs typeface="+mn-cs"/>
              </a:rPr>
              <a:t>Si calcoli il cosiddetto </a:t>
            </a:r>
            <a:r>
              <a:rPr lang="it-IT" sz="2300" b="1" dirty="0" smtClean="0">
                <a:ea typeface="+mn-ea"/>
                <a:cs typeface="+mn-cs"/>
              </a:rPr>
              <a:t>discriminante (delta)</a:t>
            </a:r>
            <a:r>
              <a:rPr lang="it-IT" sz="2300" dirty="0" smtClean="0">
                <a:ea typeface="+mn-ea"/>
                <a:cs typeface="+mn-cs"/>
              </a:rPr>
              <a:t> della formula risolutiva</a:t>
            </a:r>
          </a:p>
          <a:p>
            <a:pPr lvl="2">
              <a:buFontTx/>
              <a:buNone/>
              <a:defRPr/>
            </a:pPr>
            <a:r>
              <a:rPr lang="it-IT" sz="2000" dirty="0" smtClean="0">
                <a:ea typeface="+mn-ea"/>
                <a:cs typeface="+mn-cs"/>
              </a:rPr>
              <a:t>i. In caso il </a:t>
            </a:r>
            <a:r>
              <a:rPr lang="it-IT" sz="2000" b="1" dirty="0" smtClean="0">
                <a:ea typeface="+mn-ea"/>
                <a:cs typeface="+mn-cs"/>
              </a:rPr>
              <a:t>delta</a:t>
            </a:r>
            <a:r>
              <a:rPr lang="it-IT" sz="2000" dirty="0" smtClean="0">
                <a:ea typeface="+mn-ea"/>
                <a:cs typeface="+mn-cs"/>
              </a:rPr>
              <a:t> sia </a:t>
            </a:r>
            <a:r>
              <a:rPr lang="it-IT" sz="2000" b="1" dirty="0" smtClean="0">
                <a:ea typeface="+mn-ea"/>
                <a:cs typeface="+mn-cs"/>
              </a:rPr>
              <a:t>positivo</a:t>
            </a:r>
            <a:r>
              <a:rPr lang="it-IT" sz="2000" dirty="0" smtClean="0">
                <a:ea typeface="+mn-ea"/>
                <a:cs typeface="+mn-cs"/>
              </a:rPr>
              <a:t>, visualizzare il seguente messaggio</a:t>
            </a:r>
          </a:p>
          <a:p>
            <a:pPr lvl="2">
              <a:buFontTx/>
              <a:buNone/>
              <a:defRPr/>
            </a:pPr>
            <a:r>
              <a:rPr lang="it-IT" sz="2000" dirty="0" smtClean="0">
                <a:ea typeface="+mn-ea"/>
                <a:cs typeface="+mn-cs"/>
              </a:rPr>
              <a:t>“L’equazione ha due soluzioni REALI distinte” </a:t>
            </a:r>
          </a:p>
          <a:p>
            <a:pPr lvl="2">
              <a:buFontTx/>
              <a:buNone/>
              <a:defRPr/>
            </a:pPr>
            <a:r>
              <a:rPr lang="it-IT" sz="2000" dirty="0" smtClean="0">
                <a:ea typeface="+mn-ea"/>
                <a:cs typeface="+mn-cs"/>
              </a:rPr>
              <a:t>ii. In caso il </a:t>
            </a:r>
            <a:r>
              <a:rPr lang="it-IT" sz="2000" b="1" dirty="0" smtClean="0">
                <a:ea typeface="+mn-ea"/>
                <a:cs typeface="+mn-cs"/>
              </a:rPr>
              <a:t>delta</a:t>
            </a:r>
            <a:r>
              <a:rPr lang="it-IT" sz="2000" dirty="0" smtClean="0">
                <a:ea typeface="+mn-ea"/>
                <a:cs typeface="+mn-cs"/>
              </a:rPr>
              <a:t> sia </a:t>
            </a:r>
            <a:r>
              <a:rPr lang="it-IT" sz="2000" b="1" dirty="0" smtClean="0">
                <a:ea typeface="+mn-ea"/>
                <a:cs typeface="+mn-cs"/>
              </a:rPr>
              <a:t>nullo</a:t>
            </a:r>
            <a:r>
              <a:rPr lang="it-IT" sz="2000" dirty="0" smtClean="0">
                <a:ea typeface="+mn-ea"/>
                <a:cs typeface="+mn-cs"/>
              </a:rPr>
              <a:t>, visualizzare il seguente messaggio</a:t>
            </a:r>
          </a:p>
          <a:p>
            <a:pPr lvl="2">
              <a:buFontTx/>
              <a:buNone/>
              <a:defRPr/>
            </a:pPr>
            <a:r>
              <a:rPr lang="it-IT" sz="2000" dirty="0" smtClean="0">
                <a:ea typeface="+mn-ea"/>
                <a:cs typeface="+mn-cs"/>
              </a:rPr>
              <a:t>“L’equazione ha due soluzioni REALI coincidenti”</a:t>
            </a:r>
          </a:p>
          <a:p>
            <a:pPr lvl="2">
              <a:buFontTx/>
              <a:buNone/>
              <a:defRPr/>
            </a:pPr>
            <a:r>
              <a:rPr lang="it-IT" sz="2000" dirty="0" smtClean="0">
                <a:ea typeface="+mn-ea"/>
                <a:cs typeface="+mn-cs"/>
              </a:rPr>
              <a:t>iii. Altrimenti stampare a video il messaggio “L’equazione non ha soluzioni REALI”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1: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800" b="1" dirty="0" smtClean="0">
                <a:solidFill>
                  <a:srgbClr val="FF0000"/>
                </a:solidFill>
              </a:rPr>
              <a:t>Attenzione ai casi particolari </a:t>
            </a:r>
            <a:r>
              <a:rPr lang="it-IT" sz="2800" dirty="0" smtClean="0"/>
              <a:t>(non abbiamo controllo sui valori di input)</a:t>
            </a:r>
          </a:p>
          <a:p>
            <a:pPr>
              <a:defRPr/>
            </a:pPr>
            <a:r>
              <a:rPr lang="it-IT" sz="2800" dirty="0" smtClean="0"/>
              <a:t>Intercettiamo i casi particolari tramite una serie di ‘</a:t>
            </a:r>
            <a:r>
              <a:rPr lang="it-IT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2800" dirty="0" smtClean="0"/>
              <a:t>’</a:t>
            </a:r>
          </a:p>
          <a:p>
            <a:pPr>
              <a:defRPr/>
            </a:pPr>
            <a:r>
              <a:rPr lang="it-IT" sz="2800" dirty="0" smtClean="0"/>
              <a:t>Verificare prima se </a:t>
            </a:r>
            <a:r>
              <a:rPr lang="it-IT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= 0 </a:t>
            </a:r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In caso affermativo, </a:t>
            </a:r>
            <a:r>
              <a:rPr lang="it-IT" sz="2000" dirty="0"/>
              <a:t>passare alla soluzione dell’equazione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di </a:t>
            </a:r>
            <a:r>
              <a:rPr lang="it-IT" sz="2000" dirty="0"/>
              <a:t>primo grado </a:t>
            </a:r>
            <a:r>
              <a:rPr lang="it-IT" sz="2000" i="1" dirty="0" err="1" smtClean="0"/>
              <a:t>bx+c</a:t>
            </a:r>
            <a:r>
              <a:rPr lang="it-IT" sz="2000" i="1" dirty="0" smtClean="0"/>
              <a:t>=0 (</a:t>
            </a:r>
            <a:r>
              <a:rPr lang="it-IT" sz="2000" dirty="0" smtClean="0"/>
              <a:t>vedi laboratorio 2)</a:t>
            </a:r>
            <a:endParaRPr lang="it-IT" sz="2000" dirty="0"/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In caso negativo, identificare i tre casi indicati nel testo</a:t>
            </a:r>
            <a:endParaRPr lang="it-IT" sz="2000" dirty="0">
              <a:ea typeface="+mn-ea"/>
              <a:cs typeface="+mn-cs"/>
            </a:endParaRPr>
          </a:p>
          <a:p>
            <a:pPr>
              <a:defRPr/>
            </a:pPr>
            <a:r>
              <a:rPr lang="it-IT" sz="2400" b="1" dirty="0" smtClean="0">
                <a:solidFill>
                  <a:srgbClr val="3333FF"/>
                </a:solidFill>
              </a:rPr>
              <a:t>Per  risolvere l’equazione dobbiamo usare la radice quadrata (che non abbiamo ancora studiato…)</a:t>
            </a:r>
            <a:endParaRPr lang="it-IT" sz="2400" b="1" dirty="0">
              <a:solidFill>
                <a:srgbClr val="3333FF"/>
              </a:solidFill>
            </a:endParaRPr>
          </a:p>
          <a:p>
            <a:pPr>
              <a:defRPr/>
            </a:pPr>
            <a:r>
              <a:rPr lang="en-US" sz="2400" dirty="0" err="1" smtClean="0"/>
              <a:t>Ci</a:t>
            </a:r>
            <a:r>
              <a:rPr lang="en-US" sz="2400" dirty="0" smtClean="0"/>
              <a:t> </a:t>
            </a:r>
            <a:r>
              <a:rPr lang="en-US" sz="2400" dirty="0" err="1" smtClean="0"/>
              <a:t>limitiamo</a:t>
            </a:r>
            <a:r>
              <a:rPr lang="en-US" sz="2400" dirty="0" smtClean="0"/>
              <a:t>  a </a:t>
            </a:r>
            <a:r>
              <a:rPr lang="en-US" sz="2400" dirty="0" err="1" smtClean="0"/>
              <a:t>valutare</a:t>
            </a:r>
            <a:r>
              <a:rPr lang="en-US" sz="2400" dirty="0" smtClean="0"/>
              <a:t>  se le </a:t>
            </a:r>
            <a:r>
              <a:rPr lang="en-US" sz="2400" dirty="0" err="1" smtClean="0"/>
              <a:t>soluzioni</a:t>
            </a:r>
            <a:r>
              <a:rPr lang="en-US" sz="2400" dirty="0" smtClean="0"/>
              <a:t>  </a:t>
            </a:r>
            <a:r>
              <a:rPr lang="en-US" sz="2400" dirty="0" err="1" smtClean="0"/>
              <a:t>siano</a:t>
            </a:r>
            <a:r>
              <a:rPr lang="en-US" sz="2400" dirty="0" smtClean="0"/>
              <a:t> </a:t>
            </a:r>
            <a:r>
              <a:rPr lang="en-US" sz="2400" dirty="0" err="1" smtClean="0"/>
              <a:t>reali</a:t>
            </a:r>
            <a:r>
              <a:rPr lang="en-US" sz="2400" dirty="0" smtClean="0"/>
              <a:t> o </a:t>
            </a:r>
            <a:r>
              <a:rPr lang="en-US" sz="2400" dirty="0" err="1" smtClean="0"/>
              <a:t>meno</a:t>
            </a:r>
            <a:r>
              <a:rPr lang="en-US" sz="2400" dirty="0" smtClean="0"/>
              <a:t> </a:t>
            </a:r>
            <a:r>
              <a:rPr lang="en-US" sz="2400" dirty="0" err="1" smtClean="0"/>
              <a:t>osservando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 </a:t>
            </a:r>
            <a:r>
              <a:rPr lang="en-US" sz="2400" dirty="0" err="1" smtClean="0"/>
              <a:t>segno</a:t>
            </a:r>
            <a:r>
              <a:rPr lang="en-US" sz="2400" dirty="0" smtClean="0"/>
              <a:t> del delta.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advTm="4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1: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Attenzione ai casi particolari (non abbiamo controllo sui valori di input)</a:t>
            </a:r>
          </a:p>
          <a:p>
            <a:pPr>
              <a:defRPr/>
            </a:pPr>
            <a:r>
              <a:rPr lang="it-IT" sz="2800" dirty="0" smtClean="0"/>
              <a:t>Intercettiamo i casi particolari tramite una serie di ‘</a:t>
            </a:r>
            <a:r>
              <a:rPr lang="it-IT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2800" dirty="0" smtClean="0"/>
              <a:t>’</a:t>
            </a:r>
          </a:p>
          <a:p>
            <a:pPr>
              <a:defRPr/>
            </a:pPr>
            <a:r>
              <a:rPr lang="it-IT" sz="2800" dirty="0" smtClean="0"/>
              <a:t>Verificare prima se </a:t>
            </a:r>
            <a:r>
              <a:rPr lang="it-IT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= 0 </a:t>
            </a:r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In caso affermativo, </a:t>
            </a:r>
            <a:r>
              <a:rPr lang="it-IT" sz="2000" dirty="0"/>
              <a:t>passare alla soluzione dell’equazione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di </a:t>
            </a:r>
            <a:r>
              <a:rPr lang="it-IT" sz="2000" dirty="0"/>
              <a:t>primo grado </a:t>
            </a:r>
            <a:r>
              <a:rPr lang="it-IT" sz="2000" i="1" dirty="0" err="1" smtClean="0"/>
              <a:t>bx+c</a:t>
            </a:r>
            <a:r>
              <a:rPr lang="it-IT" sz="2000" i="1" dirty="0" smtClean="0"/>
              <a:t>=0 (</a:t>
            </a:r>
            <a:r>
              <a:rPr lang="it-IT" sz="2000" dirty="0" smtClean="0"/>
              <a:t>vedi laboratorio 2)</a:t>
            </a:r>
            <a:endParaRPr lang="it-IT" sz="2000" dirty="0"/>
          </a:p>
          <a:p>
            <a:pPr lvl="1">
              <a:defRPr/>
            </a:pPr>
            <a:r>
              <a:rPr lang="it-IT" sz="2000" dirty="0" smtClean="0">
                <a:ea typeface="+mn-ea"/>
                <a:cs typeface="+mn-cs"/>
              </a:rPr>
              <a:t>In caso negativo, identificare i tre casi indicati nel testo</a:t>
            </a:r>
            <a:endParaRPr lang="it-IT" sz="2000" dirty="0">
              <a:ea typeface="+mn-ea"/>
              <a:cs typeface="+mn-cs"/>
            </a:endParaRPr>
          </a:p>
          <a:p>
            <a:pPr>
              <a:defRPr/>
            </a:pPr>
            <a:r>
              <a:rPr lang="it-IT" sz="2400" dirty="0" smtClean="0"/>
              <a:t>Per  risolvere l’equazione dobbiamo usare la radice quadrata (che non abbiamo ancora studiato…)</a:t>
            </a:r>
            <a:endParaRPr lang="it-IT" sz="2400" dirty="0"/>
          </a:p>
          <a:p>
            <a:pPr>
              <a:defRPr/>
            </a:pPr>
            <a:r>
              <a:rPr lang="it-IT" sz="2000" dirty="0" smtClean="0"/>
              <a:t>Per la radice quadrata, usare la funzione </a:t>
            </a:r>
            <a:r>
              <a:rPr lang="it-IT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it-IT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sz="2000" dirty="0" err="1" smtClean="0">
                <a:ea typeface="+mn-ea"/>
                <a:cs typeface="+mn-cs"/>
              </a:rPr>
              <a:t>Riceve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argomento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 </a:t>
            </a:r>
            <a:r>
              <a:rPr lang="en-US" sz="2000" dirty="0" smtClean="0">
                <a:ea typeface="+mn-ea"/>
                <a:cs typeface="+mn-cs"/>
              </a:rPr>
              <a:t>e </a:t>
            </a:r>
            <a:r>
              <a:rPr lang="en-US" sz="2000" dirty="0" err="1" smtClean="0">
                <a:ea typeface="+mn-ea"/>
                <a:cs typeface="+mn-cs"/>
              </a:rPr>
              <a:t>restituisce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valore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</a:t>
            </a:r>
          </a:p>
          <a:p>
            <a:pPr lvl="1">
              <a:defRPr/>
            </a:pPr>
            <a:r>
              <a:rPr lang="en-US" sz="2000" dirty="0" err="1" smtClean="0"/>
              <a:t>Uso</a:t>
            </a:r>
            <a:r>
              <a:rPr lang="en-US" sz="2000" dirty="0" smtClean="0"/>
              <a:t>: </a:t>
            </a:r>
            <a:r>
              <a:rPr lang="en-US" sz="2000" dirty="0" err="1" smtClean="0"/>
              <a:t>dati</a:t>
            </a:r>
            <a:r>
              <a:rPr lang="en-US" sz="20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double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x, y;</a:t>
            </a:r>
          </a:p>
          <a:p>
            <a:pPr marL="914400" lvl="2" indent="0">
              <a:buFontTx/>
              <a:buNone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x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sqrt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(y);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advTm="4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800" dirty="0" smtClean="0"/>
              <a:t>Si scriva un programma in linguaggio C che, dato un numero intero tra 1 e 12 che rappresenta il mese corrente, utilizzi il costrutto 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it-IT" sz="2800" dirty="0" smtClean="0"/>
              <a:t> per stampare il nome del mese per esteso (1→“Gennaio”, 2→“Febbraio”, 3→“Marzo”, …, 12 →“Dicembre”).</a:t>
            </a:r>
          </a:p>
          <a:p>
            <a:r>
              <a:rPr lang="it-IT" sz="2800" dirty="0" smtClean="0"/>
              <a:t>Il programma </a:t>
            </a:r>
            <a:r>
              <a:rPr lang="it-IT" sz="2800" b="1" dirty="0" smtClean="0"/>
              <a:t>gestisca</a:t>
            </a:r>
            <a:r>
              <a:rPr lang="it-IT" sz="2800" dirty="0" smtClean="0"/>
              <a:t> </a:t>
            </a:r>
            <a:r>
              <a:rPr lang="it-IT" sz="2800" b="1" dirty="0" smtClean="0"/>
              <a:t>anche le situazioni di inserimento di valori non compresi nell’intervallo 1-12</a:t>
            </a:r>
            <a:r>
              <a:rPr lang="it-IT" sz="2800" dirty="0" smtClean="0"/>
              <a:t>.</a:t>
            </a:r>
          </a:p>
          <a:p>
            <a:r>
              <a:rPr lang="it-IT" sz="2800" b="1" u="sng" dirty="0" smtClean="0"/>
              <a:t>Approfondimento</a:t>
            </a:r>
            <a:r>
              <a:rPr lang="it-IT" sz="2800" dirty="0" smtClean="0"/>
              <a:t>: modificare il programma in modo che accetti come input una data nella forma giorno/mese/anno (esempio: 23/3/2012) e stampi la stessa data con il mese per esteso (esempio: 23 marzo 2012). 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dirty="0" smtClean="0"/>
              <a:t>Esercizio 2: traccia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800" dirty="0" smtClean="0"/>
              <a:t>Per l’approfondimento:</a:t>
            </a:r>
          </a:p>
          <a:p>
            <a:pPr lvl="1"/>
            <a:r>
              <a:rPr lang="en-US" sz="2400" dirty="0" err="1" smtClean="0"/>
              <a:t>Ricordate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Il “</a:t>
            </a:r>
            <a:r>
              <a:rPr lang="en-US" sz="2400" dirty="0" err="1" smtClean="0"/>
              <a:t>testo</a:t>
            </a:r>
            <a:r>
              <a:rPr lang="en-US" sz="2400" dirty="0" smtClean="0"/>
              <a:t> </a:t>
            </a:r>
            <a:r>
              <a:rPr lang="en-US" sz="2400" dirty="0" err="1" smtClean="0"/>
              <a:t>libero</a:t>
            </a:r>
            <a:r>
              <a:rPr lang="en-US" sz="2400" dirty="0" smtClean="0"/>
              <a:t>”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la </a:t>
            </a:r>
            <a:r>
              <a:rPr lang="en-US" sz="2400" dirty="0" err="1" smtClean="0"/>
              <a:t>stringa</a:t>
            </a:r>
            <a:r>
              <a:rPr lang="en-US" sz="2400" dirty="0" smtClean="0"/>
              <a:t> di </a:t>
            </a:r>
            <a:r>
              <a:rPr lang="en-US" sz="2400" dirty="0" err="1" smtClean="0"/>
              <a:t>formato</a:t>
            </a:r>
            <a:r>
              <a:rPr lang="en-US" sz="2400" dirty="0" smtClean="0"/>
              <a:t> </a:t>
            </a:r>
            <a:r>
              <a:rPr lang="en-US" sz="2400" dirty="0" err="1" smtClean="0"/>
              <a:t>della</a:t>
            </a:r>
            <a:r>
              <a:rPr lang="en-US" sz="2400" dirty="0" smtClean="0"/>
              <a:t> </a:t>
            </a:r>
            <a:r>
              <a:rPr lang="en-US" sz="2400" dirty="0" err="1" smtClean="0"/>
              <a:t>scanf</a:t>
            </a:r>
            <a:r>
              <a:rPr lang="en-US" sz="2400" dirty="0" smtClean="0"/>
              <a:t> </a:t>
            </a:r>
            <a:r>
              <a:rPr lang="en-US" sz="2400" dirty="0" err="1" smtClean="0"/>
              <a:t>corrisponde</a:t>
            </a:r>
            <a:r>
              <a:rPr lang="en-US" sz="2400" dirty="0" smtClean="0"/>
              <a:t> a </a:t>
            </a:r>
            <a:r>
              <a:rPr lang="en-US" sz="2400" dirty="0" err="1" smtClean="0"/>
              <a:t>caratteri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vengono</a:t>
            </a:r>
            <a:r>
              <a:rPr lang="en-US" sz="2400" dirty="0" smtClean="0"/>
              <a:t> </a:t>
            </a:r>
            <a:r>
              <a:rPr lang="en-US" sz="2400" dirty="0" err="1" smtClean="0"/>
              <a:t>letti</a:t>
            </a:r>
            <a:r>
              <a:rPr lang="en-US" sz="2400" dirty="0" smtClean="0"/>
              <a:t> come </a:t>
            </a:r>
            <a:r>
              <a:rPr lang="en-US" sz="2400" dirty="0" err="1" smtClean="0"/>
              <a:t>indicato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Per </a:t>
            </a:r>
            <a:r>
              <a:rPr lang="en-US" sz="2400" dirty="0" err="1" smtClean="0"/>
              <a:t>leggere</a:t>
            </a:r>
            <a:r>
              <a:rPr lang="en-US" sz="2400" dirty="0" smtClean="0"/>
              <a:t> 23/3/2012 non </a:t>
            </a:r>
            <a:r>
              <a:rPr lang="en-US" sz="2400" dirty="0" err="1" smtClean="0"/>
              <a:t>possiamo</a:t>
            </a:r>
            <a:r>
              <a:rPr lang="en-US" sz="2400" dirty="0" smtClean="0"/>
              <a:t> </a:t>
            </a:r>
            <a:r>
              <a:rPr lang="en-US" sz="2400" dirty="0" err="1" smtClean="0"/>
              <a:t>leggere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tre</a:t>
            </a:r>
            <a:r>
              <a:rPr lang="en-US" sz="2400" dirty="0" smtClean="0"/>
              <a:t>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con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d%d%d”,&amp;giorno,&amp;mese,&amp;anno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perche</a:t>
            </a:r>
            <a:r>
              <a:rPr lang="en-US" sz="2400" dirty="0" smtClean="0"/>
              <a:t>’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separatore</a:t>
            </a:r>
            <a:r>
              <a:rPr lang="en-US" sz="2400" dirty="0" smtClean="0"/>
              <a:t> </a:t>
            </a:r>
            <a:r>
              <a:rPr lang="en-US" sz="2400" dirty="0" err="1" smtClean="0"/>
              <a:t>stanard</a:t>
            </a:r>
            <a:r>
              <a:rPr lang="en-US" sz="2400" dirty="0" smtClean="0"/>
              <a:t> e’ lo </a:t>
            </a:r>
            <a:r>
              <a:rPr lang="en-US" sz="2400" dirty="0" err="1" smtClean="0"/>
              <a:t>spazio</a:t>
            </a:r>
            <a:r>
              <a:rPr lang="en-US" sz="2400" dirty="0" smtClean="0"/>
              <a:t> o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ritorno</a:t>
            </a:r>
            <a:r>
              <a:rPr lang="en-US" sz="2400" dirty="0" smtClean="0"/>
              <a:t> a capo!</a:t>
            </a:r>
          </a:p>
          <a:p>
            <a:pPr lvl="1"/>
            <a:r>
              <a:rPr lang="en-US" sz="2400" b="1" dirty="0" err="1" smtClean="0"/>
              <a:t>Bisogna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esplicitamente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specificare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carattere</a:t>
            </a:r>
            <a:r>
              <a:rPr lang="en-US" sz="2400" b="1" dirty="0" smtClean="0"/>
              <a:t> ‘/’ </a:t>
            </a:r>
            <a:r>
              <a:rPr lang="en-US" sz="2400" b="1" dirty="0" err="1" smtClean="0"/>
              <a:t>nella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stringa</a:t>
            </a:r>
            <a:r>
              <a:rPr lang="en-US" sz="2400" b="1" dirty="0" smtClean="0"/>
              <a:t> di </a:t>
            </a:r>
            <a:r>
              <a:rPr lang="en-US" sz="2400" b="1" dirty="0" err="1" smtClean="0"/>
              <a:t>formato</a:t>
            </a:r>
            <a:endParaRPr lang="en-US" sz="2400" b="1" dirty="0" smtClean="0"/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(“%d/%d/%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d”,&amp;giorno,&amp;mese,&amp;anno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it-IT" sz="2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sz="2800" smtClean="0"/>
              <a:t>Si scriva un programma C che acquisisca numeri interi da tastiera finché non viene inserito il valore 0.</a:t>
            </a:r>
          </a:p>
          <a:p>
            <a:endParaRPr lang="it-IT" sz="2800" u="sng" smtClean="0"/>
          </a:p>
          <a:p>
            <a:r>
              <a:rPr lang="it-IT" sz="2800" b="1" u="sng" smtClean="0"/>
              <a:t>Approfondimento</a:t>
            </a:r>
            <a:r>
              <a:rPr lang="it-IT" sz="2800" smtClean="0"/>
              <a:t>: modificare il programma accumulando (ovvero continuando a sommare) in una variabile i valori inseriti prima dell’immissione del numero 0; al termine dell’acquisizione il programma stampi a video il valore calcolato.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3 - Traccia</a:t>
            </a:r>
            <a:endParaRPr lang="it-IT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50825" y="1052513"/>
            <a:ext cx="8435975" cy="5183187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Ci è richiesto di usare un ciclo 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it-IT" sz="2800" dirty="0" smtClean="0"/>
              <a:t>o </a:t>
            </a:r>
            <a:r>
              <a:rPr lang="it-IT" sz="2800" b="1" dirty="0" smtClean="0">
                <a:latin typeface="Courier New" pitchFamily="49" charset="0"/>
                <a:cs typeface="Courier New" pitchFamily="49" charset="0"/>
              </a:rPr>
              <a:t>do/while</a:t>
            </a:r>
            <a:endParaRPr lang="it-IT" sz="2400" b="1" dirty="0" smtClean="0">
              <a:cs typeface="Courier New" pitchFamily="49" charset="0"/>
            </a:endParaRPr>
          </a:p>
          <a:p>
            <a:pPr>
              <a:defRPr/>
            </a:pPr>
            <a:r>
              <a:rPr lang="it-IT" sz="2800" dirty="0" smtClean="0">
                <a:cs typeface="Courier New" pitchFamily="49" charset="0"/>
              </a:rPr>
              <a:t>Struttura (</a:t>
            </a:r>
            <a:r>
              <a:rPr lang="it-IT" sz="2800" dirty="0" err="1" smtClean="0">
                <a:cs typeface="Courier New" pitchFamily="49" charset="0"/>
              </a:rPr>
              <a:t>while</a:t>
            </a:r>
            <a:r>
              <a:rPr lang="it-IT" sz="2800" dirty="0" smtClean="0">
                <a:cs typeface="Courier New" pitchFamily="49" charset="0"/>
              </a:rPr>
              <a:t>):</a:t>
            </a:r>
          </a:p>
          <a:p>
            <a:pPr lvl="1">
              <a:defRPr/>
            </a:pPr>
            <a:r>
              <a:rPr lang="it-IT" sz="2400" dirty="0" smtClean="0">
                <a:cs typeface="Courier New" pitchFamily="49" charset="0"/>
              </a:rPr>
              <a:t>Leggi un valore</a:t>
            </a:r>
          </a:p>
          <a:p>
            <a:pPr lvl="1">
              <a:defRPr/>
            </a:pPr>
            <a:r>
              <a:rPr lang="it-IT" sz="2400" dirty="0" smtClean="0">
                <a:cs typeface="Courier New" pitchFamily="49" charset="0"/>
              </a:rPr>
              <a:t>Finché il valore letto non è uguale a 0  processalo</a:t>
            </a:r>
          </a:p>
          <a:p>
            <a:pPr>
              <a:defRPr/>
            </a:pPr>
            <a:r>
              <a:rPr lang="it-IT" sz="2800" b="1" dirty="0" smtClean="0">
                <a:cs typeface="Courier New" pitchFamily="49" charset="0"/>
              </a:rPr>
              <a:t>Approfondimento</a:t>
            </a:r>
          </a:p>
          <a:p>
            <a:pPr marL="971550" lvl="1" indent="-514350">
              <a:buFontTx/>
              <a:buAutoNum type="alphaLcParenR"/>
              <a:defRPr/>
            </a:pPr>
            <a:r>
              <a:rPr lang="it-IT" sz="2400" dirty="0" smtClean="0">
                <a:solidFill>
                  <a:srgbClr val="3333FF"/>
                </a:solidFill>
                <a:cs typeface="Courier New" pitchFamily="49" charset="0"/>
              </a:rPr>
              <a:t>Per accumulare valori usiamo una variabile di supporto (</a:t>
            </a:r>
            <a:r>
              <a:rPr lang="it-IT" sz="2400" b="1" i="1" dirty="0" smtClean="0">
                <a:solidFill>
                  <a:srgbClr val="3333FF"/>
                </a:solidFill>
                <a:cs typeface="Courier New" pitchFamily="49" charset="0"/>
              </a:rPr>
              <a:t>somma</a:t>
            </a:r>
            <a:r>
              <a:rPr lang="it-IT" sz="2400" dirty="0" smtClean="0">
                <a:solidFill>
                  <a:srgbClr val="3333FF"/>
                </a:solidFill>
                <a:cs typeface="Courier New" pitchFamily="49" charset="0"/>
              </a:rPr>
              <a:t>)</a:t>
            </a:r>
            <a:endParaRPr lang="it-IT" sz="2400" i="1" dirty="0" smtClean="0">
              <a:solidFill>
                <a:srgbClr val="3333FF"/>
              </a:solidFill>
              <a:cs typeface="Courier New" pitchFamily="49" charset="0"/>
            </a:endParaRPr>
          </a:p>
          <a:p>
            <a:pPr marL="971550" lvl="1" indent="-514350">
              <a:buFontTx/>
              <a:buAutoNum type="alphaLcParenR"/>
              <a:defRPr/>
            </a:pPr>
            <a:r>
              <a:rPr lang="it-IT" sz="2400" dirty="0" smtClean="0">
                <a:solidFill>
                  <a:srgbClr val="3333FF"/>
                </a:solidFill>
                <a:cs typeface="Courier New" pitchFamily="49" charset="0"/>
              </a:rPr>
              <a:t>Inizializzare in modo opportuno la variabile </a:t>
            </a:r>
            <a:r>
              <a:rPr lang="it-IT" sz="2400" b="1" i="1" dirty="0" smtClean="0">
                <a:solidFill>
                  <a:srgbClr val="3333FF"/>
                </a:solidFill>
                <a:cs typeface="Courier New" pitchFamily="49" charset="0"/>
              </a:rPr>
              <a:t>somma</a:t>
            </a:r>
            <a:r>
              <a:rPr lang="it-IT" sz="2400" dirty="0" smtClean="0">
                <a:solidFill>
                  <a:srgbClr val="3333FF"/>
                </a:solidFill>
                <a:cs typeface="Courier New" pitchFamily="49" charset="0"/>
              </a:rPr>
              <a:t> all’inizio del programma (prima del ciclo) </a:t>
            </a:r>
          </a:p>
          <a:p>
            <a:pPr marL="971550" lvl="1" indent="-514350">
              <a:buFontTx/>
              <a:buAutoNum type="alphaLcParenR"/>
              <a:defRPr/>
            </a:pPr>
            <a:r>
              <a:rPr lang="it-IT" sz="2400" dirty="0" smtClean="0">
                <a:solidFill>
                  <a:srgbClr val="3333FF"/>
                </a:solidFill>
                <a:cs typeface="Courier New" pitchFamily="49" charset="0"/>
              </a:rPr>
              <a:t>Aggiornare </a:t>
            </a:r>
            <a:r>
              <a:rPr lang="it-IT" sz="2400" b="1" i="1" dirty="0" smtClean="0">
                <a:solidFill>
                  <a:srgbClr val="3333FF"/>
                </a:solidFill>
                <a:cs typeface="Courier New" pitchFamily="49" charset="0"/>
              </a:rPr>
              <a:t>somma</a:t>
            </a:r>
            <a:r>
              <a:rPr lang="it-IT" sz="2400" dirty="0" smtClean="0">
                <a:solidFill>
                  <a:srgbClr val="3333FF"/>
                </a:solidFill>
                <a:cs typeface="Courier New" pitchFamily="49" charset="0"/>
              </a:rPr>
              <a:t> all’interno del ciclo</a:t>
            </a:r>
            <a:endParaRPr lang="en-US" sz="2400" dirty="0" smtClean="0">
              <a:solidFill>
                <a:srgbClr val="3333FF"/>
              </a:solidFill>
              <a:cs typeface="Courier New" pitchFamily="49" charset="0"/>
            </a:endParaRPr>
          </a:p>
          <a:p>
            <a:pPr lvl="1">
              <a:defRPr/>
            </a:pPr>
            <a:endParaRPr lang="en-US" sz="2400" b="1" dirty="0" smtClean="0">
              <a:cs typeface="Courier New" pitchFamily="49" charset="0"/>
            </a:endParaRPr>
          </a:p>
          <a:p>
            <a:pPr>
              <a:defRPr/>
            </a:pPr>
            <a:endParaRPr lang="en-US" sz="2800" b="1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379</Words>
  <Application>Microsoft Office PowerPoint</Application>
  <PresentationFormat>On-screen Show (4:3)</PresentationFormat>
  <Paragraphs>60</Paragraphs>
  <Slides>7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Struttura predefinita</vt:lpstr>
      <vt:lpstr>Esercizio 1</vt:lpstr>
      <vt:lpstr>Esercizio 1: traccia</vt:lpstr>
      <vt:lpstr>Esercizio 1: traccia</vt:lpstr>
      <vt:lpstr>Esercizio 2</vt:lpstr>
      <vt:lpstr>Esercizio 2: traccia</vt:lpstr>
      <vt:lpstr>Esercizio 3</vt:lpstr>
      <vt:lpstr>Esercizio 3 - Traccia</vt:lpstr>
    </vt:vector>
  </TitlesOfParts>
  <Company>Politecnico di Torino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Massimo</cp:lastModifiedBy>
  <cp:revision>48</cp:revision>
  <dcterms:created xsi:type="dcterms:W3CDTF">2008-03-31T12:53:59Z</dcterms:created>
  <dcterms:modified xsi:type="dcterms:W3CDTF">2016-11-08T17:33:59Z</dcterms:modified>
</cp:coreProperties>
</file>