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8" r:id="rId3"/>
    <p:sldId id="269" r:id="rId4"/>
    <p:sldId id="267" r:id="rId5"/>
    <p:sldId id="270" r:id="rId6"/>
    <p:sldId id="264" r:id="rId7"/>
    <p:sldId id="259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94660"/>
  </p:normalViewPr>
  <p:slideViewPr>
    <p:cSldViewPr>
      <p:cViewPr varScale="1">
        <p:scale>
          <a:sx n="54" d="100"/>
          <a:sy n="54" d="100"/>
        </p:scale>
        <p:origin x="-829" y="-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305137-CE70-4676-9CC6-8FAB9C9DD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CCF5E-8CBE-4087-9B52-46C07B1E36E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20E3E-8596-484A-A5B5-197C947A9A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29EC7-61E7-4916-844C-E9CECAF032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E4D7D-9918-4F97-A22A-732FC3EED9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C34C8-5B0E-4890-8E4C-1126471CC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C7DB0-E2DB-4C93-9EBC-30F0C6C8103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0544-5F77-4032-9343-52B795478D4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973E0-FA6C-4C4F-BF0C-C6C3A324BA8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6E9FE-DA88-43E3-92F8-803ABCE7B41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7F8F5-0B0D-4D1C-8E6D-3E76A9CCFB2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51BF-F584-45C7-AC6F-0431D86019B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FE96-8378-4FB7-926D-F77B6558D33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10E73-2E67-4EA4-A13C-BCA5D528F8B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22CC9-A4BA-437B-95D5-6B1DAD1F0F1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3F0C5-622B-44B1-BF06-94BB975069F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B22E-3560-4E7D-93AF-F69D6466B3E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EFA16-F99F-4B21-88E1-F8891DC1339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0C92EEA-066A-44B9-9163-EDA65FD56A6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800" i="1" dirty="0" smtClean="0"/>
              <a:t>Scrivere un programma C che, acquisiti 2 numeri interi positivi ne calcoli il massimo comune divisore utilizzando al formula di Eulero.</a:t>
            </a:r>
          </a:p>
          <a:p>
            <a:pPr>
              <a:lnSpc>
                <a:spcPct val="90000"/>
              </a:lnSpc>
            </a:pPr>
            <a:r>
              <a:rPr lang="it-IT" sz="2800" i="1" u="sng" dirty="0" smtClean="0"/>
              <a:t>Formula di Eulero o metodo dei resti:</a:t>
            </a:r>
            <a:r>
              <a:rPr lang="it-IT" sz="2800" i="1" dirty="0" smtClean="0"/>
              <a:t> si procede per </a:t>
            </a:r>
            <a:r>
              <a:rPr lang="it-IT" sz="2800" b="1" i="1" dirty="0" smtClean="0">
                <a:solidFill>
                  <a:srgbClr val="3333FF"/>
                </a:solidFill>
              </a:rPr>
              <a:t>divisioni successive del numero maggiore per quello minore,</a:t>
            </a:r>
            <a:r>
              <a:rPr lang="it-IT" sz="2800" i="1" dirty="0" smtClean="0">
                <a:solidFill>
                  <a:srgbClr val="3333FF"/>
                </a:solidFill>
              </a:rPr>
              <a:t> </a:t>
            </a:r>
            <a:r>
              <a:rPr lang="it-IT" sz="2800" i="1" dirty="0" smtClean="0"/>
              <a:t>sostituendo ad ogni passo il valore maggiore con il minore ed il minore col resto della divisione. </a:t>
            </a:r>
            <a:br>
              <a:rPr lang="it-IT" sz="2800" i="1" dirty="0" smtClean="0"/>
            </a:br>
            <a:r>
              <a:rPr lang="it-IT" sz="2800" b="1" i="1" dirty="0" smtClean="0">
                <a:solidFill>
                  <a:srgbClr val="3333FF"/>
                </a:solidFill>
              </a:rPr>
              <a:t>Il processo termina quando il resto è 0</a:t>
            </a:r>
            <a:r>
              <a:rPr lang="it-IT" sz="2800" b="1" i="1" dirty="0" smtClean="0"/>
              <a:t>.</a:t>
            </a:r>
            <a:endParaRPr lang="en-US" sz="2800" b="1" i="1" dirty="0" smtClean="0"/>
          </a:p>
          <a:p>
            <a:pPr>
              <a:lnSpc>
                <a:spcPct val="90000"/>
              </a:lnSpc>
            </a:pPr>
            <a:r>
              <a:rPr lang="it-IT" sz="2800" u="sng" dirty="0" smtClean="0"/>
              <a:t>Esempio:</a:t>
            </a:r>
            <a:r>
              <a:rPr lang="it-IT" sz="2800" dirty="0" smtClean="0"/>
              <a:t>  A = 34 , B = 18    =&gt; max=34, min=18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passo 1: 34 % 18 = 16 	=&gt; R = 16,    max=18, min=16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passo 2: 18 % 16 = 2	=&gt; R=2         max=16, min=2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passo 3: 16 % 2  = 0 	</a:t>
            </a:r>
            <a:r>
              <a:rPr lang="it-IT" sz="2400" b="1" dirty="0" smtClean="0">
                <a:solidFill>
                  <a:srgbClr val="FF0000"/>
                </a:solidFill>
              </a:rPr>
              <a:t>stop!  =&gt; </a:t>
            </a:r>
            <a:r>
              <a:rPr lang="it-IT" sz="2400" dirty="0" smtClean="0"/>
              <a:t>Risultato: MCD = 2</a:t>
            </a:r>
            <a:endParaRPr lang="en-US" sz="28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3 - suggerimenti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4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n1=0, n2=0	</a:t>
            </a:r>
            <a:r>
              <a:rPr lang="en-US" sz="2400" b="1" dirty="0" smtClean="0">
                <a:latin typeface="Arial Narrow" pitchFamily="34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latin typeface="Arial Narrow" pitchFamily="34" charset="0"/>
                <a:cs typeface="Courier New" pitchFamily="49" charset="0"/>
              </a:rPr>
              <a:t>contano</a:t>
            </a:r>
            <a:r>
              <a:rPr lang="en-US" sz="2400" b="1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Arial Narrow" pitchFamily="34" charset="0"/>
                <a:cs typeface="Courier New" pitchFamily="49" charset="0"/>
              </a:rPr>
              <a:t>gli</a:t>
            </a:r>
            <a:r>
              <a:rPr lang="en-US" sz="2400" b="1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Arial Narrow" pitchFamily="34" charset="0"/>
                <a:cs typeface="Courier New" pitchFamily="49" charset="0"/>
              </a:rPr>
              <a:t>elem</a:t>
            </a:r>
            <a:r>
              <a:rPr lang="en-US" sz="2400" b="1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Arial Narrow" pitchFamily="34" charset="0"/>
                <a:cs typeface="Courier New" pitchFamily="49" charset="0"/>
              </a:rPr>
              <a:t>dei</a:t>
            </a:r>
            <a:r>
              <a:rPr lang="en-US" sz="2400" b="1" dirty="0" smtClean="0">
                <a:latin typeface="Arial Narrow" pitchFamily="34" charset="0"/>
                <a:cs typeface="Courier New" pitchFamily="49" charset="0"/>
              </a:rPr>
              <a:t> due </a:t>
            </a:r>
            <a:r>
              <a:rPr lang="en-US" sz="2400" b="1" dirty="0" err="1" smtClean="0">
                <a:latin typeface="Arial Narrow" pitchFamily="34" charset="0"/>
                <a:cs typeface="Courier New" pitchFamily="49" charset="0"/>
              </a:rPr>
              <a:t>vettori</a:t>
            </a:r>
            <a:endParaRPr lang="en-US" sz="2400" b="1" dirty="0" smtClean="0">
              <a:latin typeface="Arial Narrow" pitchFamily="34" charset="0"/>
              <a:cs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Leggi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un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valore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 (n1&lt;N &amp;&amp; n2&lt;N)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 if (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x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rispetta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il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primo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criterio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inserisci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in v1 e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incrementa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n1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		if (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x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rispetta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il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secondo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criterio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inserisci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in v2 e </a:t>
            </a:r>
            <a:r>
              <a:rPr lang="en-US" sz="2400" b="1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incrementa</a:t>
            </a:r>
            <a:r>
              <a:rPr lang="en-US" sz="2400" b="1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n2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Leggi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un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valore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Stampa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v1 e v2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it-IT" sz="2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183187"/>
          </a:xfrm>
        </p:spPr>
        <p:txBody>
          <a:bodyPr/>
          <a:lstStyle/>
          <a:p>
            <a:r>
              <a:rPr lang="en-US" sz="2800" b="1" dirty="0" err="1" smtClean="0">
                <a:cs typeface="Courier New" pitchFamily="49" charset="0"/>
              </a:rPr>
              <a:t>Utilizziamo</a:t>
            </a:r>
            <a:r>
              <a:rPr lang="en-US" sz="2800" b="1" dirty="0" smtClean="0">
                <a:cs typeface="Courier New" pitchFamily="49" charset="0"/>
              </a:rPr>
              <a:t> un </a:t>
            </a:r>
            <a:r>
              <a:rPr lang="en-US" sz="2800" b="1" dirty="0" err="1" smtClean="0">
                <a:cs typeface="Courier New" pitchFamily="49" charset="0"/>
              </a:rPr>
              <a:t>ciclo</a:t>
            </a:r>
            <a:r>
              <a:rPr lang="en-US" sz="2800" b="1" dirty="0" smtClean="0">
                <a:cs typeface="Courier New" pitchFamily="49" charset="0"/>
              </a:rPr>
              <a:t>: </a:t>
            </a:r>
            <a:r>
              <a:rPr lang="en-US" sz="2800" b="1" dirty="0" err="1" smtClean="0">
                <a:cs typeface="Courier New" pitchFamily="49" charset="0"/>
              </a:rPr>
              <a:t>ogni</a:t>
            </a:r>
            <a:r>
              <a:rPr lang="en-US" sz="2800" b="1" dirty="0" smtClean="0">
                <a:cs typeface="Courier New" pitchFamily="49" charset="0"/>
              </a:rPr>
              <a:t> </a:t>
            </a:r>
            <a:r>
              <a:rPr lang="en-US" sz="2800" b="1" dirty="0" err="1" smtClean="0">
                <a:cs typeface="Courier New" pitchFamily="49" charset="0"/>
              </a:rPr>
              <a:t>iterazione</a:t>
            </a:r>
            <a:r>
              <a:rPr lang="en-US" sz="2800" b="1" dirty="0" smtClean="0">
                <a:cs typeface="Courier New" pitchFamily="49" charset="0"/>
              </a:rPr>
              <a:t> </a:t>
            </a:r>
            <a:br>
              <a:rPr lang="en-US" sz="2800" b="1" dirty="0" smtClean="0">
                <a:cs typeface="Courier New" pitchFamily="49" charset="0"/>
              </a:rPr>
            </a:br>
            <a:r>
              <a:rPr lang="en-US" sz="2800" b="1" dirty="0" err="1" smtClean="0">
                <a:cs typeface="Courier New" pitchFamily="49" charset="0"/>
              </a:rPr>
              <a:t>corrisponde</a:t>
            </a:r>
            <a:r>
              <a:rPr lang="en-US" sz="2800" b="1" dirty="0" smtClean="0">
                <a:cs typeface="Courier New" pitchFamily="49" charset="0"/>
              </a:rPr>
              <a:t> ad un </a:t>
            </a:r>
            <a:r>
              <a:rPr lang="en-US" sz="2800" b="1" dirty="0" err="1" smtClean="0">
                <a:cs typeface="Courier New" pitchFamily="49" charset="0"/>
              </a:rPr>
              <a:t>passo</a:t>
            </a:r>
            <a:r>
              <a:rPr lang="en-US" sz="2800" b="1" dirty="0" smtClean="0">
                <a:cs typeface="Courier New" pitchFamily="49" charset="0"/>
              </a:rPr>
              <a:t> del </a:t>
            </a:r>
            <a:r>
              <a:rPr lang="en-US" sz="2800" b="1" dirty="0" err="1" smtClean="0">
                <a:cs typeface="Courier New" pitchFamily="49" charset="0"/>
              </a:rPr>
              <a:t>metodo</a:t>
            </a:r>
            <a:r>
              <a:rPr lang="en-US" sz="2800" b="1" dirty="0" smtClean="0">
                <a:cs typeface="Courier New" pitchFamily="49" charset="0"/>
              </a:rPr>
              <a:t> </a:t>
            </a:r>
            <a:r>
              <a:rPr lang="en-US" sz="2800" b="1" dirty="0" err="1" smtClean="0">
                <a:cs typeface="Courier New" pitchFamily="49" charset="0"/>
              </a:rPr>
              <a:t>dei</a:t>
            </a:r>
            <a:r>
              <a:rPr lang="en-US" sz="2800" b="1" dirty="0" smtClean="0">
                <a:cs typeface="Courier New" pitchFamily="49" charset="0"/>
              </a:rPr>
              <a:t> </a:t>
            </a:r>
            <a:r>
              <a:rPr lang="en-US" sz="2800" b="1" dirty="0" err="1" smtClean="0">
                <a:cs typeface="Courier New" pitchFamily="49" charset="0"/>
              </a:rPr>
              <a:t>resti</a:t>
            </a:r>
            <a:endParaRPr lang="en-US" sz="2800" b="1" dirty="0" smtClean="0">
              <a:cs typeface="Courier New" pitchFamily="49" charset="0"/>
            </a:endParaRP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Identificare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la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condizione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di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ripetizione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del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ciclo</a:t>
            </a:r>
            <a:endParaRPr lang="en-US" sz="2400" dirty="0" smtClean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r>
              <a:rPr lang="en-US" sz="2400" dirty="0" err="1" smtClean="0"/>
              <a:t>Identificare</a:t>
            </a:r>
            <a:r>
              <a:rPr lang="en-US" sz="2400" dirty="0" smtClean="0"/>
              <a:t> le </a:t>
            </a:r>
            <a:r>
              <a:rPr lang="en-US" sz="2400" dirty="0" err="1" smtClean="0"/>
              <a:t>istruzioni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ripetere</a:t>
            </a:r>
            <a:r>
              <a:rPr lang="en-US" sz="2400" dirty="0" smtClean="0"/>
              <a:t> ad </a:t>
            </a:r>
            <a:r>
              <a:rPr lang="en-US" sz="2400" dirty="0" err="1" smtClean="0"/>
              <a:t>ogni</a:t>
            </a:r>
            <a:r>
              <a:rPr lang="en-US" sz="2400" dirty="0" smtClean="0"/>
              <a:t> </a:t>
            </a:r>
            <a:r>
              <a:rPr lang="en-US" sz="2400" dirty="0" err="1" smtClean="0"/>
              <a:t>iterazione</a:t>
            </a:r>
            <a:r>
              <a:rPr lang="en-US" sz="2400" dirty="0" smtClean="0"/>
              <a:t> del </a:t>
            </a:r>
            <a:r>
              <a:rPr lang="en-US" sz="2400" dirty="0" err="1" smtClean="0"/>
              <a:t>ciclo</a:t>
            </a:r>
            <a:endParaRPr lang="en-US" sz="2400" dirty="0" smtClean="0"/>
          </a:p>
          <a:p>
            <a:pPr lvl="2"/>
            <a:r>
              <a:rPr lang="en-US" sz="2000" dirty="0" smtClean="0"/>
              <a:t>Serve </a:t>
            </a:r>
            <a:r>
              <a:rPr lang="en-US" sz="2000" dirty="0" err="1" smtClean="0"/>
              <a:t>calcolare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resto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divisione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numero</a:t>
            </a:r>
            <a:r>
              <a:rPr lang="en-US" sz="2000" dirty="0" smtClean="0"/>
              <a:t> </a:t>
            </a:r>
            <a:r>
              <a:rPr lang="en-US" sz="2000" dirty="0" err="1" smtClean="0"/>
              <a:t>maggiore</a:t>
            </a:r>
            <a:r>
              <a:rPr lang="en-US" sz="2000" dirty="0" smtClean="0"/>
              <a:t> e </a:t>
            </a:r>
            <a:r>
              <a:rPr lang="en-US" sz="2000" dirty="0" err="1" smtClean="0"/>
              <a:t>minore</a:t>
            </a:r>
            <a:endParaRPr lang="en-US" sz="2000" dirty="0" smtClean="0"/>
          </a:p>
          <a:p>
            <a:pPr lvl="2"/>
            <a:r>
              <a:rPr lang="en-US" sz="2000" dirty="0" err="1" smtClean="0"/>
              <a:t>Aggiornare</a:t>
            </a:r>
            <a:r>
              <a:rPr lang="en-US" sz="2000" dirty="0" smtClean="0"/>
              <a:t> in 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dirty="0" err="1" smtClean="0"/>
              <a:t>opportuno</a:t>
            </a:r>
            <a:r>
              <a:rPr lang="en-US" sz="2000" dirty="0" smtClean="0"/>
              <a:t> </a:t>
            </a:r>
            <a:r>
              <a:rPr lang="en-US" sz="2000" dirty="0" err="1" smtClean="0"/>
              <a:t>numero</a:t>
            </a:r>
            <a:r>
              <a:rPr lang="en-US" sz="2000" dirty="0" smtClean="0"/>
              <a:t> </a:t>
            </a:r>
            <a:r>
              <a:rPr lang="en-US" sz="2000" dirty="0" err="1" smtClean="0"/>
              <a:t>maggiore</a:t>
            </a:r>
            <a:r>
              <a:rPr lang="en-US" sz="2000" dirty="0" smtClean="0"/>
              <a:t> e </a:t>
            </a:r>
            <a:r>
              <a:rPr lang="en-US" sz="2000" dirty="0" err="1" smtClean="0"/>
              <a:t>minore</a:t>
            </a:r>
            <a:endParaRPr lang="en-US" sz="2000" dirty="0" smtClean="0"/>
          </a:p>
          <a:p>
            <a:r>
              <a:rPr lang="en-US" dirty="0" err="1" smtClean="0"/>
              <a:t>Attenzione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Prima di </a:t>
            </a:r>
            <a:r>
              <a:rPr lang="en-US" dirty="0" err="1" smtClean="0">
                <a:solidFill>
                  <a:srgbClr val="FF0000"/>
                </a:solidFill>
              </a:rPr>
              <a:t>cominciare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ciclo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necessario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identificare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massimo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minimo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due </a:t>
            </a:r>
            <a:r>
              <a:rPr lang="en-US" dirty="0" err="1" smtClean="0">
                <a:solidFill>
                  <a:srgbClr val="FF0000"/>
                </a:solidFill>
              </a:rPr>
              <a:t>numeri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acquisiti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tastiera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183187"/>
          </a:xfrm>
        </p:spPr>
        <p:txBody>
          <a:bodyPr/>
          <a:lstStyle/>
          <a:p>
            <a:r>
              <a:rPr lang="en-US" sz="2800" b="1" dirty="0" err="1" smtClean="0">
                <a:cs typeface="Courier New" pitchFamily="49" charset="0"/>
              </a:rPr>
              <a:t>Pseudocodice</a:t>
            </a:r>
            <a:endParaRPr lang="en-US" sz="2800" b="1" dirty="0" smtClean="0">
              <a:cs typeface="Courier New" pitchFamily="49" charset="0"/>
            </a:endParaRPr>
          </a:p>
          <a:p>
            <a:pPr marL="914400" lvl="1" indent="-457200">
              <a:buNone/>
            </a:pP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Leggi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 I due </a:t>
            </a: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valori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 A e B</a:t>
            </a:r>
          </a:p>
          <a:p>
            <a:pPr marL="914400" lvl="1" indent="-45720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Max 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 </a:t>
            </a: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massimo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tra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 A e B</a:t>
            </a:r>
          </a:p>
          <a:p>
            <a:pPr marL="914400" lvl="1" indent="-45720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Min 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 </a:t>
            </a: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minimo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tra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 A e B</a:t>
            </a:r>
          </a:p>
          <a:p>
            <a:pPr marL="914400" lvl="1" indent="-45720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R  Max % Min</a:t>
            </a:r>
          </a:p>
          <a:p>
            <a:pPr marL="914400" lvl="1" indent="-457200">
              <a:buNone/>
            </a:pP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Finche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’ R  0</a:t>
            </a:r>
          </a:p>
          <a:p>
            <a:pPr marL="914400" lvl="1" indent="-45720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{</a:t>
            </a:r>
          </a:p>
          <a:p>
            <a:pPr marL="1371600" lvl="2" indent="-457200">
              <a:buNone/>
            </a:pPr>
            <a:r>
              <a:rPr lang="en-US" b="1" i="1" dirty="0" err="1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Aggiorna</a:t>
            </a:r>
            <a:r>
              <a:rPr lang="en-US" b="1" i="1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 Max e Min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Courier New" pitchFamily="49" charset="0"/>
              </a:rPr>
              <a:t>deve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Courier New" pitchFamily="49" charset="0"/>
              </a:rPr>
              <a:t>risultare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Courier New" pitchFamily="49" charset="0"/>
              </a:rPr>
              <a:t> Max&gt;Min)</a:t>
            </a:r>
          </a:p>
          <a:p>
            <a:pPr marL="1371600" lvl="2" indent="-457200">
              <a:buNone/>
            </a:pPr>
            <a:r>
              <a:rPr lang="en-US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</a:rPr>
              <a:t>R </a:t>
            </a:r>
            <a:r>
              <a:rPr lang="en-US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 Max % Min</a:t>
            </a:r>
          </a:p>
          <a:p>
            <a:pPr marL="971550" lvl="1" indent="-45720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}</a:t>
            </a:r>
          </a:p>
          <a:p>
            <a:pPr marL="971550" lvl="1" indent="-457200">
              <a:buNone/>
            </a:pPr>
            <a:r>
              <a:rPr lang="en-US" sz="2400" b="1" dirty="0" err="1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Stampa</a:t>
            </a:r>
            <a:r>
              <a:rPr lang="en-US" sz="2400" b="1" dirty="0" smtClean="0">
                <a:solidFill>
                  <a:srgbClr val="3333FF"/>
                </a:solidFill>
                <a:latin typeface="Cambria" pitchFamily="18" charset="0"/>
                <a:cs typeface="Courier New" pitchFamily="49" charset="0"/>
                <a:sym typeface="Symbol"/>
              </a:rPr>
              <a:t> Min</a:t>
            </a:r>
          </a:p>
          <a:p>
            <a:pPr marL="1371600" lvl="2" indent="-457200">
              <a:buNone/>
            </a:pPr>
            <a:endParaRPr lang="en-US" b="1" dirty="0" smtClean="0"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 smtClean="0"/>
              <a:t>Si scriva un programma C che definisca e manipoli un vettore composto di 10 elementi interi; il programma deve: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>
                <a:solidFill>
                  <a:srgbClr val="3333FF"/>
                </a:solidFill>
              </a:rPr>
              <a:t>Acquisire i valori da tastiera e memorizzarli all’interno del vettore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>
                <a:solidFill>
                  <a:srgbClr val="3333FF"/>
                </a:solidFill>
              </a:rPr>
              <a:t>Stampare il contenuto del vettore al termine dell’acquisizione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>
                <a:solidFill>
                  <a:srgbClr val="3333FF"/>
                </a:solidFill>
              </a:rPr>
              <a:t>Calcolare e stampare la media dei valori nel vettore utilizzando una variabile di tipo float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>
                <a:solidFill>
                  <a:srgbClr val="3333FF"/>
                </a:solidFill>
              </a:rPr>
              <a:t>Individuare e stampare a video il valore massimo e la sua posizione ordinale nel vettore.</a:t>
            </a:r>
          </a:p>
          <a:p>
            <a:pPr>
              <a:lnSpc>
                <a:spcPct val="90000"/>
              </a:lnSpc>
            </a:pPr>
            <a:r>
              <a:rPr lang="it-IT" sz="2800" u="sng" dirty="0" smtClean="0"/>
              <a:t>Approfondimento:</a:t>
            </a:r>
            <a:r>
              <a:rPr lang="it-IT" sz="2800" dirty="0" smtClean="0"/>
              <a:t> considerare il caso in cui il valore massimo occorre più di una volta, e stampare tutte le relative posizioni.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2 - Traccia</a:t>
            </a:r>
            <a:endParaRPr lang="it-IT" b="1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183187"/>
          </a:xfrm>
        </p:spPr>
        <p:txBody>
          <a:bodyPr/>
          <a:lstStyle/>
          <a:p>
            <a:r>
              <a:rPr lang="en-US" sz="2800" b="1" dirty="0" smtClean="0">
                <a:cs typeface="Courier New" pitchFamily="49" charset="0"/>
              </a:rPr>
              <a:t>Per la media: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Scandire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tutti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gli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elementi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v[</a:t>
            </a:r>
            <a:r>
              <a:rPr lang="en-US" sz="2400" b="1" dirty="0" err="1" smtClean="0">
                <a:cs typeface="Courier New" pitchFamily="49" charset="0"/>
              </a:rPr>
              <a:t>i</a:t>
            </a:r>
            <a:r>
              <a:rPr lang="en-US" sz="2400" b="1" dirty="0" smtClean="0">
                <a:cs typeface="Courier New" pitchFamily="49" charset="0"/>
              </a:rPr>
              <a:t>]</a:t>
            </a:r>
            <a:r>
              <a:rPr lang="en-US" sz="2400" dirty="0" smtClean="0">
                <a:cs typeface="Courier New" pitchFamily="49" charset="0"/>
              </a:rPr>
              <a:t> del </a:t>
            </a:r>
            <a:r>
              <a:rPr lang="en-US" sz="2400" dirty="0" err="1" smtClean="0">
                <a:cs typeface="Courier New" pitchFamily="49" charset="0"/>
              </a:rPr>
              <a:t>vettore</a:t>
            </a:r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400" dirty="0" err="1" smtClean="0"/>
              <a:t>Usare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variabile</a:t>
            </a:r>
            <a:r>
              <a:rPr lang="en-US" sz="2400" dirty="0" smtClean="0"/>
              <a:t> per </a:t>
            </a:r>
            <a:r>
              <a:rPr lang="en-US" sz="2400" dirty="0" err="1" smtClean="0"/>
              <a:t>accumulare</a:t>
            </a:r>
            <a:r>
              <a:rPr lang="en-US" sz="2400" dirty="0" smtClean="0"/>
              <a:t> la </a:t>
            </a:r>
            <a:r>
              <a:rPr lang="en-US" sz="2400" dirty="0" err="1" smtClean="0"/>
              <a:t>somma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presenti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en-US" sz="2400" dirty="0" smtClean="0"/>
              <a:t> </a:t>
            </a:r>
            <a:r>
              <a:rPr lang="en-US" sz="2400" dirty="0" err="1" smtClean="0"/>
              <a:t>vettore</a:t>
            </a:r>
            <a:r>
              <a:rPr lang="en-US" sz="2400" dirty="0" smtClean="0"/>
              <a:t> (utile per </a:t>
            </a:r>
            <a:r>
              <a:rPr lang="en-US" sz="2400" dirty="0" err="1" smtClean="0"/>
              <a:t>calcolare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fine la media </a:t>
            </a:r>
            <a:r>
              <a:rPr lang="en-US" sz="2400" dirty="0" err="1" smtClean="0"/>
              <a:t>dei</a:t>
            </a:r>
            <a:r>
              <a:rPr lang="en-US" sz="2400" dirty="0" smtClean="0"/>
              <a:t> 10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presenti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en-US" sz="2400" dirty="0" smtClean="0"/>
              <a:t> </a:t>
            </a:r>
            <a:r>
              <a:rPr lang="en-US" sz="2400" dirty="0" err="1" smtClean="0"/>
              <a:t>vettore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vedi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esercizio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della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sommatoria</a:t>
            </a:r>
            <a:r>
              <a:rPr lang="en-US" sz="2400" dirty="0" smtClean="0"/>
              <a:t>)</a:t>
            </a:r>
          </a:p>
          <a:p>
            <a:r>
              <a:rPr lang="en-US" sz="2800" b="1" dirty="0" smtClean="0">
                <a:cs typeface="Courier New" pitchFamily="49" charset="0"/>
              </a:rPr>
              <a:t>Per </a:t>
            </a:r>
            <a:r>
              <a:rPr lang="en-US" sz="2800" b="1" dirty="0" err="1" smtClean="0">
                <a:cs typeface="Courier New" pitchFamily="49" charset="0"/>
              </a:rPr>
              <a:t>il</a:t>
            </a:r>
            <a:r>
              <a:rPr lang="en-US" sz="2800" b="1" dirty="0" smtClean="0">
                <a:cs typeface="Courier New" pitchFamily="49" charset="0"/>
              </a:rPr>
              <a:t> </a:t>
            </a:r>
            <a:r>
              <a:rPr lang="en-US" sz="2800" b="1" dirty="0" err="1" smtClean="0">
                <a:cs typeface="Courier New" pitchFamily="49" charset="0"/>
              </a:rPr>
              <a:t>massimo</a:t>
            </a:r>
            <a:r>
              <a:rPr lang="en-US" sz="2800" b="1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Inizializzare</a:t>
            </a:r>
            <a:r>
              <a:rPr lang="en-US" sz="2400" dirty="0" smtClean="0">
                <a:cs typeface="Courier New" pitchFamily="49" charset="0"/>
              </a:rPr>
              <a:t> max al primo </a:t>
            </a:r>
            <a:r>
              <a:rPr lang="en-US" sz="2400" dirty="0" err="1" smtClean="0">
                <a:cs typeface="Courier New" pitchFamily="49" charset="0"/>
              </a:rPr>
              <a:t>elemento</a:t>
            </a:r>
            <a:r>
              <a:rPr lang="en-US" sz="2400" dirty="0" smtClean="0">
                <a:cs typeface="Courier New" pitchFamily="49" charset="0"/>
              </a:rPr>
              <a:t> del </a:t>
            </a:r>
            <a:r>
              <a:rPr lang="en-US" sz="2400" dirty="0" err="1" smtClean="0">
                <a:cs typeface="Courier New" pitchFamily="49" charset="0"/>
              </a:rPr>
              <a:t>vettore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v[0]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Scandire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tutti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gli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elementi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v[</a:t>
            </a:r>
            <a:r>
              <a:rPr lang="en-US" sz="2400" b="1" dirty="0" err="1" smtClean="0">
                <a:cs typeface="Courier New" pitchFamily="49" charset="0"/>
              </a:rPr>
              <a:t>i</a:t>
            </a:r>
            <a:r>
              <a:rPr lang="en-US" sz="2400" b="1" dirty="0" smtClean="0">
                <a:cs typeface="Courier New" pitchFamily="49" charset="0"/>
              </a:rPr>
              <a:t>]</a:t>
            </a:r>
            <a:r>
              <a:rPr lang="en-US" sz="2400" dirty="0" smtClean="0">
                <a:cs typeface="Courier New" pitchFamily="49" charset="0"/>
              </a:rPr>
              <a:t> </a:t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(a </a:t>
            </a:r>
            <a:r>
              <a:rPr lang="en-US" sz="2400" dirty="0" err="1" smtClean="0">
                <a:cs typeface="Courier New" pitchFamily="49" charset="0"/>
              </a:rPr>
              <a:t>partire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dal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secondo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i</a:t>
            </a:r>
            <a:r>
              <a:rPr lang="en-US" sz="2400" dirty="0" smtClean="0">
                <a:cs typeface="Courier New" pitchFamily="49" charset="0"/>
              </a:rPr>
              <a:t>=1,…,N-1)</a:t>
            </a:r>
          </a:p>
          <a:p>
            <a:pPr lvl="2"/>
            <a:r>
              <a:rPr lang="en-US" sz="2000" dirty="0" smtClean="0">
                <a:cs typeface="Courier New" pitchFamily="49" charset="0"/>
              </a:rPr>
              <a:t>Se </a:t>
            </a:r>
            <a:r>
              <a:rPr lang="en-US" sz="2000" b="1" dirty="0" smtClean="0">
                <a:cs typeface="Courier New" pitchFamily="49" charset="0"/>
              </a:rPr>
              <a:t>v[</a:t>
            </a:r>
            <a:r>
              <a:rPr lang="en-US" sz="2000" b="1" dirty="0" err="1" smtClean="0">
                <a:cs typeface="Courier New" pitchFamily="49" charset="0"/>
              </a:rPr>
              <a:t>i</a:t>
            </a:r>
            <a:r>
              <a:rPr lang="en-US" sz="2000" b="1" dirty="0" smtClean="0">
                <a:cs typeface="Courier New" pitchFamily="49" charset="0"/>
              </a:rPr>
              <a:t>] &gt; max </a:t>
            </a: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err="1" smtClean="0">
                <a:cs typeface="Courier New" pitchFamily="49" charset="0"/>
              </a:rPr>
              <a:t>aggiorna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il</a:t>
            </a:r>
            <a:r>
              <a:rPr lang="en-US" sz="2000" dirty="0" smtClean="0">
                <a:cs typeface="Courier New" pitchFamily="49" charset="0"/>
              </a:rPr>
              <a:t> max e </a:t>
            </a:r>
            <a:r>
              <a:rPr lang="en-US" sz="2000" dirty="0" err="1" smtClean="0">
                <a:cs typeface="Courier New" pitchFamily="49" charset="0"/>
              </a:rPr>
              <a:t>memorizza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valore</a:t>
            </a:r>
            <a:r>
              <a:rPr lang="en-US" sz="2000" dirty="0" smtClean="0">
                <a:cs typeface="Courier New" pitchFamily="49" charset="0"/>
              </a:rPr>
              <a:t> di 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 (= 			</a:t>
            </a:r>
            <a:r>
              <a:rPr lang="en-US" sz="2000" dirty="0" err="1" smtClean="0">
                <a:cs typeface="Courier New" pitchFamily="49" charset="0"/>
              </a:rPr>
              <a:t>posizione</a:t>
            </a:r>
            <a:r>
              <a:rPr lang="en-US" sz="2000" dirty="0" smtClean="0">
                <a:cs typeface="Courier New" pitchFamily="49" charset="0"/>
              </a:rPr>
              <a:t> di max </a:t>
            </a:r>
            <a:r>
              <a:rPr lang="en-US" sz="2000" dirty="0" err="1" smtClean="0">
                <a:cs typeface="Courier New" pitchFamily="49" charset="0"/>
              </a:rPr>
              <a:t>nel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vettore</a:t>
            </a:r>
            <a:r>
              <a:rPr lang="en-US" sz="2000" dirty="0" smtClean="0">
                <a:cs typeface="Courier New" pitchFamily="49" charset="0"/>
              </a:rPr>
              <a:t>)</a:t>
            </a:r>
            <a:endParaRPr lang="en-US" sz="2800" dirty="0" smtClean="0">
              <a:cs typeface="Courier New" pitchFamily="49" charset="0"/>
            </a:endParaRPr>
          </a:p>
          <a:p>
            <a:endParaRPr lang="en-US" sz="2800" b="1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2 - </a:t>
            </a:r>
            <a:r>
              <a:rPr lang="en-US" b="1" dirty="0" err="1" smtClean="0"/>
              <a:t>Traccia</a:t>
            </a:r>
            <a:endParaRPr lang="it-IT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200" cy="5183187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cs typeface="Courier New" pitchFamily="49" charset="0"/>
              </a:rPr>
              <a:t>Approfondimento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  <a:cs typeface="Courier New" pitchFamily="49" charset="0"/>
              </a:rPr>
              <a:t>svolgere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 DOPO </a:t>
            </a:r>
            <a:r>
              <a:rPr lang="en-US" b="1" dirty="0" err="1" smtClean="0">
                <a:solidFill>
                  <a:srgbClr val="FF0000"/>
                </a:solidFill>
                <a:cs typeface="Courier New" pitchFamily="49" charset="0"/>
              </a:rPr>
              <a:t>l’Esercizio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 3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800" dirty="0" smtClean="0"/>
              <a:t>Scrivere un programma C che definisca due vettori </a:t>
            </a:r>
            <a:r>
              <a:rPr lang="it-IT" sz="2800" b="1" dirty="0" smtClean="0"/>
              <a:t>v1</a:t>
            </a:r>
            <a:r>
              <a:rPr lang="it-IT" sz="2800" dirty="0" smtClean="0"/>
              <a:t> e </a:t>
            </a:r>
            <a:r>
              <a:rPr lang="it-IT" sz="2800" b="1" dirty="0" smtClean="0"/>
              <a:t>v2</a:t>
            </a:r>
            <a:r>
              <a:rPr lang="it-IT" sz="2800" dirty="0" smtClean="0"/>
              <a:t> di </a:t>
            </a:r>
            <a:r>
              <a:rPr lang="it-IT" sz="2800" b="1" dirty="0" smtClean="0"/>
              <a:t>N  </a:t>
            </a:r>
            <a:r>
              <a:rPr lang="it-IT" sz="2800" dirty="0" smtClean="0"/>
              <a:t>(definito con </a:t>
            </a:r>
            <a:r>
              <a:rPr lang="it-IT" sz="28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it-IT" sz="2800" dirty="0" smtClean="0"/>
              <a:t>)</a:t>
            </a:r>
            <a:r>
              <a:rPr lang="it-IT" sz="2800" b="1" dirty="0" smtClean="0"/>
              <a:t> </a:t>
            </a:r>
            <a:r>
              <a:rPr lang="it-IT" sz="2800" dirty="0" smtClean="0"/>
              <a:t>elementi di tipo intero e memorizzi nei vettori valori “accettabili” acquisiti da tastiera secondo quanto segue:</a:t>
            </a:r>
          </a:p>
          <a:p>
            <a:pPr lvl="1"/>
            <a:r>
              <a:rPr lang="it-IT" sz="2400" dirty="0" smtClean="0"/>
              <a:t>In </a:t>
            </a:r>
            <a:r>
              <a:rPr lang="it-IT" sz="2400" b="1" dirty="0" smtClean="0"/>
              <a:t>v1</a:t>
            </a:r>
            <a:r>
              <a:rPr lang="it-IT" sz="2400" dirty="0" smtClean="0"/>
              <a:t> siano memorizzati solo i valori </a:t>
            </a:r>
            <a:r>
              <a:rPr lang="it-IT" sz="2400" b="1" dirty="0" smtClean="0"/>
              <a:t>positivi</a:t>
            </a:r>
            <a:r>
              <a:rPr lang="it-IT" sz="2400" dirty="0" smtClean="0"/>
              <a:t> ed i valori </a:t>
            </a:r>
            <a:br>
              <a:rPr lang="it-IT" sz="2400" dirty="0" smtClean="0"/>
            </a:br>
            <a:r>
              <a:rPr lang="it-IT" sz="2400" dirty="0" smtClean="0"/>
              <a:t>negativi </a:t>
            </a:r>
            <a:r>
              <a:rPr lang="it-IT" sz="2400" b="1" dirty="0" smtClean="0"/>
              <a:t>multipli di 3</a:t>
            </a:r>
          </a:p>
          <a:p>
            <a:pPr lvl="1"/>
            <a:r>
              <a:rPr lang="it-IT" sz="2400" dirty="0" smtClean="0"/>
              <a:t>In </a:t>
            </a:r>
            <a:r>
              <a:rPr lang="it-IT" sz="2400" b="1" dirty="0" smtClean="0"/>
              <a:t>v2</a:t>
            </a:r>
            <a:r>
              <a:rPr lang="it-IT" sz="2400" i="1" dirty="0" smtClean="0"/>
              <a:t> </a:t>
            </a:r>
            <a:r>
              <a:rPr lang="it-IT" sz="2400" dirty="0" smtClean="0"/>
              <a:t>siano memorizzati solo i valori </a:t>
            </a:r>
            <a:r>
              <a:rPr lang="it-IT" sz="2400" b="1" dirty="0" smtClean="0"/>
              <a:t>negativi</a:t>
            </a:r>
            <a:r>
              <a:rPr lang="it-IT" sz="2400" dirty="0" smtClean="0"/>
              <a:t> </a:t>
            </a:r>
            <a:r>
              <a:rPr lang="it-IT" sz="2400" b="1" dirty="0" smtClean="0"/>
              <a:t>non multipli </a:t>
            </a:r>
            <a:br>
              <a:rPr lang="it-IT" sz="2400" b="1" dirty="0" smtClean="0"/>
            </a:br>
            <a:r>
              <a:rPr lang="it-IT" sz="2400" b="1" dirty="0" smtClean="0"/>
              <a:t>di 3 e dispari</a:t>
            </a:r>
          </a:p>
          <a:p>
            <a:pPr lvl="1"/>
            <a:r>
              <a:rPr lang="it-IT" sz="2400" b="1" dirty="0" smtClean="0">
                <a:solidFill>
                  <a:srgbClr val="3333FF"/>
                </a:solidFill>
              </a:rPr>
              <a:t>Tutti gli altri valori acquisiti siano ignorati</a:t>
            </a:r>
          </a:p>
          <a:p>
            <a:pPr lvl="1"/>
            <a:r>
              <a:rPr lang="it-IT" sz="2400" b="1" dirty="0" smtClean="0">
                <a:solidFill>
                  <a:srgbClr val="FF0000"/>
                </a:solidFill>
              </a:rPr>
              <a:t>L’inserimento si conclude quando uno dei due vettori è pieno</a:t>
            </a:r>
            <a:r>
              <a:rPr lang="it-IT" sz="2400" dirty="0" smtClean="0"/>
              <a:t>; a questo punto si stampi a video il contenuto dei vettori acquisiti.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3 - traccia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dirty="0" smtClean="0"/>
              <a:t>Il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in </a:t>
            </a:r>
            <a:r>
              <a:rPr lang="en-US" dirty="0" err="1" smtClean="0"/>
              <a:t>un’iterazione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arresta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endParaRPr lang="en-US" i="1" dirty="0" smtClean="0"/>
          </a:p>
          <a:p>
            <a:pPr lvl="1" eaLnBrk="1" hangingPunct="1"/>
            <a:r>
              <a:rPr lang="en-US" i="1" dirty="0" smtClean="0">
                <a:solidFill>
                  <a:srgbClr val="3333FF"/>
                </a:solidFill>
              </a:rPr>
              <a:t>“</a:t>
            </a:r>
            <a:r>
              <a:rPr lang="en-US" i="1" dirty="0" err="1" smtClean="0">
                <a:solidFill>
                  <a:srgbClr val="3333FF"/>
                </a:solidFill>
              </a:rPr>
              <a:t>Finché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i="1" dirty="0" err="1" smtClean="0">
                <a:solidFill>
                  <a:srgbClr val="3333FF"/>
                </a:solidFill>
              </a:rPr>
              <a:t>uno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i="1" dirty="0" err="1" smtClean="0">
                <a:solidFill>
                  <a:srgbClr val="3333FF"/>
                </a:solidFill>
              </a:rPr>
              <a:t>dei</a:t>
            </a:r>
            <a:r>
              <a:rPr lang="en-US" i="1" dirty="0" smtClean="0">
                <a:solidFill>
                  <a:srgbClr val="3333FF"/>
                </a:solidFill>
              </a:rPr>
              <a:t> due </a:t>
            </a:r>
            <a:r>
              <a:rPr lang="en-US" i="1" dirty="0" err="1" smtClean="0">
                <a:solidFill>
                  <a:srgbClr val="3333FF"/>
                </a:solidFill>
              </a:rPr>
              <a:t>vettori</a:t>
            </a:r>
            <a:r>
              <a:rPr lang="en-US" i="1" dirty="0" smtClean="0">
                <a:solidFill>
                  <a:srgbClr val="3333FF"/>
                </a:solidFill>
              </a:rPr>
              <a:t> non è </a:t>
            </a:r>
            <a:r>
              <a:rPr lang="en-US" i="1" dirty="0" err="1" smtClean="0">
                <a:solidFill>
                  <a:srgbClr val="3333FF"/>
                </a:solidFill>
              </a:rPr>
              <a:t>pieno</a:t>
            </a:r>
            <a:r>
              <a:rPr lang="en-US" i="1" dirty="0" smtClean="0">
                <a:solidFill>
                  <a:srgbClr val="3333FF"/>
                </a:solidFill>
              </a:rPr>
              <a:t>”</a:t>
            </a:r>
          </a:p>
          <a:p>
            <a:pPr eaLnBrk="1" hangingPunct="1"/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dell’iterazione</a:t>
            </a:r>
            <a:r>
              <a:rPr lang="en-US" dirty="0" smtClean="0"/>
              <a:t>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lettura</a:t>
            </a:r>
            <a:r>
              <a:rPr lang="en-US" dirty="0" smtClean="0"/>
              <a:t> (</a:t>
            </a:r>
            <a:r>
              <a:rPr lang="en-US" sz="28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In base al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letto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Se </a:t>
            </a:r>
            <a:r>
              <a:rPr lang="en-US" dirty="0" err="1" smtClean="0"/>
              <a:t>rispetta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criterio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memorizzata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primo </a:t>
            </a:r>
            <a:r>
              <a:rPr lang="en-US" dirty="0" err="1" smtClean="0"/>
              <a:t>vettore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33FF"/>
                </a:solidFill>
              </a:rPr>
              <a:t>e lo </a:t>
            </a:r>
            <a:r>
              <a:rPr lang="en-US" dirty="0" err="1" smtClean="0">
                <a:solidFill>
                  <a:srgbClr val="3333FF"/>
                </a:solidFill>
              </a:rPr>
              <a:t>conto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Se </a:t>
            </a:r>
            <a:r>
              <a:rPr lang="en-US" dirty="0" err="1" smtClean="0"/>
              <a:t>rispetta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memorizzata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primo </a:t>
            </a:r>
            <a:r>
              <a:rPr lang="en-US" dirty="0" err="1" smtClean="0"/>
              <a:t>vettore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33FF"/>
                </a:solidFill>
              </a:rPr>
              <a:t>e lo </a:t>
            </a:r>
            <a:r>
              <a:rPr lang="en-US" dirty="0" err="1" smtClean="0">
                <a:solidFill>
                  <a:srgbClr val="3333FF"/>
                </a:solidFill>
              </a:rPr>
              <a:t>conto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Altrimenti</a:t>
            </a:r>
            <a:r>
              <a:rPr lang="en-US" dirty="0" smtClean="0"/>
              <a:t> lo </a:t>
            </a:r>
            <a:r>
              <a:rPr lang="en-US" dirty="0" err="1" smtClean="0"/>
              <a:t>ignoro</a:t>
            </a:r>
            <a:endParaRPr lang="it-IT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3 - suggerimenti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dirty="0" smtClean="0"/>
              <a:t>Per </a:t>
            </a:r>
            <a:r>
              <a:rPr lang="en-US" b="1" dirty="0" err="1" smtClean="0"/>
              <a:t>inserire</a:t>
            </a:r>
            <a:r>
              <a:rPr lang="en-US" b="1" dirty="0" smtClean="0"/>
              <a:t> un </a:t>
            </a:r>
            <a:r>
              <a:rPr lang="en-US" b="1" dirty="0" err="1" smtClean="0"/>
              <a:t>elemento</a:t>
            </a:r>
            <a:r>
              <a:rPr lang="en-US" b="1" dirty="0" smtClean="0"/>
              <a:t> in un </a:t>
            </a:r>
            <a:r>
              <a:rPr lang="en-US" b="1" dirty="0" err="1" smtClean="0"/>
              <a:t>vettore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inizialmente</a:t>
            </a:r>
            <a:r>
              <a:rPr lang="en-US" dirty="0" smtClean="0"/>
              <a:t> </a:t>
            </a:r>
            <a:r>
              <a:rPr lang="en-US" dirty="0" err="1" smtClean="0"/>
              <a:t>vuoto</a:t>
            </a:r>
            <a:r>
              <a:rPr lang="en-US" dirty="0" smtClean="0"/>
              <a:t>):</a:t>
            </a:r>
          </a:p>
          <a:p>
            <a:pPr lvl="1" eaLnBrk="1" hangingPunct="1"/>
            <a:r>
              <a:rPr lang="en-US" dirty="0" err="1" smtClean="0"/>
              <a:t>Detto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vettore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elementi</a:t>
            </a:r>
            <a:r>
              <a:rPr lang="en-US" dirty="0" smtClean="0"/>
              <a:t>  in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memorizzato</a:t>
            </a:r>
            <a:r>
              <a:rPr lang="en-US" dirty="0" smtClean="0"/>
              <a:t> (</a:t>
            </a:r>
            <a:r>
              <a:rPr lang="en-US" dirty="0" err="1" smtClean="0"/>
              <a:t>inizialmente</a:t>
            </a:r>
            <a:r>
              <a:rPr lang="en-US" dirty="0" smtClean="0"/>
              <a:t> 0) 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l’inserimento</a:t>
            </a:r>
            <a:r>
              <a:rPr lang="en-US" dirty="0" smtClean="0"/>
              <a:t> </a:t>
            </a:r>
            <a:r>
              <a:rPr lang="en-US" dirty="0" err="1" smtClean="0"/>
              <a:t>avviene</a:t>
            </a:r>
            <a:r>
              <a:rPr lang="en-US" dirty="0" smtClean="0"/>
              <a:t> con: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v[n++] = x;</a:t>
            </a:r>
          </a:p>
          <a:p>
            <a:pPr eaLnBrk="1" hangingPunct="1"/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avremo</a:t>
            </a:r>
            <a:r>
              <a:rPr lang="en-US" dirty="0" smtClean="0"/>
              <a:t> due </a:t>
            </a:r>
            <a:r>
              <a:rPr lang="en-US" dirty="0" err="1" smtClean="0"/>
              <a:t>vettori</a:t>
            </a:r>
            <a:r>
              <a:rPr lang="en-US" dirty="0" smtClean="0"/>
              <a:t> e due </a:t>
            </a:r>
            <a:r>
              <a:rPr lang="en-US" dirty="0" err="1" smtClean="0"/>
              <a:t>contatori</a:t>
            </a:r>
            <a:r>
              <a:rPr lang="en-US" dirty="0" smtClean="0"/>
              <a:t>…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479</Words>
  <Application>Microsoft Office PowerPoint</Application>
  <PresentationFormat>On-screen Show (4:3)</PresentationFormat>
  <Paragraphs>88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Struttura predefinita</vt:lpstr>
      <vt:lpstr>Esercizio 1</vt:lpstr>
      <vt:lpstr>Esercizio 1 - Traccia</vt:lpstr>
      <vt:lpstr>Esercizio 1 - Traccia</vt:lpstr>
      <vt:lpstr>Esercizio 2</vt:lpstr>
      <vt:lpstr>Esercizio 2 - Traccia</vt:lpstr>
      <vt:lpstr>Esercizio 2 - Traccia</vt:lpstr>
      <vt:lpstr>Esercizio 3</vt:lpstr>
      <vt:lpstr>Esercizio 3 - traccia</vt:lpstr>
      <vt:lpstr>Esercizio 3 - suggerimenti</vt:lpstr>
      <vt:lpstr>Esercizio 3 - suggerimenti</vt:lpstr>
    </vt:vector>
  </TitlesOfParts>
  <Company>Politecnico di Torino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Massimo</cp:lastModifiedBy>
  <cp:revision>60</cp:revision>
  <dcterms:created xsi:type="dcterms:W3CDTF">2008-03-31T12:53:59Z</dcterms:created>
  <dcterms:modified xsi:type="dcterms:W3CDTF">2016-11-15T20:50:29Z</dcterms:modified>
</cp:coreProperties>
</file>