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8" r:id="rId4"/>
    <p:sldId id="259" r:id="rId5"/>
    <p:sldId id="260" r:id="rId6"/>
    <p:sldId id="267" r:id="rId7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>
      <p:cViewPr>
        <p:scale>
          <a:sx n="80" d="100"/>
          <a:sy n="80" d="100"/>
        </p:scale>
        <p:origin x="-107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112A664-29FC-4C61-BC74-58C2D57AA84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52829-AD45-483C-B9CE-4FB6F15AE00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B41F2-AA6B-49FD-881A-4F239EDC37C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7B0A2-937F-4011-9A86-B72E1E66E73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62907-A111-4CEE-B557-4A36478202B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9AC42-4F55-4E70-BD30-BF30BF90CCB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7A68B-E84B-4ABA-815F-B9F26F1F0F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3CC7E-F9AF-4637-BF35-AD6FD6A5E8D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946D0-E9EC-4ECF-8FE1-85EB1F71B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8D175-2E1D-406D-9F7E-743B625378F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9C37F-9ADF-42DC-951C-BF690AECBC6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62E26-EEAD-4353-802F-992EB42B84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769B-9DD0-4A13-B2E9-6ADC717EDFE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15FA-13D8-4087-9747-E525CACD48C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41AA7-A9EF-4A17-84DF-BC83071F497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62A9D-FF48-489D-8227-80F63927EF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FCC97E2-5F38-447C-89CA-436D8D596DA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2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1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it-IT" sz="2400" dirty="0" smtClean="0"/>
              <a:t>Si scriva un programma C che:</a:t>
            </a:r>
          </a:p>
          <a:p>
            <a:pPr>
              <a:buFontTx/>
              <a:buNone/>
              <a:defRPr/>
            </a:pPr>
            <a:r>
              <a:rPr lang="it-IT" sz="2400" dirty="0" smtClean="0"/>
              <a:t>	a)  legga un vettore di N elementi interi (con N costante predefinita)</a:t>
            </a:r>
          </a:p>
          <a:p>
            <a:pPr>
              <a:buFontTx/>
              <a:buNone/>
              <a:defRPr/>
            </a:pPr>
            <a:r>
              <a:rPr lang="it-IT" sz="2400" dirty="0" smtClean="0"/>
              <a:t>	b) </a:t>
            </a:r>
            <a:r>
              <a:rPr lang="it-IT" sz="2400" b="1" dirty="0" smtClean="0"/>
              <a:t>determini se gli elementi di tale vettore costituiscono una successione  palindroma</a:t>
            </a:r>
          </a:p>
          <a:p>
            <a:pPr>
              <a:defRPr/>
            </a:pPr>
            <a:r>
              <a:rPr lang="it-IT" sz="2400" dirty="0" smtClean="0"/>
              <a:t>Suggerimento: una successione si dice palindroma se e' identica letta da sinistra verso destra o da destra verso sinistra.</a:t>
            </a:r>
          </a:p>
          <a:p>
            <a:pPr lvl="1">
              <a:defRPr/>
            </a:pPr>
            <a:r>
              <a:rPr lang="it-IT" sz="2400" dirty="0" smtClean="0">
                <a:ea typeface="+mn-ea"/>
                <a:cs typeface="+mn-cs"/>
              </a:rPr>
              <a:t>Esempio: le seguenti successioni di valori sono palindrome:</a:t>
            </a:r>
          </a:p>
          <a:p>
            <a:pPr lvl="2">
              <a:defRPr/>
            </a:pPr>
            <a:r>
              <a:rPr lang="it-IT" sz="2000" dirty="0" smtClean="0">
                <a:ea typeface="+mn-ea"/>
                <a:cs typeface="+mn-cs"/>
              </a:rPr>
              <a:t>1  2  3  1  2</a:t>
            </a:r>
          </a:p>
          <a:p>
            <a:pPr lvl="2">
              <a:defRPr/>
            </a:pPr>
            <a:r>
              <a:rPr lang="it-IT" sz="2000" dirty="0" smtClean="0">
                <a:ea typeface="+mn-ea"/>
                <a:cs typeface="+mn-cs"/>
              </a:rPr>
              <a:t>1  4  5  4  1</a:t>
            </a:r>
          </a:p>
          <a:p>
            <a:pPr lvl="2">
              <a:defRPr/>
            </a:pPr>
            <a:r>
              <a:rPr lang="it-IT" sz="2000" dirty="0" smtClean="0">
                <a:ea typeface="+mn-ea"/>
                <a:cs typeface="+mn-cs"/>
              </a:rPr>
              <a:t>10  10  10</a:t>
            </a:r>
          </a:p>
          <a:p>
            <a:pPr lvl="1">
              <a:defRPr/>
            </a:pPr>
            <a:r>
              <a:rPr lang="it-IT" sz="2400" dirty="0" smtClean="0">
                <a:ea typeface="+mn-ea"/>
                <a:cs typeface="+mn-cs"/>
              </a:rPr>
              <a:t>mentre la seguente non è palindroma:</a:t>
            </a:r>
          </a:p>
          <a:p>
            <a:pPr lvl="2">
              <a:defRPr/>
            </a:pPr>
            <a:r>
              <a:rPr lang="it-IT" sz="2000" dirty="0" smtClean="0">
                <a:ea typeface="+mn-ea"/>
                <a:cs typeface="+mn-cs"/>
              </a:rPr>
              <a:t>1 3 4 3 2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2000"/>
    </mc:Choice>
    <mc:Fallback>
      <p:transition advTm="1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1 - Traccia</a:t>
            </a:r>
            <a:endParaRPr lang="it-IT" b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concettuale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err="1" smtClean="0"/>
              <a:t>detto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3333FF"/>
                </a:solidFill>
              </a:rPr>
              <a:t>v[]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vettore</a:t>
            </a:r>
            <a:endParaRPr lang="en-US" sz="2000" dirty="0" smtClean="0"/>
          </a:p>
          <a:p>
            <a:pPr lvl="1"/>
            <a:r>
              <a:rPr lang="en-US" sz="2400" dirty="0" err="1" smtClean="0"/>
              <a:t>Usiamo</a:t>
            </a:r>
            <a:r>
              <a:rPr lang="en-US" sz="2400" dirty="0" smtClean="0"/>
              <a:t> 2 </a:t>
            </a:r>
            <a:r>
              <a:rPr lang="en-US" sz="2400" dirty="0" err="1" smtClean="0"/>
              <a:t>indici</a:t>
            </a:r>
            <a:r>
              <a:rPr lang="en-US" sz="2400" dirty="0" smtClean="0"/>
              <a:t>  </a:t>
            </a:r>
            <a:r>
              <a:rPr lang="en-US" sz="2400" b="1" dirty="0" err="1" smtClean="0">
                <a:solidFill>
                  <a:srgbClr val="3333FF"/>
                </a:solidFill>
              </a:rPr>
              <a:t>i</a:t>
            </a:r>
            <a:r>
              <a:rPr lang="en-US" sz="2400" dirty="0" smtClean="0"/>
              <a:t> e </a:t>
            </a:r>
            <a:r>
              <a:rPr lang="en-US" sz="2400" b="1" dirty="0" smtClean="0">
                <a:solidFill>
                  <a:srgbClr val="3333FF"/>
                </a:solidFill>
              </a:rPr>
              <a:t>j </a:t>
            </a:r>
            <a:r>
              <a:rPr lang="en-US" sz="2400" dirty="0" smtClean="0"/>
              <a:t>per </a:t>
            </a:r>
            <a:r>
              <a:rPr lang="en-US" sz="2400" dirty="0" err="1" smtClean="0"/>
              <a:t>scandire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vettore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sinistra</a:t>
            </a:r>
            <a:r>
              <a:rPr lang="en-US" sz="2400" dirty="0" smtClean="0"/>
              <a:t> (</a:t>
            </a:r>
            <a:r>
              <a:rPr lang="en-US" sz="2400" b="1" dirty="0" err="1" smtClean="0">
                <a:solidFill>
                  <a:srgbClr val="3333FF"/>
                </a:solidFill>
              </a:rPr>
              <a:t>i</a:t>
            </a:r>
            <a:r>
              <a:rPr lang="en-US" sz="2400" dirty="0" smtClean="0"/>
              <a:t>) e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destra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3333FF"/>
                </a:solidFill>
              </a:rPr>
              <a:t>j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b="1" dirty="0" smtClean="0">
                <a:solidFill>
                  <a:srgbClr val="3333FF"/>
                </a:solidFill>
              </a:rPr>
              <a:t>v[</a:t>
            </a:r>
            <a:r>
              <a:rPr lang="en-US" sz="2400" b="1" dirty="0" err="1" smtClean="0">
                <a:solidFill>
                  <a:srgbClr val="3333FF"/>
                </a:solidFill>
              </a:rPr>
              <a:t>i</a:t>
            </a:r>
            <a:r>
              <a:rPr lang="en-US" sz="2400" b="1" dirty="0" smtClean="0">
                <a:solidFill>
                  <a:srgbClr val="3333FF"/>
                </a:solidFill>
              </a:rPr>
              <a:t>]</a:t>
            </a:r>
            <a:r>
              <a:rPr lang="en-US" sz="2400" dirty="0" smtClean="0"/>
              <a:t> e </a:t>
            </a:r>
            <a:r>
              <a:rPr lang="en-US" sz="2400" b="1" dirty="0" smtClean="0">
                <a:solidFill>
                  <a:srgbClr val="3333FF"/>
                </a:solidFill>
              </a:rPr>
              <a:t>v[j] </a:t>
            </a:r>
            <a:r>
              <a:rPr lang="en-US" sz="2400" dirty="0" err="1" smtClean="0"/>
              <a:t>devono</a:t>
            </a:r>
            <a:r>
              <a:rPr lang="en-US" sz="2400" dirty="0" smtClean="0"/>
              <a:t> </a:t>
            </a:r>
            <a:r>
              <a:rPr lang="en-US" sz="2400" dirty="0" err="1" smtClean="0"/>
              <a:t>essere</a:t>
            </a:r>
            <a:r>
              <a:rPr lang="en-US" sz="2400" dirty="0" smtClean="0"/>
              <a:t> </a:t>
            </a:r>
            <a:r>
              <a:rPr lang="en-US" sz="2400" dirty="0" err="1" smtClean="0"/>
              <a:t>uguali</a:t>
            </a:r>
            <a:r>
              <a:rPr lang="en-US" sz="2400" dirty="0" smtClean="0"/>
              <a:t> per </a:t>
            </a:r>
            <a:r>
              <a:rPr lang="en-US" sz="2400" dirty="0" err="1" smtClean="0"/>
              <a:t>ogni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3333FF"/>
                </a:solidFill>
              </a:rPr>
              <a:t>i</a:t>
            </a:r>
            <a:r>
              <a:rPr lang="en-US" sz="2400" dirty="0" smtClean="0"/>
              <a:t> e </a:t>
            </a:r>
            <a:r>
              <a:rPr lang="en-US" sz="2400" dirty="0" err="1" smtClean="0"/>
              <a:t>ogni</a:t>
            </a:r>
            <a:r>
              <a:rPr lang="en-US" sz="2400" dirty="0" smtClean="0"/>
              <a:t> </a:t>
            </a:r>
            <a:r>
              <a:rPr lang="en-US" sz="2400" b="1" dirty="0" smtClean="0"/>
              <a:t>j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La </a:t>
            </a:r>
            <a:r>
              <a:rPr lang="en-US" sz="2400" dirty="0" err="1" smtClean="0">
                <a:cs typeface="Courier New" pitchFamily="49" charset="0"/>
              </a:rPr>
              <a:t>scansione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termina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quando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raggiungo</a:t>
            </a:r>
            <a:r>
              <a:rPr lang="en-US" sz="2400" dirty="0" smtClean="0">
                <a:cs typeface="Courier New" pitchFamily="49" charset="0"/>
              </a:rPr>
              <a:t> la meta’ del </a:t>
            </a:r>
            <a:r>
              <a:rPr lang="en-US" sz="2400" dirty="0" err="1" smtClean="0">
                <a:cs typeface="Courier New" pitchFamily="49" charset="0"/>
              </a:rPr>
              <a:t>vettore</a:t>
            </a:r>
            <a:r>
              <a:rPr lang="en-US" sz="2400" dirty="0" smtClean="0">
                <a:cs typeface="Courier New" pitchFamily="49" charset="0"/>
              </a:rPr>
              <a:t> (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N/2</a:t>
            </a:r>
            <a:r>
              <a:rPr lang="en-US" sz="2400" dirty="0" smtClean="0">
                <a:cs typeface="Courier New" pitchFamily="49" charset="0"/>
              </a:rPr>
              <a:t>)</a:t>
            </a:r>
          </a:p>
          <a:p>
            <a:pPr lvl="2"/>
            <a:r>
              <a:rPr lang="en-US" dirty="0" err="1" smtClean="0">
                <a:cs typeface="Courier New" pitchFamily="49" charset="0"/>
              </a:rPr>
              <a:t>Attenzione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all’arrotondamento</a:t>
            </a:r>
            <a:r>
              <a:rPr lang="en-US" dirty="0" smtClean="0">
                <a:cs typeface="Courier New" pitchFamily="49" charset="0"/>
              </a:rPr>
              <a:t>…</a:t>
            </a:r>
            <a:endParaRPr lang="en-US" dirty="0" smtClean="0"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Usare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lo schema </a:t>
            </a: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visto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 a </a:t>
            </a:r>
            <a:r>
              <a:rPr lang="en-US" sz="2400" b="1" dirty="0" err="1" smtClean="0">
                <a:solidFill>
                  <a:srgbClr val="3333FF"/>
                </a:solidFill>
                <a:cs typeface="Courier New" pitchFamily="49" charset="0"/>
              </a:rPr>
              <a:t>lezione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/>
            </a:r>
            <a:b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</a:b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“</a:t>
            </a:r>
            <a:r>
              <a:rPr lang="en-US" sz="2400" b="1" dirty="0" err="1" smtClean="0">
                <a:solidFill>
                  <a:srgbClr val="FF0000"/>
                </a:solidFill>
                <a:cs typeface="Courier New" pitchFamily="49" charset="0"/>
              </a:rPr>
              <a:t>tutti</a:t>
            </a:r>
            <a:r>
              <a:rPr lang="en-US" sz="2400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cs typeface="Courier New" pitchFamily="49" charset="0"/>
              </a:rPr>
              <a:t>valori</a:t>
            </a:r>
            <a:r>
              <a:rPr lang="en-US" sz="2400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cs typeface="Courier New" pitchFamily="49" charset="0"/>
              </a:rPr>
              <a:t>rispettano</a:t>
            </a:r>
            <a:r>
              <a:rPr lang="en-US" sz="2400" b="1" dirty="0" smtClean="0">
                <a:solidFill>
                  <a:srgbClr val="FF0000"/>
                </a:solidFill>
                <a:cs typeface="Courier New" pitchFamily="49" charset="0"/>
              </a:rPr>
              <a:t> la </a:t>
            </a:r>
            <a:r>
              <a:rPr lang="en-US" sz="2400" b="1" dirty="0" err="1" smtClean="0">
                <a:solidFill>
                  <a:srgbClr val="FF0000"/>
                </a:solidFill>
                <a:cs typeface="Courier New" pitchFamily="49" charset="0"/>
              </a:rPr>
              <a:t>propriet</a:t>
            </a:r>
            <a:r>
              <a:rPr lang="en-US" sz="2400" b="1" dirty="0" err="1" smtClean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à</a:t>
            </a:r>
            <a:r>
              <a:rPr lang="en-US" sz="2400" b="1" dirty="0" smtClean="0">
                <a:solidFill>
                  <a:srgbClr val="3333FF"/>
                </a:solidFill>
                <a:cs typeface="Courier New" pitchFamily="49" charset="0"/>
              </a:rPr>
              <a:t>”</a:t>
            </a:r>
          </a:p>
          <a:p>
            <a:pPr lvl="1"/>
            <a:endParaRPr lang="en-US" sz="2400" b="1" dirty="0" smtClean="0">
              <a:solidFill>
                <a:srgbClr val="3333FF"/>
              </a:solidFill>
              <a:cs typeface="Courier New" pitchFamily="49" charset="0"/>
            </a:endParaRPr>
          </a:p>
          <a:p>
            <a:endParaRPr lang="en-US" sz="2400" b="1" dirty="0" smtClean="0"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12000"/>
    </mc:Choice>
    <mc:Fallback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1 - Traccia</a:t>
            </a:r>
            <a:endParaRPr lang="it-IT" b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Per </a:t>
            </a:r>
            <a:r>
              <a:rPr lang="en-US" sz="2400" dirty="0" err="1" smtClean="0"/>
              <a:t>scandire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vettore</a:t>
            </a:r>
            <a:r>
              <a:rPr lang="en-US" sz="2400" dirty="0" smtClean="0"/>
              <a:t> con due </a:t>
            </a:r>
            <a:r>
              <a:rPr lang="en-US" sz="2400" dirty="0" err="1" smtClean="0"/>
              <a:t>indici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=0,j=N-1;  </a:t>
            </a:r>
            <a:r>
              <a:rPr lang="en-US" sz="2400" b="1" dirty="0" smtClean="0">
                <a:solidFill>
                  <a:srgbClr val="3333F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Arial Narrow" panose="020B0606020202030204" pitchFamily="34" charset="0"/>
                <a:cs typeface="Courier New" panose="02070309020205020404" pitchFamily="49" charset="0"/>
              </a:rPr>
              <a:t>condizione</a:t>
            </a:r>
            <a:r>
              <a:rPr lang="en-US" sz="2400" b="1" dirty="0" smtClean="0">
                <a:solidFill>
                  <a:srgbClr val="3333F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?)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4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++,j--)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confrontiamo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</a:t>
            </a:r>
            <a:r>
              <a:rPr lang="en-US" sz="24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e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v[j]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/>
              <a:t>L’esercizio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può</a:t>
            </a:r>
            <a:r>
              <a:rPr lang="en-US" sz="2400" dirty="0" smtClean="0"/>
              <a:t> </a:t>
            </a:r>
            <a:r>
              <a:rPr lang="en-US" sz="2400" dirty="0" err="1" smtClean="0"/>
              <a:t>anche</a:t>
            </a:r>
            <a:r>
              <a:rPr lang="en-US" sz="2400" dirty="0" smtClean="0"/>
              <a:t> </a:t>
            </a:r>
            <a:r>
              <a:rPr lang="en-US" sz="2400" dirty="0" err="1" smtClean="0"/>
              <a:t>svolgere</a:t>
            </a:r>
            <a:r>
              <a:rPr lang="en-US" sz="2400" dirty="0" smtClean="0"/>
              <a:t> con un solo </a:t>
            </a:r>
            <a:r>
              <a:rPr lang="en-US" sz="2400" dirty="0" err="1" smtClean="0"/>
              <a:t>indice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 </a:t>
            </a:r>
            <a:r>
              <a:rPr lang="en-US" sz="2400" b="1" dirty="0">
                <a:solidFill>
                  <a:srgbClr val="3333F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condizione</a:t>
            </a:r>
            <a:r>
              <a:rPr lang="en-US" sz="2400" b="1" dirty="0">
                <a:solidFill>
                  <a:srgbClr val="3333F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?)</a:t>
            </a:r>
            <a:r>
              <a:rPr lang="en-US" sz="24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4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24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N-i-1;   /* </a:t>
            </a:r>
            <a:r>
              <a:rPr lang="en-US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j=N-1 </a:t>
            </a:r>
            <a:r>
              <a:rPr lang="en-US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quando</a:t>
            </a:r>
            <a:r>
              <a:rPr lang="en-US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=0, </a:t>
            </a:r>
            <a:r>
              <a:rPr lang="en-US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etc</a:t>
            </a:r>
            <a:r>
              <a:rPr lang="en-US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4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confrontiamo</a:t>
            </a:r>
            <a:r>
              <a:rPr lang="en-US" sz="24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</a:t>
            </a:r>
            <a:r>
              <a:rPr lang="en-US" sz="24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e</a:t>
            </a:r>
            <a:r>
              <a:rPr lang="en-US" sz="24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v[j]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 smtClean="0">
              <a:solidFill>
                <a:srgbClr val="3333FF"/>
              </a:solidFill>
              <a:cs typeface="Courier New" pitchFamily="49" charset="0"/>
            </a:endParaRPr>
          </a:p>
          <a:p>
            <a:endParaRPr lang="en-US" sz="2400" b="1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3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12000"/>
    </mc:Choice>
    <mc:Fallback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sz="2800" dirty="0" smtClean="0"/>
              <a:t>Si scriva un programma C che:</a:t>
            </a:r>
          </a:p>
          <a:p>
            <a:pPr lvl="1">
              <a:defRPr/>
            </a:pPr>
            <a:r>
              <a:rPr lang="it-IT" sz="2400" dirty="0" smtClean="0">
                <a:ea typeface="+mn-ea"/>
                <a:cs typeface="+mn-cs"/>
              </a:rPr>
              <a:t> legga 2 vettori di </a:t>
            </a:r>
            <a:r>
              <a:rPr lang="it-IT" sz="2400" b="1" dirty="0" smtClean="0">
                <a:solidFill>
                  <a:srgbClr val="3333FF"/>
                </a:solidFill>
                <a:ea typeface="+mn-ea"/>
                <a:cs typeface="+mn-cs"/>
              </a:rPr>
              <a:t>N</a:t>
            </a:r>
            <a:r>
              <a:rPr lang="it-IT" sz="2400" dirty="0" smtClean="0">
                <a:ea typeface="+mn-ea"/>
                <a:cs typeface="+mn-cs"/>
              </a:rPr>
              <a:t> elementi interi (con </a:t>
            </a:r>
            <a:r>
              <a:rPr lang="it-IT" sz="2400" b="1" dirty="0" smtClean="0">
                <a:solidFill>
                  <a:srgbClr val="3333FF"/>
                </a:solidFill>
                <a:latin typeface="+mn-lt"/>
              </a:rPr>
              <a:t>N</a:t>
            </a:r>
            <a:r>
              <a:rPr lang="it-IT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it-IT" sz="2400" dirty="0" smtClean="0">
                <a:ea typeface="+mn-ea"/>
                <a:cs typeface="+mn-cs"/>
              </a:rPr>
              <a:t>costante predefinita)</a:t>
            </a:r>
          </a:p>
          <a:p>
            <a:pPr lvl="1">
              <a:defRPr/>
            </a:pPr>
            <a:r>
              <a:rPr lang="it-IT" sz="2400" dirty="0" smtClean="0">
                <a:ea typeface="+mn-ea"/>
                <a:cs typeface="+mn-cs"/>
              </a:rPr>
              <a:t>stabilisca se i due vettori </a:t>
            </a:r>
            <a:r>
              <a:rPr lang="it-IT" sz="2400" b="1" dirty="0" smtClean="0">
                <a:ea typeface="+mn-ea"/>
                <a:cs typeface="+mn-cs"/>
              </a:rPr>
              <a:t>contengono gli stessi elementi</a:t>
            </a:r>
            <a:r>
              <a:rPr lang="it-IT" sz="2400" dirty="0" smtClean="0">
                <a:ea typeface="+mn-ea"/>
                <a:cs typeface="+mn-cs"/>
              </a:rPr>
              <a:t>, anche disposti in ordine differente</a:t>
            </a:r>
          </a:p>
          <a:p>
            <a:pPr>
              <a:defRPr/>
            </a:pPr>
            <a:r>
              <a:rPr lang="it-IT" sz="2800" dirty="0" smtClean="0"/>
              <a:t>Esempio:</a:t>
            </a:r>
          </a:p>
          <a:p>
            <a:pPr lvl="1">
              <a:defRPr/>
            </a:pPr>
            <a:r>
              <a:rPr lang="it-IT" sz="2200" dirty="0" smtClean="0">
                <a:ea typeface="+mn-ea"/>
                <a:cs typeface="+mn-cs"/>
              </a:rPr>
              <a:t>v1 = {15, 3, 12, 13, 29}</a:t>
            </a:r>
          </a:p>
          <a:p>
            <a:pPr lvl="1">
              <a:defRPr/>
            </a:pPr>
            <a:r>
              <a:rPr lang="it-IT" sz="2200" dirty="0" smtClean="0">
                <a:ea typeface="+mn-ea"/>
                <a:cs typeface="+mn-cs"/>
              </a:rPr>
              <a:t>v2= {15, 29, 13, 3, 12}</a:t>
            </a:r>
          </a:p>
          <a:p>
            <a:pPr lvl="1"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it-IT" sz="2400" b="1" dirty="0" smtClean="0"/>
              <a:t>Approfondimento: considerare la possibilità che ci siano valori ripetuti tra quelli memorizzati nei vettori.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2000"/>
    </mc:Choice>
    <mc:Fallback>
      <p:transition advTm="1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2 - traccia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/>
            <a:r>
              <a:rPr lang="en-US" dirty="0" err="1" smtClean="0"/>
              <a:t>Algoritmo</a:t>
            </a:r>
            <a:r>
              <a:rPr lang="en-US" dirty="0" smtClean="0"/>
              <a:t> di base (</a:t>
            </a:r>
            <a:r>
              <a:rPr lang="en-US" dirty="0" err="1" smtClean="0"/>
              <a:t>versione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ripetizioni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di </a:t>
            </a:r>
            <a:r>
              <a:rPr lang="en-US" b="1" dirty="0" smtClean="0">
                <a:solidFill>
                  <a:srgbClr val="3333FF"/>
                </a:solidFill>
              </a:rPr>
              <a:t>v1</a:t>
            </a:r>
            <a:r>
              <a:rPr lang="en-US" dirty="0" smtClean="0"/>
              <a:t>, </a:t>
            </a:r>
            <a:r>
              <a:rPr lang="en-US" dirty="0" err="1" smtClean="0"/>
              <a:t>verificare</a:t>
            </a:r>
            <a:r>
              <a:rPr lang="en-US" dirty="0" smtClean="0"/>
              <a:t> se </a:t>
            </a:r>
            <a:r>
              <a:rPr lang="en-US" dirty="0" err="1" smtClean="0"/>
              <a:t>esso</a:t>
            </a:r>
            <a:r>
              <a:rPr lang="en-US" dirty="0" smtClean="0"/>
              <a:t> e’ </a:t>
            </a:r>
            <a:r>
              <a:rPr lang="en-US" dirty="0" err="1" smtClean="0"/>
              <a:t>presente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3333FF"/>
                </a:solidFill>
              </a:rPr>
              <a:t>v2</a:t>
            </a:r>
          </a:p>
          <a:p>
            <a:pPr lvl="1" eaLnBrk="1" hangingPunct="1"/>
            <a:r>
              <a:rPr lang="en-US" dirty="0" smtClean="0"/>
              <a:t>Non </a:t>
            </a:r>
            <a:r>
              <a:rPr lang="en-US" dirty="0" err="1" smtClean="0"/>
              <a:t>appena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di </a:t>
            </a:r>
            <a:r>
              <a:rPr lang="en-US" b="1" dirty="0" smtClean="0">
                <a:solidFill>
                  <a:srgbClr val="3333FF"/>
                </a:solidFill>
              </a:rPr>
              <a:t>v1</a:t>
            </a:r>
            <a:r>
              <a:rPr lang="en-US" dirty="0" smtClean="0"/>
              <a:t> non e’ </a:t>
            </a:r>
            <a:r>
              <a:rPr lang="en-US" dirty="0" err="1" smtClean="0"/>
              <a:t>presente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3333FF"/>
                </a:solidFill>
              </a:rPr>
              <a:t>v2</a:t>
            </a:r>
            <a:r>
              <a:rPr lang="en-US" dirty="0" smtClean="0"/>
              <a:t> </a:t>
            </a:r>
            <a:r>
              <a:rPr lang="en-US" dirty="0" err="1" smtClean="0"/>
              <a:t>segnalarlo</a:t>
            </a:r>
            <a:r>
              <a:rPr lang="en-US" dirty="0" smtClean="0"/>
              <a:t> e </a:t>
            </a:r>
            <a:r>
              <a:rPr lang="en-US" dirty="0" err="1" smtClean="0"/>
              <a:t>terminare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Se ho </a:t>
            </a:r>
            <a:r>
              <a:rPr lang="en-US" dirty="0" err="1" smtClean="0"/>
              <a:t>completato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con </a:t>
            </a:r>
            <a:r>
              <a:rPr lang="en-US" dirty="0" err="1" smtClean="0"/>
              <a:t>successo</a:t>
            </a:r>
            <a:r>
              <a:rPr lang="en-US" dirty="0" smtClean="0"/>
              <a:t> per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 di </a:t>
            </a:r>
            <a:r>
              <a:rPr lang="en-US" b="1" dirty="0" smtClean="0">
                <a:solidFill>
                  <a:srgbClr val="3333FF"/>
                </a:solidFill>
              </a:rPr>
              <a:t>v1</a:t>
            </a:r>
            <a:r>
              <a:rPr lang="en-US" dirty="0" smtClean="0"/>
              <a:t> </a:t>
            </a:r>
            <a:r>
              <a:rPr lang="en-US" dirty="0" err="1" smtClean="0"/>
              <a:t>allora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coincidono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Di </a:t>
            </a:r>
            <a:r>
              <a:rPr lang="en-US" dirty="0" err="1" smtClean="0"/>
              <a:t>nuovo</a:t>
            </a:r>
            <a:r>
              <a:rPr lang="en-US" dirty="0" smtClean="0"/>
              <a:t> lo schema </a:t>
            </a:r>
            <a:r>
              <a:rPr lang="en-US" b="1" dirty="0" smtClean="0">
                <a:solidFill>
                  <a:srgbClr val="3333FF"/>
                </a:solidFill>
                <a:cs typeface="Courier New" pitchFamily="49" charset="0"/>
              </a:rPr>
              <a:t>“</a:t>
            </a:r>
            <a:r>
              <a:rPr lang="en-US" b="1" dirty="0" err="1" smtClean="0">
                <a:solidFill>
                  <a:srgbClr val="3333FF"/>
                </a:solidFill>
                <a:cs typeface="Courier New" pitchFamily="49" charset="0"/>
              </a:rPr>
              <a:t>tutti</a:t>
            </a:r>
            <a:r>
              <a:rPr lang="en-US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33FF"/>
                </a:solidFill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33FF"/>
                </a:solidFill>
                <a:cs typeface="Courier New" pitchFamily="49" charset="0"/>
              </a:rPr>
              <a:t>valori</a:t>
            </a:r>
            <a:r>
              <a:rPr lang="en-US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33FF"/>
                </a:solidFill>
                <a:cs typeface="Courier New" pitchFamily="49" charset="0"/>
              </a:rPr>
              <a:t>rispettano</a:t>
            </a:r>
            <a:r>
              <a:rPr lang="en-US" b="1" dirty="0" smtClean="0">
                <a:solidFill>
                  <a:srgbClr val="3333FF"/>
                </a:solidFill>
                <a:cs typeface="Courier New" pitchFamily="49" charset="0"/>
              </a:rPr>
              <a:t> la </a:t>
            </a:r>
            <a:r>
              <a:rPr lang="en-US" b="1" dirty="0" err="1" smtClean="0">
                <a:solidFill>
                  <a:srgbClr val="3333FF"/>
                </a:solidFill>
                <a:cs typeface="Courier New" pitchFamily="49" charset="0"/>
              </a:rPr>
              <a:t>propriet</a:t>
            </a:r>
            <a:r>
              <a:rPr lang="en-US" b="1" dirty="0" err="1" smtClean="0">
                <a:solidFill>
                  <a:srgbClr val="3333FF"/>
                </a:solidFill>
                <a:ea typeface="Calibri" pitchFamily="34" charset="0"/>
                <a:cs typeface="Calibri" pitchFamily="34" charset="0"/>
              </a:rPr>
              <a:t>à</a:t>
            </a:r>
            <a:r>
              <a:rPr lang="en-US" b="1" dirty="0" smtClean="0">
                <a:solidFill>
                  <a:srgbClr val="3333FF"/>
                </a:solidFill>
                <a:cs typeface="Courier New" pitchFamily="49" charset="0"/>
              </a:rPr>
              <a:t>”</a:t>
            </a:r>
            <a:endParaRPr lang="it-IT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2000"/>
    </mc:Choice>
    <mc:Fallback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2 - approfondimento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496300" cy="5183187"/>
          </a:xfrm>
        </p:spPr>
        <p:txBody>
          <a:bodyPr/>
          <a:lstStyle/>
          <a:p>
            <a:pPr eaLnBrk="1" hangingPunct="1"/>
            <a:r>
              <a:rPr lang="en-US" dirty="0" smtClean="0"/>
              <a:t>Se un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r>
              <a:rPr lang="en-US" dirty="0" smtClean="0"/>
              <a:t>, </a:t>
            </a:r>
            <a:r>
              <a:rPr lang="en-US" dirty="0" err="1" smtClean="0"/>
              <a:t>qualche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di </a:t>
            </a:r>
            <a:r>
              <a:rPr lang="en-US" b="1" dirty="0" smtClean="0">
                <a:solidFill>
                  <a:srgbClr val="3333FF"/>
                </a:solidFill>
              </a:rPr>
              <a:t>v1</a:t>
            </a:r>
            <a:r>
              <a:rPr lang="en-US" dirty="0" smtClean="0"/>
              <a:t> non </a:t>
            </a:r>
            <a:r>
              <a:rPr lang="en-US" dirty="0" err="1" smtClean="0"/>
              <a:t>sara</a:t>
            </a:r>
            <a:r>
              <a:rPr lang="en-US" dirty="0" smtClean="0"/>
              <a:t>’ </a:t>
            </a:r>
            <a:r>
              <a:rPr lang="en-US" dirty="0" err="1" smtClean="0"/>
              <a:t>contenuto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3333FF"/>
                </a:solidFill>
              </a:rPr>
              <a:t>v2</a:t>
            </a:r>
          </a:p>
          <a:p>
            <a:pPr eaLnBrk="1" hangingPunct="1"/>
            <a:r>
              <a:rPr lang="en-US" dirty="0" smtClean="0"/>
              <a:t>E’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b="1" dirty="0" err="1" smtClean="0"/>
              <a:t>contare</a:t>
            </a:r>
            <a:r>
              <a:rPr lang="en-US" b="1" dirty="0" smtClean="0"/>
              <a:t> </a:t>
            </a:r>
            <a:r>
              <a:rPr lang="en-US" b="1" dirty="0" err="1" smtClean="0"/>
              <a:t>quante</a:t>
            </a:r>
            <a:r>
              <a:rPr lang="en-US" b="1" dirty="0" smtClean="0"/>
              <a:t> volte un </a:t>
            </a:r>
            <a:r>
              <a:rPr lang="en-US" b="1" dirty="0" err="1" smtClean="0"/>
              <a:t>elemento</a:t>
            </a:r>
            <a:r>
              <a:rPr lang="en-US" b="1" dirty="0" smtClean="0"/>
              <a:t> di </a:t>
            </a:r>
            <a:r>
              <a:rPr lang="en-US" b="1" dirty="0" smtClean="0">
                <a:solidFill>
                  <a:srgbClr val="3333FF"/>
                </a:solidFill>
              </a:rPr>
              <a:t>v1</a:t>
            </a:r>
            <a:r>
              <a:rPr lang="en-US" b="1" dirty="0" smtClean="0"/>
              <a:t> e’ </a:t>
            </a:r>
            <a:r>
              <a:rPr lang="en-US" b="1" dirty="0" err="1" smtClean="0"/>
              <a:t>contenuto</a:t>
            </a:r>
            <a:r>
              <a:rPr lang="en-US" b="1" dirty="0" smtClean="0"/>
              <a:t> in </a:t>
            </a:r>
            <a:r>
              <a:rPr lang="en-US" b="1" dirty="0" smtClean="0">
                <a:solidFill>
                  <a:srgbClr val="3333FF"/>
                </a:solidFill>
              </a:rPr>
              <a:t>v2</a:t>
            </a:r>
          </a:p>
          <a:p>
            <a:pPr lvl="1" eaLnBrk="1" hangingPunct="1"/>
            <a:r>
              <a:rPr lang="en-US" dirty="0" err="1" smtClean="0"/>
              <a:t>Chiamiamo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endParaRPr lang="en-US" dirty="0" smtClean="0"/>
          </a:p>
          <a:p>
            <a:pPr eaLnBrk="1" hangingPunct="1"/>
            <a:r>
              <a:rPr lang="en-US" dirty="0" smtClean="0"/>
              <a:t>Se </a:t>
            </a:r>
            <a:r>
              <a:rPr lang="en-US" dirty="0" err="1" smtClean="0"/>
              <a:t>alla</a:t>
            </a:r>
            <a:r>
              <a:rPr lang="en-US" dirty="0" smtClean="0"/>
              <a:t> fine </a:t>
            </a:r>
            <a:r>
              <a:rPr lang="en-US" dirty="0" err="1" smtClean="0"/>
              <a:t>dell’analisi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di </a:t>
            </a:r>
            <a:r>
              <a:rPr lang="en-US" b="1" dirty="0" smtClean="0">
                <a:solidFill>
                  <a:srgbClr val="3333FF"/>
                </a:solidFill>
              </a:rPr>
              <a:t>v1</a:t>
            </a:r>
            <a:r>
              <a:rPr lang="en-US" dirty="0" smtClean="0"/>
              <a:t> </a:t>
            </a:r>
            <a:r>
              <a:rPr lang="en-US" sz="28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nr=N</a:t>
            </a:r>
          </a:p>
          <a:p>
            <a:pPr lvl="1" eaLnBrk="1" hangingPunct="1"/>
            <a:r>
              <a:rPr lang="en-US" dirty="0" smtClean="0"/>
              <a:t>Lo schema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non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fermarsi</a:t>
            </a:r>
            <a:r>
              <a:rPr lang="en-US" dirty="0" smtClean="0"/>
              <a:t> </a:t>
            </a:r>
            <a:r>
              <a:rPr lang="en-US" dirty="0" err="1" smtClean="0"/>
              <a:t>anticipatamente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293</Words>
  <Application>Microsoft Office PowerPoint</Application>
  <PresentationFormat>Presentazione su schermo (4:3)</PresentationFormat>
  <Paragraphs>58</Paragraphs>
  <Slides>6</Slides>
  <Notes>4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Struttura predefinita</vt:lpstr>
      <vt:lpstr>Esercizio 1</vt:lpstr>
      <vt:lpstr>Esercizio 1 - Traccia</vt:lpstr>
      <vt:lpstr>Esercizio 1 - Traccia</vt:lpstr>
      <vt:lpstr>Esercizio 2</vt:lpstr>
      <vt:lpstr>Esercizio 2 - traccia</vt:lpstr>
      <vt:lpstr>Esercizio 2 - approfondimento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d2627</dc:creator>
  <cp:lastModifiedBy>utentelaib</cp:lastModifiedBy>
  <cp:revision>50</cp:revision>
  <dcterms:created xsi:type="dcterms:W3CDTF">2008-03-31T12:53:59Z</dcterms:created>
  <dcterms:modified xsi:type="dcterms:W3CDTF">2015-11-18T10:28:59Z</dcterms:modified>
</cp:coreProperties>
</file>