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155" autoAdjust="0"/>
    <p:restoredTop sz="94660"/>
  </p:normalViewPr>
  <p:slideViewPr>
    <p:cSldViewPr>
      <p:cViewPr varScale="1">
        <p:scale>
          <a:sx n="54" d="100"/>
          <a:sy n="54" d="100"/>
        </p:scale>
        <p:origin x="-132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48A823-ED7D-4791-BD98-39661EC67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17D51-DC1B-4B54-8272-B4112761808F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17D51-DC1B-4B54-8272-B4112761808F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1E06D-5EB5-439A-B8BF-0A3E4AE79C46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4ABE-455F-4EEC-97BE-7B4F8B62B2A6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96A85-7F1C-4FA5-8AC1-7D1A81DA5896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8A856-4A12-48C4-8B62-1365831436A4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C2CC-9C41-4AA9-BE76-6AF728E553E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198A-DB85-4718-ACAF-E9994F5D7EC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92EB7-2EDB-439E-B41E-F956A41ED78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3102-92C2-4DB6-96A5-DD8935BC330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AEBA3-3BB2-49F9-8C4F-CEF58F64E1B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2E1F9-1D0F-4A9E-BAC8-CF86CAD4892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B43B8-E470-4031-8103-950CBE1A0C1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C156-A326-4B18-9D65-0ECF1019E06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8433-4F7B-4755-B7EE-31FA8D9B8C6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292A-F203-4758-AD62-CD8D095AEE7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FE1C-2E43-4299-853E-27F5CD25791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9007BD7-0888-4E17-AB95-53E419BE231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smtClean="0"/>
              <a:t>Scrivere un programma che definisca: </a:t>
            </a:r>
          </a:p>
          <a:p>
            <a:pPr lvl="1" eaLnBrk="1" hangingPunct="1">
              <a:defRPr/>
            </a:pPr>
            <a:r>
              <a:rPr lang="it-IT" sz="2400" dirty="0" smtClean="0">
                <a:ea typeface="+mn-ea"/>
                <a:cs typeface="+mn-cs"/>
              </a:rPr>
              <a:t>1 variabile di tipo </a:t>
            </a:r>
            <a:r>
              <a:rPr lang="it-IT" sz="2400" dirty="0" smtClean="0">
                <a:solidFill>
                  <a:srgbClr val="FF0000"/>
                </a:solidFill>
                <a:ea typeface="+mn-ea"/>
                <a:cs typeface="+mn-cs"/>
              </a:rPr>
              <a:t>intero</a:t>
            </a:r>
            <a:r>
              <a:rPr lang="it-IT" sz="2400" dirty="0" smtClean="0">
                <a:ea typeface="+mn-ea"/>
                <a:cs typeface="+mn-cs"/>
              </a:rPr>
              <a:t> chiamata </a:t>
            </a:r>
            <a:r>
              <a:rPr lang="it-IT" sz="2400" dirty="0" smtClean="0">
                <a:latin typeface="Courier New" pitchFamily="49" charset="0"/>
                <a:ea typeface="+mn-ea"/>
                <a:cs typeface="Courier New" pitchFamily="49" charset="0"/>
              </a:rPr>
              <a:t>g_int_var</a:t>
            </a:r>
            <a:r>
              <a:rPr lang="it-IT" sz="2400" dirty="0" smtClean="0">
                <a:ea typeface="+mn-ea"/>
                <a:cs typeface="+mn-cs"/>
              </a:rPr>
              <a:t> ed 1 variabile di tipo </a:t>
            </a:r>
            <a:r>
              <a:rPr lang="it-IT" sz="2400" dirty="0" smtClean="0">
                <a:solidFill>
                  <a:srgbClr val="FF0000"/>
                </a:solidFill>
                <a:ea typeface="+mn-ea"/>
                <a:cs typeface="+mn-cs"/>
              </a:rPr>
              <a:t>reale</a:t>
            </a:r>
            <a:r>
              <a:rPr lang="it-IT" sz="2400" dirty="0" smtClean="0">
                <a:ea typeface="+mn-ea"/>
                <a:cs typeface="+mn-cs"/>
              </a:rPr>
              <a:t> chiamata </a:t>
            </a:r>
            <a:r>
              <a:rPr lang="it-IT" sz="2400" dirty="0" smtClean="0">
                <a:latin typeface="Courier New" pitchFamily="49" charset="0"/>
                <a:ea typeface="+mn-ea"/>
                <a:cs typeface="Courier New" pitchFamily="49" charset="0"/>
              </a:rPr>
              <a:t>g_float_var </a:t>
            </a:r>
          </a:p>
          <a:p>
            <a:pPr lvl="1" eaLnBrk="1" hangingPunct="1">
              <a:defRPr/>
            </a:pPr>
            <a:r>
              <a:rPr lang="it-IT" sz="2400" dirty="0" smtClean="0">
                <a:ea typeface="+mn-ea"/>
                <a:cs typeface="+mn-cs"/>
              </a:rPr>
              <a:t>1 variabile di tipo </a:t>
            </a:r>
            <a:r>
              <a:rPr lang="it-IT" sz="2400" dirty="0" smtClean="0">
                <a:solidFill>
                  <a:srgbClr val="FF0000"/>
                </a:solidFill>
                <a:ea typeface="+mn-ea"/>
                <a:cs typeface="+mn-cs"/>
              </a:rPr>
              <a:t>intero senza segno </a:t>
            </a:r>
            <a:r>
              <a:rPr lang="it-IT" sz="2400" dirty="0" smtClean="0">
                <a:ea typeface="+mn-ea"/>
                <a:cs typeface="+mn-cs"/>
              </a:rPr>
              <a:t>chiamata </a:t>
            </a:r>
            <a:r>
              <a:rPr lang="it-IT" sz="2400" dirty="0" smtClean="0">
                <a:latin typeface="Courier New" pitchFamily="49" charset="0"/>
                <a:ea typeface="+mn-ea"/>
                <a:cs typeface="Courier New" pitchFamily="49" charset="0"/>
              </a:rPr>
              <a:t>l_uint_var </a:t>
            </a:r>
            <a:r>
              <a:rPr lang="it-IT" sz="2400" dirty="0" smtClean="0">
                <a:ea typeface="+mn-ea"/>
                <a:cs typeface="+mn-cs"/>
              </a:rPr>
              <a:t>ed 1 variabile di tipo </a:t>
            </a:r>
            <a:r>
              <a:rPr lang="it-IT" sz="2400" dirty="0" smtClean="0">
                <a:solidFill>
                  <a:srgbClr val="FF0000"/>
                </a:solidFill>
                <a:ea typeface="+mn-ea"/>
                <a:cs typeface="+mn-cs"/>
              </a:rPr>
              <a:t>reale</a:t>
            </a:r>
            <a:r>
              <a:rPr lang="it-IT" sz="2400" dirty="0" smtClean="0">
                <a:ea typeface="+mn-ea"/>
                <a:cs typeface="+mn-cs"/>
              </a:rPr>
              <a:t> rappresentata con doppia precisione chiamata </a:t>
            </a:r>
            <a:r>
              <a:rPr lang="it-IT" sz="2400" dirty="0" smtClean="0">
                <a:latin typeface="Courier New" pitchFamily="49" charset="0"/>
                <a:ea typeface="+mn-ea"/>
                <a:cs typeface="Courier New" pitchFamily="49" charset="0"/>
              </a:rPr>
              <a:t>l_double_var </a:t>
            </a:r>
          </a:p>
          <a:p>
            <a:pPr eaLnBrk="1" hangingPunct="1">
              <a:defRPr/>
            </a:pPr>
            <a:r>
              <a:rPr lang="it-IT" sz="2800" dirty="0" smtClean="0"/>
              <a:t>ed inoltre, assegni i seguenti valori alle variabili definite: </a:t>
            </a:r>
          </a:p>
          <a:p>
            <a:pPr lvl="1" eaLnBrk="1" hangingPunct="1">
              <a:defRPr/>
            </a:pP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g_int_var 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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-3</a:t>
            </a:r>
          </a:p>
          <a:p>
            <a:pPr lvl="1" eaLnBrk="1" hangingPunct="1">
              <a:defRPr/>
            </a:pP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g_float_var </a:t>
            </a:r>
            <a:r>
              <a:rPr lang="it-IT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 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pPr lvl="1" eaLnBrk="1" hangingPunct="1">
              <a:defRPr/>
            </a:pP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l_uint_var </a:t>
            </a:r>
            <a:r>
              <a:rPr lang="it-IT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 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50 </a:t>
            </a:r>
          </a:p>
          <a:p>
            <a:pPr lvl="1" eaLnBrk="1" hangingPunct="1">
              <a:defRPr/>
            </a:pP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l_double_var 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2/3 </a:t>
            </a:r>
          </a:p>
          <a:p>
            <a:pPr eaLnBrk="1" hangingPunct="1">
              <a:defRPr/>
            </a:pPr>
            <a:endParaRPr lang="it-IT" sz="28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</a:t>
            </a:r>
            <a:r>
              <a:rPr lang="it-IT" b="1" dirty="0" smtClean="0"/>
              <a:t>1 - traccia</a:t>
            </a:r>
            <a:endParaRPr lang="it-IT" b="1" dirty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defRPr/>
            </a:pPr>
            <a:r>
              <a:rPr lang="it-IT" b="1" dirty="0" smtClean="0">
                <a:solidFill>
                  <a:srgbClr val="FF0000"/>
                </a:solidFill>
              </a:rPr>
              <a:t>Attenzione alle assegnazioni!</a:t>
            </a:r>
          </a:p>
          <a:p>
            <a:pPr lvl="1" eaLnBrk="1" hangingPunct="1">
              <a:defRPr/>
            </a:pPr>
            <a:r>
              <a:rPr lang="it-IT" b="1" dirty="0" smtClean="0">
                <a:solidFill>
                  <a:srgbClr val="0070C0"/>
                </a:solidFill>
                <a:latin typeface="Calibri Light" pitchFamily="34" charset="0"/>
                <a:ea typeface="+mn-ea"/>
                <a:cs typeface="Courier New" pitchFamily="49" charset="0"/>
              </a:rPr>
              <a:t>Vanno “lette” da destra a sinistra</a:t>
            </a:r>
          </a:p>
          <a:p>
            <a:pPr lvl="1" algn="ctr" eaLnBrk="1" hangingPunct="1">
              <a:buNone/>
              <a:defRPr/>
            </a:pPr>
            <a:r>
              <a:rPr lang="it-IT" b="1" dirty="0" smtClean="0">
                <a:latin typeface="Calibri Light" pitchFamily="34" charset="0"/>
                <a:ea typeface="+mn-ea"/>
                <a:cs typeface="Courier New" pitchFamily="49" charset="0"/>
              </a:rPr>
              <a:t>&lt;</a:t>
            </a:r>
            <a:r>
              <a:rPr lang="it-IT" b="1" i="1" dirty="0" smtClean="0">
                <a:latin typeface="Calibri Light" pitchFamily="34" charset="0"/>
                <a:ea typeface="+mn-ea"/>
                <a:cs typeface="Courier New" pitchFamily="49" charset="0"/>
              </a:rPr>
              <a:t>variabile</a:t>
            </a:r>
            <a:r>
              <a:rPr lang="it-IT" b="1" dirty="0" smtClean="0">
                <a:latin typeface="Calibri Light" pitchFamily="34" charset="0"/>
                <a:ea typeface="+mn-ea"/>
                <a:cs typeface="Courier New" pitchFamily="49" charset="0"/>
              </a:rPr>
              <a:t>&gt; = &lt;</a:t>
            </a:r>
            <a:r>
              <a:rPr lang="it-IT" b="1" i="1" dirty="0" smtClean="0">
                <a:latin typeface="Calibri Light" pitchFamily="34" charset="0"/>
                <a:ea typeface="+mn-ea"/>
                <a:cs typeface="Courier New" pitchFamily="49" charset="0"/>
              </a:rPr>
              <a:t>espressione</a:t>
            </a:r>
            <a:r>
              <a:rPr lang="it-IT" b="1" dirty="0" smtClean="0">
                <a:latin typeface="Calibri Light" pitchFamily="34" charset="0"/>
                <a:ea typeface="+mn-ea"/>
                <a:cs typeface="Courier New" pitchFamily="49" charset="0"/>
              </a:rPr>
              <a:t>&gt;;</a:t>
            </a:r>
          </a:p>
          <a:p>
            <a:pPr lvl="1" eaLnBrk="1" hangingPunct="1">
              <a:buNone/>
              <a:defRPr/>
            </a:pPr>
            <a:endParaRPr lang="it-IT" b="1" dirty="0" smtClean="0">
              <a:solidFill>
                <a:srgbClr val="0070C0"/>
              </a:solidFill>
              <a:latin typeface="Calibri Light" pitchFamily="34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endParaRPr lang="it-IT" sz="2400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it-IT" b="1" dirty="0" smtClean="0">
                <a:solidFill>
                  <a:srgbClr val="FF0000"/>
                </a:solidFill>
              </a:rPr>
              <a:t>Attenzione alla divisione!</a:t>
            </a:r>
          </a:p>
          <a:p>
            <a:pPr lvl="1" eaLnBrk="1" hangingPunct="1">
              <a:defRPr/>
            </a:pPr>
            <a:r>
              <a:rPr lang="it-IT" b="1" dirty="0" smtClean="0">
                <a:solidFill>
                  <a:srgbClr val="0070C0"/>
                </a:solidFill>
                <a:latin typeface="Calibri Light" pitchFamily="34" charset="0"/>
                <a:ea typeface="+mn-ea"/>
                <a:cs typeface="Courier New" pitchFamily="49" charset="0"/>
              </a:rPr>
              <a:t>Se 2 e 3 sono entrambi interi....</a:t>
            </a:r>
          </a:p>
          <a:p>
            <a:pPr eaLnBrk="1" hangingPunct="1">
              <a:defRPr/>
            </a:pPr>
            <a:endParaRPr lang="it-IT" dirty="0" smtClean="0"/>
          </a:p>
        </p:txBody>
      </p:sp>
      <p:sp>
        <p:nvSpPr>
          <p:cNvPr id="5" name="Curved Up Arrow 4"/>
          <p:cNvSpPr/>
          <p:nvPr/>
        </p:nvSpPr>
        <p:spPr>
          <a:xfrm flipH="1">
            <a:off x="3428992" y="2643182"/>
            <a:ext cx="2143140" cy="785818"/>
          </a:xfrm>
          <a:prstGeom prst="curvedUpArrow">
            <a:avLst>
              <a:gd name="adj1" fmla="val 54560"/>
              <a:gd name="adj2" fmla="val 977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smtClean="0"/>
              <a:t>Scrivere un programma che definisca 3 variabili intere chiamate </a:t>
            </a:r>
            <a:r>
              <a:rPr lang="it-IT" sz="2800" dirty="0" smtClean="0">
                <a:latin typeface="Courier New" pitchFamily="49" charset="0"/>
                <a:cs typeface="Courier New" pitchFamily="49" charset="0"/>
              </a:rPr>
              <a:t>var1, var2</a:t>
            </a:r>
            <a:r>
              <a:rPr lang="it-IT" sz="2800" i="1" dirty="0" smtClean="0"/>
              <a:t> e </a:t>
            </a:r>
            <a:r>
              <a:rPr lang="it-IT" sz="2800" dirty="0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it-IT" sz="2800" i="1" dirty="0" smtClean="0"/>
              <a:t>. Il programma dovrà:</a:t>
            </a:r>
          </a:p>
          <a:p>
            <a:pPr lvl="1" eaLnBrk="1" hangingPunct="1">
              <a:defRPr/>
            </a:pPr>
            <a:r>
              <a:rPr lang="it-IT" dirty="0" smtClean="0">
                <a:ea typeface="+mn-ea"/>
                <a:cs typeface="+mn-cs"/>
              </a:rPr>
              <a:t>Assegnare i seguenti valori alle variabili definite:</a:t>
            </a:r>
          </a:p>
          <a:p>
            <a:pPr lvl="2" eaLnBrk="1" hangingPunct="1">
              <a:defRPr/>
            </a:pP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var1 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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-3</a:t>
            </a:r>
          </a:p>
          <a:p>
            <a:pPr lvl="2" eaLnBrk="1" hangingPunct="1">
              <a:defRPr/>
            </a:pP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var2 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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12</a:t>
            </a:r>
          </a:p>
          <a:p>
            <a:pPr lvl="1" eaLnBrk="1" hangingPunct="1">
              <a:defRPr/>
            </a:pPr>
            <a:r>
              <a:rPr lang="it-IT" dirty="0" smtClean="0">
                <a:ea typeface="+mn-ea"/>
                <a:cs typeface="+mn-cs"/>
              </a:rPr>
              <a:t>Utilizzando la variabile </a:t>
            </a:r>
            <a:r>
              <a:rPr lang="it-IT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lang="it-IT" dirty="0" smtClean="0">
                <a:ea typeface="+mn-ea"/>
                <a:cs typeface="+mn-cs"/>
              </a:rPr>
              <a:t>, scambiare i valori di </a:t>
            </a:r>
            <a:r>
              <a:rPr lang="it-IT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var1</a:t>
            </a:r>
            <a:r>
              <a:rPr lang="it-IT" dirty="0" smtClean="0">
                <a:ea typeface="+mn-ea"/>
                <a:cs typeface="+mn-cs"/>
              </a:rPr>
              <a:t> e </a:t>
            </a:r>
            <a:r>
              <a:rPr lang="it-IT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var2</a:t>
            </a:r>
          </a:p>
          <a:p>
            <a:pPr lvl="1" eaLnBrk="1" hangingPunct="1">
              <a:defRPr/>
            </a:pPr>
            <a:endParaRPr lang="en-US" sz="2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 smtClean="0"/>
              <a:t>USIAMO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‘watch’ per </a:t>
            </a:r>
            <a:r>
              <a:rPr lang="en-US" sz="2800" b="1" dirty="0" err="1" smtClean="0"/>
              <a:t>vedere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che</a:t>
            </a:r>
            <a:r>
              <a:rPr lang="en-US" sz="2800" b="1" dirty="0" smtClean="0"/>
              <a:t> le due </a:t>
            </a:r>
            <a:r>
              <a:rPr lang="en-US" sz="2800" b="1" dirty="0" err="1" smtClean="0"/>
              <a:t>variabili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scambiano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loro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valori</a:t>
            </a:r>
            <a:r>
              <a:rPr lang="en-US" sz="2800" b="1" smtClean="0"/>
              <a:t>!</a:t>
            </a:r>
            <a:endParaRPr lang="it-IT" sz="3000" b="1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Dobbiamo</a:t>
            </a:r>
            <a:r>
              <a:rPr lang="en-US" sz="2800" dirty="0" smtClean="0"/>
              <a:t> </a:t>
            </a:r>
            <a:r>
              <a:rPr lang="en-US" sz="2800" dirty="0" err="1" smtClean="0"/>
              <a:t>effettivamente</a:t>
            </a:r>
            <a:r>
              <a:rPr lang="en-US" sz="2800" dirty="0" smtClean="0"/>
              <a:t> </a:t>
            </a:r>
            <a:r>
              <a:rPr lang="en-US" sz="2800" dirty="0" err="1" smtClean="0"/>
              <a:t>scambiare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contenuti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due </a:t>
            </a:r>
            <a:r>
              <a:rPr lang="en-US" sz="2800" dirty="0" err="1" smtClean="0"/>
              <a:t>variabili</a:t>
            </a:r>
            <a:endParaRPr lang="it-IT" sz="2800" dirty="0" smtClean="0"/>
          </a:p>
          <a:p>
            <a:pPr lvl="1" eaLnBrk="1" hangingPunct="1">
              <a:defRPr/>
            </a:pPr>
            <a:r>
              <a:rPr lang="it-IT" dirty="0" smtClean="0">
                <a:solidFill>
                  <a:srgbClr val="FF0000"/>
                </a:solidFill>
                <a:ea typeface="+mn-ea"/>
                <a:cs typeface="+mn-cs"/>
              </a:rPr>
              <a:t>Se ogni variabile e’ da considerarsi come un contenitore...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Come </a:t>
            </a:r>
            <a:r>
              <a:rPr lang="en-US" dirty="0" err="1" smtClean="0">
                <a:solidFill>
                  <a:srgbClr val="FF0000"/>
                </a:solidFill>
              </a:rPr>
              <a:t>facciamo</a:t>
            </a:r>
            <a:r>
              <a:rPr lang="en-US" dirty="0" smtClean="0">
                <a:solidFill>
                  <a:srgbClr val="FF0000"/>
                </a:solidFill>
              </a:rPr>
              <a:t>  a </a:t>
            </a:r>
            <a:r>
              <a:rPr lang="en-US" dirty="0" err="1" smtClean="0">
                <a:solidFill>
                  <a:srgbClr val="FF0000"/>
                </a:solidFill>
              </a:rPr>
              <a:t>scambiare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contenuto</a:t>
            </a:r>
            <a:r>
              <a:rPr lang="en-US" dirty="0" smtClean="0">
                <a:solidFill>
                  <a:srgbClr val="FF0000"/>
                </a:solidFill>
              </a:rPr>
              <a:t> di due </a:t>
            </a:r>
            <a:r>
              <a:rPr lang="en-US" dirty="0" err="1" smtClean="0">
                <a:solidFill>
                  <a:srgbClr val="FF0000"/>
                </a:solidFill>
              </a:rPr>
              <a:t>contenitori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it-IT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endParaRPr lang="it-IT" sz="2800" dirty="0" smtClean="0"/>
          </a:p>
          <a:p>
            <a:pPr eaLnBrk="1" hangingPunct="1">
              <a:defRPr/>
            </a:pPr>
            <a:endParaRPr lang="it-IT" sz="28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285984" y="3714752"/>
            <a:ext cx="4286280" cy="2714644"/>
            <a:chOff x="2285984" y="3714752"/>
            <a:chExt cx="4286280" cy="2714644"/>
          </a:xfrm>
        </p:grpSpPr>
        <p:sp>
          <p:nvSpPr>
            <p:cNvPr id="4" name="Can 3"/>
            <p:cNvSpPr/>
            <p:nvPr/>
          </p:nvSpPr>
          <p:spPr>
            <a:xfrm>
              <a:off x="2285984" y="4143380"/>
              <a:ext cx="1000132" cy="12144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var1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4071934" y="5214950"/>
              <a:ext cx="1000132" cy="1214446"/>
            </a:xfrm>
            <a:prstGeom prst="can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rgbClr val="FF0000"/>
                  </a:solidFill>
                </a:rPr>
                <a:t>tmp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3500430" y="4286256"/>
              <a:ext cx="785818" cy="12144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9" name="Bent Arrow 8"/>
            <p:cNvSpPr/>
            <p:nvPr/>
          </p:nvSpPr>
          <p:spPr>
            <a:xfrm flipH="1">
              <a:off x="3214677" y="4000504"/>
              <a:ext cx="2812277" cy="776294"/>
            </a:xfrm>
            <a:prstGeom prst="bentArrow">
              <a:avLst>
                <a:gd name="adj1" fmla="val 25000"/>
                <a:gd name="adj2" fmla="val 26605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572132" y="4143380"/>
              <a:ext cx="1000132" cy="12144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var2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 rot="169255">
              <a:off x="4589377" y="4529902"/>
              <a:ext cx="1032096" cy="73153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3306" y="471488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9124" y="371475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9046" y="4786322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</p:spTree>
  </p:cSld>
  <p:clrMapOvr>
    <a:masterClrMapping/>
  </p:clrMapOvr>
  <p:transition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800" dirty="0" smtClean="0"/>
              <a:t>Scrivere un programma che definisca 3 variabili reali (</a:t>
            </a:r>
            <a:r>
              <a:rPr lang="it-IT" sz="2800" dirty="0" err="1" smtClean="0"/>
              <a:t>float</a:t>
            </a:r>
            <a:r>
              <a:rPr lang="it-IT" sz="2800" dirty="0" smtClean="0"/>
              <a:t>) chiamate 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it-IT" sz="2800" b="1" dirty="0" smtClean="0">
                <a:solidFill>
                  <a:srgbClr val="0070C0"/>
                </a:solidFill>
              </a:rPr>
              <a:t>, 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e </a:t>
            </a:r>
            <a:r>
              <a:rPr lang="it-IT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perimeter</a:t>
            </a:r>
            <a:r>
              <a:rPr lang="it-IT" sz="2800" dirty="0" smtClean="0"/>
              <a:t>, corrispondenti a base, altezza e perimetro di un rettangolo: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>
                <a:ea typeface="+mn-ea"/>
                <a:cs typeface="+mn-cs"/>
              </a:rPr>
              <a:t>Inizializzi le variabili </a:t>
            </a:r>
            <a:r>
              <a:rPr lang="it-IT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length</a:t>
            </a:r>
            <a:r>
              <a:rPr lang="it-IT" sz="2400" dirty="0" smtClean="0">
                <a:ea typeface="+mn-ea"/>
                <a:cs typeface="+mn-cs"/>
              </a:rPr>
              <a:t> e </a:t>
            </a:r>
            <a:r>
              <a:rPr lang="it-IT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width</a:t>
            </a:r>
            <a:r>
              <a:rPr lang="it-IT" sz="2400" dirty="0" smtClean="0">
                <a:ea typeface="+mn-ea"/>
                <a:cs typeface="+mn-cs"/>
              </a:rPr>
              <a:t> usando dei valori scelti dal programmatore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>
                <a:ea typeface="+mn-ea"/>
                <a:cs typeface="+mn-cs"/>
              </a:rPr>
              <a:t>Partendo da questi dati, calcoli il perimetro del rettangolo e lo salvi nella variabile </a:t>
            </a:r>
            <a:r>
              <a:rPr lang="it-IT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perimeter</a:t>
            </a:r>
            <a:r>
              <a:rPr lang="it-IT" sz="24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USIAMO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‘watch’ per </a:t>
            </a:r>
            <a:r>
              <a:rPr lang="en-US" sz="2800" b="1" dirty="0" err="1" smtClean="0">
                <a:solidFill>
                  <a:srgbClr val="FF0000"/>
                </a:solidFill>
              </a:rPr>
              <a:t>vedere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contenuto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delle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variabili</a:t>
            </a:r>
            <a:r>
              <a:rPr lang="en-US" sz="2800" b="1" dirty="0" smtClean="0">
                <a:solidFill>
                  <a:srgbClr val="FF0000"/>
                </a:solidFill>
              </a:rPr>
              <a:t> e in </a:t>
            </a:r>
            <a:r>
              <a:rPr lang="en-US" sz="2800" b="1" dirty="0" err="1" smtClean="0">
                <a:solidFill>
                  <a:srgbClr val="FF0000"/>
                </a:solidFill>
              </a:rPr>
              <a:t>particolare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contenuto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della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variabile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perimeter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it-IT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Abbiamo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formule</a:t>
            </a:r>
            <a:r>
              <a:rPr lang="en-US" sz="2800" dirty="0" smtClean="0"/>
              <a:t> per </a:t>
            </a:r>
            <a:r>
              <a:rPr lang="en-US" sz="2800" dirty="0" err="1" smtClean="0"/>
              <a:t>calcolare</a:t>
            </a:r>
            <a:r>
              <a:rPr lang="en-US" sz="2800" dirty="0" smtClean="0"/>
              <a:t> </a:t>
            </a:r>
            <a:r>
              <a:rPr lang="en-US" sz="2800" dirty="0" err="1" smtClean="0"/>
              <a:t>queste</a:t>
            </a:r>
            <a:r>
              <a:rPr lang="en-US" sz="2800" dirty="0" smtClean="0"/>
              <a:t> </a:t>
            </a:r>
            <a:r>
              <a:rPr lang="en-US" sz="2800" dirty="0" err="1" smtClean="0"/>
              <a:t>grandezze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Conosciamo</a:t>
            </a:r>
            <a:r>
              <a:rPr lang="en-US" sz="2800" dirty="0" smtClean="0"/>
              <a:t> </a:t>
            </a:r>
            <a:r>
              <a:rPr lang="en-US" sz="2800" dirty="0" err="1" smtClean="0"/>
              <a:t>tutti</a:t>
            </a:r>
            <a:r>
              <a:rPr lang="en-US" sz="2800" dirty="0" smtClean="0"/>
              <a:t> </a:t>
            </a:r>
            <a:r>
              <a:rPr lang="en-US" sz="2800" dirty="0" err="1" smtClean="0"/>
              <a:t>gli</a:t>
            </a:r>
            <a:r>
              <a:rPr lang="en-US" sz="2800" dirty="0" smtClean="0"/>
              <a:t> </a:t>
            </a:r>
            <a:r>
              <a:rPr lang="en-US" sz="2800" dirty="0" err="1" smtClean="0"/>
              <a:t>operatori</a:t>
            </a:r>
            <a:r>
              <a:rPr lang="en-US" sz="2800" dirty="0" smtClean="0"/>
              <a:t> </a:t>
            </a:r>
            <a:r>
              <a:rPr lang="en-US" sz="2800" dirty="0" err="1" smtClean="0"/>
              <a:t>aritmetici</a:t>
            </a:r>
            <a:r>
              <a:rPr lang="en-US" sz="2800" dirty="0" smtClean="0"/>
              <a:t> e </a:t>
            </a:r>
            <a:r>
              <a:rPr lang="en-US" sz="2800" dirty="0" err="1" smtClean="0"/>
              <a:t>siamo</a:t>
            </a:r>
            <a:r>
              <a:rPr lang="en-US" sz="2800" dirty="0" smtClean="0"/>
              <a:t> </a:t>
            </a:r>
            <a:r>
              <a:rPr lang="en-US" sz="2800" dirty="0" smtClean="0"/>
              <a:t>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di </a:t>
            </a:r>
            <a:r>
              <a:rPr lang="en-US" sz="2800" dirty="0" err="1" smtClean="0"/>
              <a:t>scrivere</a:t>
            </a:r>
            <a:r>
              <a:rPr lang="en-US" sz="2800" dirty="0" smtClean="0"/>
              <a:t> le </a:t>
            </a:r>
            <a:r>
              <a:rPr lang="en-US" sz="2800" dirty="0" err="1" smtClean="0"/>
              <a:t>espressioni</a:t>
            </a:r>
            <a:r>
              <a:rPr lang="en-US" sz="2800" dirty="0" smtClean="0"/>
              <a:t> </a:t>
            </a:r>
            <a:r>
              <a:rPr lang="en-US" sz="2800" dirty="0" err="1" smtClean="0"/>
              <a:t>corrispondenti</a:t>
            </a:r>
            <a:r>
              <a:rPr lang="en-US" sz="2800" dirty="0" smtClean="0"/>
              <a:t> a </a:t>
            </a:r>
            <a:r>
              <a:rPr lang="en-US" sz="2800" dirty="0" err="1" smtClean="0"/>
              <a:t>perimetro</a:t>
            </a:r>
            <a:r>
              <a:rPr lang="en-US" sz="2800" dirty="0" smtClean="0"/>
              <a:t> e area</a:t>
            </a:r>
          </a:p>
          <a:p>
            <a:pPr eaLnBrk="1" hangingPunct="1"/>
            <a:r>
              <a:rPr lang="en-US" sz="2800" dirty="0" smtClean="0"/>
              <a:t>NOTA:</a:t>
            </a:r>
          </a:p>
          <a:p>
            <a:pPr lvl="1" eaLnBrk="1" hangingPunct="1"/>
            <a:r>
              <a:rPr lang="en-US" sz="2400" dirty="0" smtClean="0"/>
              <a:t>Con </a:t>
            </a:r>
            <a:r>
              <a:rPr lang="en-US" sz="2400" dirty="0" smtClean="0"/>
              <a:t>le </a:t>
            </a:r>
            <a:r>
              <a:rPr lang="en-US" sz="2400" dirty="0" err="1" smtClean="0"/>
              <a:t>parentesi</a:t>
            </a:r>
            <a:r>
              <a:rPr lang="en-US" sz="2400" dirty="0" smtClean="0"/>
              <a:t> </a:t>
            </a:r>
            <a:r>
              <a:rPr lang="en-US" sz="2400" dirty="0" err="1" smtClean="0"/>
              <a:t>tonde</a:t>
            </a:r>
            <a:r>
              <a:rPr lang="en-US" sz="2400" dirty="0" smtClean="0"/>
              <a:t> </a:t>
            </a:r>
            <a:r>
              <a:rPr lang="en-US" sz="2400" dirty="0" err="1" smtClean="0"/>
              <a:t>possiamo</a:t>
            </a:r>
            <a:r>
              <a:rPr lang="en-US" sz="2400" dirty="0" smtClean="0"/>
              <a:t> </a:t>
            </a:r>
            <a:r>
              <a:rPr lang="en-US" sz="2400" dirty="0" err="1" smtClean="0"/>
              <a:t>alterare</a:t>
            </a:r>
            <a:r>
              <a:rPr lang="en-US" sz="2400" dirty="0" smtClean="0"/>
              <a:t> la </a:t>
            </a:r>
            <a:r>
              <a:rPr lang="en-US" sz="2400" dirty="0" err="1" smtClean="0"/>
              <a:t>precedenza</a:t>
            </a:r>
            <a:r>
              <a:rPr lang="en-US" sz="2400" dirty="0" smtClean="0"/>
              <a:t> </a:t>
            </a:r>
            <a:r>
              <a:rPr lang="en-US" sz="2400" dirty="0" err="1" smtClean="0"/>
              <a:t>degli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operatori</a:t>
            </a:r>
            <a:r>
              <a:rPr lang="en-US" sz="2400" dirty="0" smtClean="0"/>
              <a:t>…</a:t>
            </a:r>
            <a:endParaRPr lang="en-US" sz="2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333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Struttura predefinita</vt:lpstr>
      <vt:lpstr>Esercizio 1</vt:lpstr>
      <vt:lpstr>Esercizio 1 - traccia</vt:lpstr>
      <vt:lpstr>Esercizio 2</vt:lpstr>
      <vt:lpstr>Esercizio 2 - traccia</vt:lpstr>
      <vt:lpstr>Esercizio 3</vt:lpstr>
      <vt:lpstr>Esercizio 3 - traccia</vt:lpstr>
    </vt:vector>
  </TitlesOfParts>
  <Company>Politecnico di Torino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Massimo</cp:lastModifiedBy>
  <cp:revision>32</cp:revision>
  <dcterms:created xsi:type="dcterms:W3CDTF">2008-03-31T12:53:59Z</dcterms:created>
  <dcterms:modified xsi:type="dcterms:W3CDTF">2016-10-25T12:17:55Z</dcterms:modified>
</cp:coreProperties>
</file>