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8" r:id="rId3"/>
    <p:sldId id="264" r:id="rId4"/>
    <p:sldId id="263" r:id="rId5"/>
    <p:sldId id="265" r:id="rId6"/>
    <p:sldId id="259" r:id="rId7"/>
    <p:sldId id="260" r:id="rId8"/>
    <p:sldId id="262" r:id="rId9"/>
    <p:sldId id="269" r:id="rId1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660"/>
  </p:normalViewPr>
  <p:slideViewPr>
    <p:cSldViewPr>
      <p:cViewPr>
        <p:scale>
          <a:sx n="110" d="100"/>
          <a:sy n="110" d="100"/>
        </p:scale>
        <p:origin x="-30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F1D37B1-6A30-4DB9-951F-D03AA85C2A1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9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9070A-66A3-4021-8D85-FC58B3E515A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2FDD2-0C08-491E-AED4-42AE6D9CA7C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FBAABD-A866-40BC-A3FE-60732D480B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0B71F-0D7D-4DAB-A9EC-62C236DBD7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C15F8-87D6-4DC8-8CEE-75EDB05B25D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C15F8-87D6-4DC8-8CEE-75EDB05B25D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37B5-9D74-4D7A-845B-EFA91959865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9299E-928D-427F-B92D-26B18873227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42436-4F5A-4A9D-9024-621931B6177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F35E2-C2A0-493A-BD9E-BCD85F6F413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0BE1-E5DE-4E91-8DD2-C023328429D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03BE3-1211-4D2B-8965-B16CEA716EB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CC46C-0A26-4000-B569-8A1F5D05FA3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77B62-3496-4C3B-A5DC-CA14A023EDC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7EAAE-61B9-4677-A766-9283BBA22D9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A1A7E-28A6-4973-B214-534B030C307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22CB1-9202-4842-AE1A-8413B239713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5F11221-D53B-4CE9-A13C-8D77CD01046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2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it-IT" sz="2400" dirty="0" smtClean="0"/>
              <a:t>Scrivere un programma che:</a:t>
            </a:r>
          </a:p>
          <a:p>
            <a:pPr lvl="1">
              <a:lnSpc>
                <a:spcPct val="80000"/>
              </a:lnSpc>
              <a:defRPr/>
            </a:pPr>
            <a:r>
              <a:rPr lang="it-IT" sz="2000" dirty="0" smtClean="0">
                <a:ea typeface="+mn-ea"/>
                <a:cs typeface="+mn-cs"/>
              </a:rPr>
              <a:t>a. Definisca 2 variabili di tipo </a:t>
            </a:r>
            <a:r>
              <a:rPr lang="it-IT" sz="2000" b="1" dirty="0" smtClean="0">
                <a:solidFill>
                  <a:srgbClr val="FF0000"/>
                </a:solidFill>
                <a:ea typeface="+mn-ea"/>
                <a:cs typeface="+mn-cs"/>
              </a:rPr>
              <a:t>intero</a:t>
            </a:r>
            <a:r>
              <a:rPr lang="it-IT" sz="2000" dirty="0" smtClean="0">
                <a:ea typeface="+mn-ea"/>
                <a:cs typeface="+mn-cs"/>
              </a:rPr>
              <a:t>: </a:t>
            </a:r>
            <a:r>
              <a:rPr lang="it-IT" sz="2000" i="1" dirty="0" smtClean="0">
                <a:latin typeface="Courier New" pitchFamily="49" charset="0"/>
                <a:ea typeface="+mn-ea"/>
                <a:cs typeface="Courier New" pitchFamily="49" charset="0"/>
              </a:rPr>
              <a:t>int_1</a:t>
            </a:r>
            <a:r>
              <a:rPr lang="it-IT" sz="2000" i="1" dirty="0" smtClean="0">
                <a:ea typeface="+mn-ea"/>
                <a:cs typeface="+mn-cs"/>
              </a:rPr>
              <a:t> </a:t>
            </a:r>
            <a:r>
              <a:rPr lang="it-IT" sz="2000" dirty="0" smtClean="0">
                <a:ea typeface="+mn-ea"/>
                <a:cs typeface="+mn-cs"/>
              </a:rPr>
              <a:t>e</a:t>
            </a:r>
            <a:r>
              <a:rPr lang="it-IT" sz="2000" i="1" dirty="0" smtClean="0">
                <a:ea typeface="+mn-ea"/>
                <a:cs typeface="+mn-cs"/>
              </a:rPr>
              <a:t> </a:t>
            </a:r>
            <a:r>
              <a:rPr lang="it-IT" sz="2000" i="1" dirty="0" smtClean="0">
                <a:latin typeface="Courier New" pitchFamily="49" charset="0"/>
                <a:ea typeface="+mn-ea"/>
                <a:cs typeface="Courier New" pitchFamily="49" charset="0"/>
              </a:rPr>
              <a:t>int_2</a:t>
            </a:r>
          </a:p>
          <a:p>
            <a:pPr lvl="1">
              <a:lnSpc>
                <a:spcPct val="80000"/>
              </a:lnSpc>
              <a:defRPr/>
            </a:pPr>
            <a:r>
              <a:rPr lang="it-IT" sz="2000" dirty="0" smtClean="0">
                <a:ea typeface="+mn-ea"/>
                <a:cs typeface="+mn-cs"/>
              </a:rPr>
              <a:t>b. Definisca 2 variabili di tipo </a:t>
            </a:r>
            <a:r>
              <a:rPr lang="it-IT" sz="2000" b="1" dirty="0" smtClean="0">
                <a:solidFill>
                  <a:srgbClr val="FF0000"/>
                </a:solidFill>
                <a:ea typeface="+mn-ea"/>
                <a:cs typeface="+mn-cs"/>
              </a:rPr>
              <a:t>reale</a:t>
            </a:r>
            <a:r>
              <a:rPr lang="it-IT" sz="2000" dirty="0" smtClean="0">
                <a:ea typeface="+mn-ea"/>
                <a:cs typeface="+mn-cs"/>
              </a:rPr>
              <a:t>: </a:t>
            </a:r>
            <a:r>
              <a:rPr lang="it-IT" sz="2000" i="1" dirty="0" smtClean="0">
                <a:latin typeface="Courier New" pitchFamily="49" charset="0"/>
                <a:ea typeface="+mn-ea"/>
                <a:cs typeface="Courier New" pitchFamily="49" charset="0"/>
              </a:rPr>
              <a:t>float_1</a:t>
            </a:r>
            <a:r>
              <a:rPr lang="it-IT" sz="2000" i="1" dirty="0" smtClean="0">
                <a:ea typeface="+mn-ea"/>
                <a:cs typeface="+mn-cs"/>
              </a:rPr>
              <a:t> </a:t>
            </a:r>
            <a:r>
              <a:rPr lang="it-IT" sz="2000" dirty="0" smtClean="0">
                <a:ea typeface="+mn-ea"/>
                <a:cs typeface="+mn-cs"/>
              </a:rPr>
              <a:t>e</a:t>
            </a:r>
            <a:r>
              <a:rPr lang="it-IT" sz="2000" i="1" dirty="0" smtClean="0">
                <a:ea typeface="+mn-ea"/>
                <a:cs typeface="+mn-cs"/>
              </a:rPr>
              <a:t> </a:t>
            </a:r>
            <a:r>
              <a:rPr lang="it-IT" sz="2000" i="1" dirty="0" smtClean="0">
                <a:latin typeface="Courier New" pitchFamily="49" charset="0"/>
                <a:ea typeface="+mn-ea"/>
                <a:cs typeface="Courier New" pitchFamily="49" charset="0"/>
              </a:rPr>
              <a:t>float_2</a:t>
            </a:r>
            <a:endParaRPr lang="it-IT" sz="2000" i="1" dirty="0" smtClean="0">
              <a:ea typeface="+mn-ea"/>
              <a:cs typeface="+mn-cs"/>
            </a:endParaRPr>
          </a:p>
          <a:p>
            <a:pPr lvl="1">
              <a:lnSpc>
                <a:spcPct val="80000"/>
              </a:lnSpc>
              <a:defRPr/>
            </a:pPr>
            <a:r>
              <a:rPr lang="it-IT" sz="2000" dirty="0" smtClean="0">
                <a:ea typeface="+mn-ea"/>
                <a:cs typeface="+mn-cs"/>
              </a:rPr>
              <a:t>c. </a:t>
            </a:r>
            <a:r>
              <a:rPr lang="it-IT" sz="2000" dirty="0" smtClean="0"/>
              <a:t>Tramite la funzione </a:t>
            </a:r>
            <a:r>
              <a:rPr lang="it-IT" sz="20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it-IT" sz="2000" dirty="0" smtClean="0"/>
              <a:t> acquisisca da tastiera un valore reale ed uno intero</a:t>
            </a:r>
          </a:p>
          <a:p>
            <a:pPr lvl="1">
              <a:lnSpc>
                <a:spcPct val="80000"/>
              </a:lnSpc>
              <a:defRPr/>
            </a:pPr>
            <a:r>
              <a:rPr lang="it-IT" sz="2000" dirty="0" smtClean="0"/>
              <a:t>d. Assegni alle 2 variabili reali il valore reale, ed alle due variabili intere il valore intero</a:t>
            </a:r>
          </a:p>
          <a:p>
            <a:pPr lvl="1">
              <a:lnSpc>
                <a:spcPct val="80000"/>
              </a:lnSpc>
              <a:defRPr/>
            </a:pPr>
            <a:r>
              <a:rPr lang="it-IT" sz="2000" dirty="0" smtClean="0"/>
              <a:t>e. Visualizzi su schermo usando la funzione </a:t>
            </a:r>
            <a:r>
              <a:rPr lang="it-IT" sz="20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it-IT" sz="2000" i="1" dirty="0" smtClean="0">
                <a:cs typeface="Courier New" pitchFamily="49" charset="0"/>
              </a:rPr>
              <a:t> </a:t>
            </a:r>
            <a:r>
              <a:rPr lang="it-IT" sz="2000" i="1" dirty="0" smtClean="0"/>
              <a:t>il valore </a:t>
            </a:r>
            <a:br>
              <a:rPr lang="it-IT" sz="2000" i="1" dirty="0" smtClean="0"/>
            </a:br>
            <a:r>
              <a:rPr lang="it-IT" sz="2000" i="1" dirty="0" smtClean="0"/>
              <a:t>assunto dalle 4 </a:t>
            </a:r>
            <a:r>
              <a:rPr lang="it-IT" sz="2000" dirty="0" smtClean="0"/>
              <a:t>variabili con il seguente formato:</a:t>
            </a:r>
            <a:endParaRPr lang="it-IT" sz="1800" dirty="0" smtClean="0"/>
          </a:p>
          <a:p>
            <a:pPr lvl="2">
              <a:lnSpc>
                <a:spcPct val="80000"/>
              </a:lnSpc>
              <a:defRPr/>
            </a:pPr>
            <a:r>
              <a:rPr lang="it-IT" sz="1800" dirty="0" smtClean="0"/>
              <a:t>i. 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int_1</a:t>
            </a:r>
            <a:r>
              <a:rPr lang="it-IT" sz="1800" i="1" dirty="0" smtClean="0"/>
              <a:t> </a:t>
            </a:r>
            <a:r>
              <a:rPr lang="it-IT" sz="1800" dirty="0" smtClean="0">
                <a:solidFill>
                  <a:srgbClr val="FF0000"/>
                </a:solidFill>
              </a:rPr>
              <a:t>occupando almeno 5 spazi,</a:t>
            </a:r>
          </a:p>
          <a:p>
            <a:pPr lvl="2">
              <a:lnSpc>
                <a:spcPct val="80000"/>
              </a:lnSpc>
              <a:defRPr/>
            </a:pPr>
            <a:r>
              <a:rPr lang="it-IT" sz="1800" dirty="0" err="1" smtClean="0"/>
              <a:t>ii</a:t>
            </a:r>
            <a:r>
              <a:rPr lang="it-IT" sz="1800" dirty="0" smtClean="0"/>
              <a:t>. 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int_2</a:t>
            </a:r>
            <a:r>
              <a:rPr lang="it-IT" sz="1800" dirty="0" smtClean="0"/>
              <a:t> </a:t>
            </a:r>
            <a:r>
              <a:rPr lang="it-IT" sz="1800" dirty="0" smtClean="0">
                <a:solidFill>
                  <a:srgbClr val="FF0000"/>
                </a:solidFill>
              </a:rPr>
              <a:t>occupando almeno 5 spazi e completando gli eventuali spazi liberi con zeri,</a:t>
            </a:r>
          </a:p>
          <a:p>
            <a:pPr lvl="2">
              <a:defRPr/>
            </a:pPr>
            <a:r>
              <a:rPr lang="it-IT" sz="1800" dirty="0" smtClean="0"/>
              <a:t>iii. 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float_1</a:t>
            </a:r>
            <a:r>
              <a:rPr lang="it-IT" sz="1800" dirty="0" smtClean="0"/>
              <a:t> </a:t>
            </a:r>
            <a:r>
              <a:rPr lang="it-IT" sz="1800" dirty="0" smtClean="0">
                <a:solidFill>
                  <a:srgbClr val="FF0000"/>
                </a:solidFill>
              </a:rPr>
              <a:t>occupando almeno 5 spazi e con una precisione di 2 posizioni dopo il punto decimale,</a:t>
            </a:r>
          </a:p>
          <a:p>
            <a:pPr lvl="2">
              <a:defRPr/>
            </a:pPr>
            <a:r>
              <a:rPr lang="it-IT" sz="1800" dirty="0" smtClean="0"/>
              <a:t>iv. </a:t>
            </a:r>
            <a:r>
              <a:rPr lang="it-IT" sz="1800" dirty="0" smtClean="0">
                <a:latin typeface="Courier New" pitchFamily="49" charset="0"/>
                <a:cs typeface="Courier New" pitchFamily="49" charset="0"/>
              </a:rPr>
              <a:t>float_2</a:t>
            </a:r>
            <a:r>
              <a:rPr lang="it-IT" sz="1800" dirty="0" smtClean="0"/>
              <a:t> </a:t>
            </a:r>
            <a:r>
              <a:rPr lang="it-IT" sz="1800" dirty="0" smtClean="0">
                <a:solidFill>
                  <a:srgbClr val="FF0000"/>
                </a:solidFill>
              </a:rPr>
              <a:t>occupando almeno 2 spazi e con una precisione di 3 posizioni dopo il punto decimale</a:t>
            </a:r>
            <a:r>
              <a:rPr lang="it-IT" sz="1800" dirty="0" smtClean="0"/>
              <a:t>. </a:t>
            </a:r>
          </a:p>
          <a:p>
            <a:pPr lvl="1">
              <a:defRPr/>
            </a:pPr>
            <a:r>
              <a:rPr lang="it-IT" sz="2000" dirty="0" smtClean="0"/>
              <a:t>f. Si provi il programma con i seguenti valori: </a:t>
            </a:r>
            <a:br>
              <a:rPr lang="it-IT" sz="2000" dirty="0" smtClean="0"/>
            </a:br>
            <a:r>
              <a:rPr lang="it-IT" sz="2000" dirty="0" smtClean="0"/>
              <a:t>-3 e -3.5, 1000 e 1000.4567, 1 e 1.01</a:t>
            </a:r>
          </a:p>
          <a:p>
            <a:pPr lvl="2">
              <a:lnSpc>
                <a:spcPct val="80000"/>
              </a:lnSpc>
              <a:defRPr/>
            </a:pPr>
            <a:endParaRPr lang="it-IT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2000"/>
    </mc:Choice>
    <mc:Fallback>
      <p:transition advTm="1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fontAlgn="auto">
              <a:defRPr/>
            </a:pPr>
            <a:endParaRPr lang="it-IT" sz="2800" dirty="0" smtClean="0"/>
          </a:p>
          <a:p>
            <a:pPr fontAlgn="auto">
              <a:defRPr/>
            </a:pPr>
            <a:r>
              <a:rPr lang="it-IT" sz="2800" dirty="0" smtClean="0"/>
              <a:t>Approfondimento: </a:t>
            </a:r>
          </a:p>
          <a:p>
            <a:pPr lvl="1" fontAlgn="auto">
              <a:defRPr/>
            </a:pPr>
            <a:r>
              <a:rPr lang="it-IT" sz="2400" dirty="0" smtClean="0">
                <a:ea typeface="+mn-ea"/>
                <a:cs typeface="+mn-cs"/>
              </a:rPr>
              <a:t>si modifichi il programma in modo che acquisisca esclusivamente un valore reale da tastiera tramite la funzione </a:t>
            </a:r>
            <a:r>
              <a:rPr lang="it-IT" sz="24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it-IT" sz="2400" dirty="0" smtClean="0">
                <a:ea typeface="+mn-ea"/>
                <a:cs typeface="+mn-cs"/>
              </a:rPr>
              <a:t>, e lo assegni a tutte le 4 variabili.</a:t>
            </a:r>
            <a:endParaRPr lang="it-IT" sz="1400" dirty="0" smtClean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2000"/>
    </mc:Choice>
    <mc:Fallback>
      <p:transition advTm="1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1 - Traccia</a:t>
            </a:r>
            <a:endParaRPr lang="it-IT" b="1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183187"/>
          </a:xfrm>
        </p:spPr>
        <p:txBody>
          <a:bodyPr/>
          <a:lstStyle/>
          <a:p>
            <a:r>
              <a:rPr lang="it-IT" smtClean="0"/>
              <a:t>L’esercizio ci permette di prendere familiarità con le varianti di </a:t>
            </a:r>
            <a:r>
              <a:rPr lang="it-IT" b="1" smtClean="0">
                <a:latin typeface="Courier New" pitchFamily="49" charset="0"/>
                <a:cs typeface="Courier New" pitchFamily="49" charset="0"/>
              </a:rPr>
              <a:t>printf</a:t>
            </a:r>
          </a:p>
          <a:p>
            <a:r>
              <a:rPr lang="it-IT" smtClean="0"/>
              <a:t>Usare la slide sulle opzioni avanzate della </a:t>
            </a:r>
            <a:r>
              <a:rPr lang="it-IT" b="1" smtClean="0"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 advTm="12000"/>
    </mc:Choice>
    <mc:Fallback>
      <p:transition advTm="1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1 - Traccia</a:t>
            </a:r>
            <a:endParaRPr lang="it-IT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183187"/>
          </a:xfrm>
        </p:spPr>
        <p:txBody>
          <a:bodyPr/>
          <a:lstStyle/>
          <a:p>
            <a:pPr>
              <a:lnSpc>
                <a:spcPct val="90000"/>
              </a:lnSpc>
              <a:buSzPct val="75000"/>
              <a:defRPr/>
            </a:pPr>
            <a:r>
              <a:rPr lang="en-GB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GB" b="1" dirty="0" smtClean="0">
                <a:latin typeface="Courier New" pitchFamily="49" charset="0"/>
              </a:rPr>
              <a:t>%</a:t>
            </a:r>
            <a:r>
              <a:rPr lang="en-GB" sz="2400" b="1" dirty="0" smtClean="0">
                <a:latin typeface="Courier New" pitchFamily="49" charset="0"/>
              </a:rPr>
              <a:t>[flag][min dim][.</a:t>
            </a:r>
            <a:r>
              <a:rPr lang="en-GB" sz="2400" b="1" dirty="0" err="1" smtClean="0">
                <a:latin typeface="Courier New" pitchFamily="49" charset="0"/>
              </a:rPr>
              <a:t>prec</a:t>
            </a:r>
            <a:r>
              <a:rPr lang="en-GB" sz="2400" b="1" dirty="0" smtClean="0">
                <a:latin typeface="Courier New" pitchFamily="49" charset="0"/>
              </a:rPr>
              <a:t>]</a:t>
            </a:r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[dim]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carattere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[flag]: </a:t>
            </a:r>
            <a:r>
              <a:rPr lang="en-GB" sz="2400" b="1" dirty="0" err="1" smtClean="0">
                <a:solidFill>
                  <a:schemeClr val="accent2"/>
                </a:solidFill>
              </a:rPr>
              <a:t>Più</a:t>
            </a:r>
            <a:r>
              <a:rPr lang="en-GB" sz="2400" b="1" dirty="0" smtClean="0">
                <a:solidFill>
                  <a:schemeClr val="accent2"/>
                </a:solidFill>
              </a:rPr>
              <a:t> </a:t>
            </a:r>
            <a:r>
              <a:rPr lang="en-GB" sz="2400" b="1" dirty="0" err="1" smtClean="0">
                <a:solidFill>
                  <a:schemeClr val="accent2"/>
                </a:solidFill>
              </a:rPr>
              <a:t>usati</a:t>
            </a:r>
            <a:endParaRPr lang="en-GB" sz="2400" b="1" dirty="0" smtClean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</a:rPr>
              <a:t>- </a:t>
            </a:r>
            <a:r>
              <a:rPr lang="en-GB" sz="2000" b="1" dirty="0" err="1" smtClean="0">
                <a:solidFill>
                  <a:schemeClr val="accent2"/>
                </a:solidFill>
              </a:rPr>
              <a:t>Giustificazione</a:t>
            </a:r>
            <a:r>
              <a:rPr lang="en-GB" sz="2000" b="1" dirty="0" smtClean="0">
                <a:solidFill>
                  <a:schemeClr val="accent2"/>
                </a:solidFill>
              </a:rPr>
              <a:t> </a:t>
            </a:r>
            <a:r>
              <a:rPr lang="en-GB" sz="2000" b="1" dirty="0" err="1" smtClean="0">
                <a:solidFill>
                  <a:schemeClr val="accent2"/>
                </a:solidFill>
              </a:rPr>
              <a:t>della</a:t>
            </a:r>
            <a:r>
              <a:rPr lang="en-GB" sz="2000" b="1" dirty="0" smtClean="0">
                <a:solidFill>
                  <a:schemeClr val="accent2"/>
                </a:solidFill>
              </a:rPr>
              <a:t> </a:t>
            </a:r>
            <a:r>
              <a:rPr lang="en-GB" sz="2000" b="1" dirty="0" err="1" smtClean="0">
                <a:solidFill>
                  <a:schemeClr val="accent2"/>
                </a:solidFill>
              </a:rPr>
              <a:t>stampa</a:t>
            </a:r>
            <a:r>
              <a:rPr lang="en-GB" sz="2000" b="1" dirty="0" smtClean="0">
                <a:solidFill>
                  <a:schemeClr val="accent2"/>
                </a:solidFill>
              </a:rPr>
              <a:t> a </a:t>
            </a:r>
            <a:r>
              <a:rPr lang="en-GB" sz="2000" b="1" dirty="0" err="1" smtClean="0">
                <a:solidFill>
                  <a:schemeClr val="accent2"/>
                </a:solidFill>
              </a:rPr>
              <a:t>sinistra</a:t>
            </a:r>
            <a:endParaRPr lang="en-GB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2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GB" sz="2000" b="1" dirty="0" smtClean="0">
                <a:solidFill>
                  <a:schemeClr val="accent2"/>
                </a:solidFill>
                <a:latin typeface="Courier New" pitchFamily="49" charset="0"/>
              </a:rPr>
              <a:t>+	 </a:t>
            </a:r>
            <a:r>
              <a:rPr lang="en-GB" sz="2000" b="1" dirty="0" err="1" smtClean="0">
                <a:solidFill>
                  <a:schemeClr val="accent2"/>
                </a:solidFill>
              </a:rPr>
              <a:t>Premette</a:t>
            </a:r>
            <a:r>
              <a:rPr lang="en-GB" sz="2000" b="1" dirty="0" smtClean="0">
                <a:solidFill>
                  <a:schemeClr val="accent2"/>
                </a:solidFill>
              </a:rPr>
              <a:t> </a:t>
            </a:r>
            <a:r>
              <a:rPr lang="en-GB" sz="2000" b="1" dirty="0" err="1" smtClean="0">
                <a:solidFill>
                  <a:schemeClr val="accent2"/>
                </a:solidFill>
              </a:rPr>
              <a:t>sempre</a:t>
            </a:r>
            <a:r>
              <a:rPr lang="en-GB" sz="2000" b="1" dirty="0" smtClean="0">
                <a:solidFill>
                  <a:schemeClr val="accent2"/>
                </a:solidFill>
              </a:rPr>
              <a:t> </a:t>
            </a:r>
            <a:r>
              <a:rPr lang="en-GB" sz="2000" b="1" dirty="0" err="1" smtClean="0">
                <a:solidFill>
                  <a:schemeClr val="accent2"/>
                </a:solidFill>
              </a:rPr>
              <a:t>il</a:t>
            </a:r>
            <a:r>
              <a:rPr lang="en-GB" sz="2000" b="1" dirty="0" smtClean="0">
                <a:solidFill>
                  <a:schemeClr val="accent2"/>
                </a:solidFill>
              </a:rPr>
              <a:t> </a:t>
            </a:r>
            <a:r>
              <a:rPr lang="en-GB" sz="2000" b="1" dirty="0" err="1" smtClean="0">
                <a:solidFill>
                  <a:schemeClr val="accent2"/>
                </a:solidFill>
              </a:rPr>
              <a:t>segno</a:t>
            </a:r>
            <a:endParaRPr lang="en-GB" sz="2000" b="1" dirty="0" smtClean="0">
              <a:solidFill>
                <a:schemeClr val="accent2"/>
              </a:solidFill>
            </a:endParaRPr>
          </a:p>
          <a:p>
            <a:pPr lvl="2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GB" sz="2000" b="1" dirty="0" smtClean="0">
                <a:solidFill>
                  <a:schemeClr val="accent2"/>
                </a:solidFill>
              </a:rPr>
              <a:t>0	   </a:t>
            </a:r>
            <a:r>
              <a:rPr lang="en-GB" sz="2000" b="1" dirty="0" err="1" smtClean="0">
                <a:solidFill>
                  <a:schemeClr val="accent2"/>
                </a:solidFill>
              </a:rPr>
              <a:t>fa</a:t>
            </a:r>
            <a:r>
              <a:rPr lang="en-GB" sz="2000" b="1" dirty="0" smtClean="0">
                <a:solidFill>
                  <a:schemeClr val="accent2"/>
                </a:solidFill>
              </a:rPr>
              <a:t> precede  </a:t>
            </a:r>
            <a:r>
              <a:rPr lang="en-GB" sz="2000" b="1" dirty="0" err="1" smtClean="0">
                <a:solidFill>
                  <a:schemeClr val="accent2"/>
                </a:solidFill>
              </a:rPr>
              <a:t>da</a:t>
            </a:r>
            <a:r>
              <a:rPr lang="en-GB" sz="2000" b="1" dirty="0" smtClean="0">
                <a:solidFill>
                  <a:schemeClr val="accent2"/>
                </a:solidFill>
              </a:rPr>
              <a:t> </a:t>
            </a:r>
            <a:r>
              <a:rPr lang="en-GB" sz="2000" b="1" dirty="0" err="1" smtClean="0">
                <a:solidFill>
                  <a:schemeClr val="accent2"/>
                </a:solidFill>
              </a:rPr>
              <a:t>zeri</a:t>
            </a:r>
            <a:r>
              <a:rPr lang="en-GB" sz="2000" b="1" dirty="0" smtClean="0">
                <a:solidFill>
                  <a:schemeClr val="accent2"/>
                </a:solidFill>
              </a:rPr>
              <a:t> (se </a:t>
            </a:r>
            <a:r>
              <a:rPr lang="en-GB" sz="2000" b="1" dirty="0" err="1" smtClean="0">
                <a:solidFill>
                  <a:schemeClr val="accent2"/>
                </a:solidFill>
              </a:rPr>
              <a:t>l’opzione</a:t>
            </a:r>
            <a:r>
              <a:rPr lang="en-GB" sz="2000" b="1" dirty="0" smtClean="0">
                <a:solidFill>
                  <a:schemeClr val="accent2"/>
                </a:solidFill>
              </a:rPr>
              <a:t> &lt;</a:t>
            </a:r>
            <a:r>
              <a:rPr lang="en-GB" sz="2000" b="1" dirty="0" err="1" smtClean="0">
                <a:solidFill>
                  <a:schemeClr val="accent2"/>
                </a:solidFill>
              </a:rPr>
              <a:t>dimensione</a:t>
            </a:r>
            <a:r>
              <a:rPr lang="en-GB" sz="2000" b="1" dirty="0" smtClean="0">
                <a:solidFill>
                  <a:schemeClr val="accent2"/>
                </a:solidFill>
              </a:rPr>
              <a:t>&gt; e’ </a:t>
            </a:r>
            <a:r>
              <a:rPr lang="en-GB" sz="2000" b="1" dirty="0" err="1" smtClean="0">
                <a:solidFill>
                  <a:schemeClr val="accent2"/>
                </a:solidFill>
              </a:rPr>
              <a:t>indicata</a:t>
            </a:r>
            <a:endParaRPr lang="en-GB" sz="2000" b="1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[min dim]: </a:t>
            </a:r>
            <a:r>
              <a:rPr lang="en-GB" sz="2400" b="1" dirty="0" err="1" smtClean="0">
                <a:solidFill>
                  <a:schemeClr val="accent2"/>
                </a:solidFill>
              </a:rPr>
              <a:t>Dimensione</a:t>
            </a:r>
            <a:r>
              <a:rPr lang="en-GB" sz="2400" b="1" dirty="0" smtClean="0">
                <a:solidFill>
                  <a:schemeClr val="accent2"/>
                </a:solidFill>
              </a:rPr>
              <a:t> minima di </a:t>
            </a:r>
            <a:r>
              <a:rPr lang="en-GB" sz="2400" b="1" dirty="0" err="1" smtClean="0">
                <a:solidFill>
                  <a:schemeClr val="accent2"/>
                </a:solidFill>
              </a:rPr>
              <a:t>stampa</a:t>
            </a:r>
            <a:r>
              <a:rPr lang="en-GB" sz="2400" b="1" dirty="0" smtClean="0">
                <a:solidFill>
                  <a:schemeClr val="accent2"/>
                </a:solidFill>
              </a:rPr>
              <a:t> in </a:t>
            </a:r>
            <a:r>
              <a:rPr lang="en-GB" sz="2400" b="1" dirty="0" err="1" smtClean="0">
                <a:solidFill>
                  <a:schemeClr val="accent2"/>
                </a:solidFill>
              </a:rPr>
              <a:t>caratteri</a:t>
            </a:r>
            <a:endParaRPr lang="en-GB" sz="24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[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</a:rPr>
              <a:t>prec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]: </a:t>
            </a:r>
            <a:r>
              <a:rPr lang="en-GB" sz="2400" b="1" dirty="0" err="1" smtClean="0">
                <a:solidFill>
                  <a:schemeClr val="accent2"/>
                </a:solidFill>
              </a:rPr>
              <a:t>Numero</a:t>
            </a:r>
            <a:r>
              <a:rPr lang="en-GB" sz="2400" b="1" dirty="0" smtClean="0">
                <a:solidFill>
                  <a:schemeClr val="accent2"/>
                </a:solidFill>
              </a:rPr>
              <a:t> di </a:t>
            </a:r>
            <a:r>
              <a:rPr lang="en-GB" sz="2400" b="1" dirty="0" err="1" smtClean="0">
                <a:solidFill>
                  <a:schemeClr val="accent2"/>
                </a:solidFill>
              </a:rPr>
              <a:t>cifre</a:t>
            </a:r>
            <a:r>
              <a:rPr lang="en-GB" sz="2400" b="1" dirty="0" smtClean="0">
                <a:solidFill>
                  <a:schemeClr val="accent2"/>
                </a:solidFill>
              </a:rPr>
              <a:t> </a:t>
            </a:r>
            <a:r>
              <a:rPr lang="en-GB" sz="2400" b="1" dirty="0" err="1" smtClean="0">
                <a:solidFill>
                  <a:schemeClr val="accent2"/>
                </a:solidFill>
              </a:rPr>
              <a:t>frazionarie</a:t>
            </a:r>
            <a:r>
              <a:rPr lang="en-GB" sz="2400" b="1" dirty="0" smtClean="0">
                <a:solidFill>
                  <a:schemeClr val="accent2"/>
                </a:solidFill>
              </a:rPr>
              <a:t> (per </a:t>
            </a:r>
            <a:r>
              <a:rPr lang="en-GB" sz="2400" b="1" dirty="0" err="1" smtClean="0">
                <a:solidFill>
                  <a:schemeClr val="accent2"/>
                </a:solidFill>
              </a:rPr>
              <a:t>numeri</a:t>
            </a:r>
            <a:r>
              <a:rPr lang="en-GB" sz="2400" b="1" dirty="0" smtClean="0">
                <a:solidFill>
                  <a:schemeClr val="accent2"/>
                </a:solidFill>
              </a:rPr>
              <a:t> </a:t>
            </a:r>
            <a:r>
              <a:rPr lang="en-GB" sz="2400" b="1" dirty="0" err="1" smtClean="0">
                <a:solidFill>
                  <a:schemeClr val="accent2"/>
                </a:solidFill>
              </a:rPr>
              <a:t>reali</a:t>
            </a:r>
            <a:r>
              <a:rPr lang="en-GB" sz="2400" b="1" dirty="0" smtClean="0">
                <a:solidFill>
                  <a:schemeClr val="accent2"/>
                </a:solidFill>
              </a:rPr>
              <a:t>)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[dim]: </a:t>
            </a:r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Uno </a:t>
            </a:r>
            <a:r>
              <a:rPr lang="en-GB" sz="2400" b="1" dirty="0" err="1" smtClean="0">
                <a:solidFill>
                  <a:schemeClr val="bg1">
                    <a:lumMod val="50000"/>
                  </a:schemeClr>
                </a:solidFill>
              </a:rPr>
              <a:t>tra</a:t>
            </a:r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3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h		</a:t>
            </a: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argomento</a:t>
            </a:r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è short</a:t>
            </a:r>
          </a:p>
          <a:p>
            <a:pPr lvl="3">
              <a:lnSpc>
                <a:spcPct val="90000"/>
              </a:lnSpc>
              <a:buSzPct val="75000"/>
              <a:buFontTx/>
              <a:buNone/>
              <a:defRPr/>
            </a:pPr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l		</a:t>
            </a:r>
            <a:r>
              <a:rPr lang="en-GB" sz="1800" b="1" dirty="0" err="1" smtClean="0">
                <a:solidFill>
                  <a:schemeClr val="bg1">
                    <a:lumMod val="50000"/>
                  </a:schemeClr>
                </a:solidFill>
              </a:rPr>
              <a:t>argomento</a:t>
            </a:r>
            <a:r>
              <a:rPr lang="en-GB" sz="2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è long</a:t>
            </a:r>
          </a:p>
          <a:p>
            <a:pPr>
              <a:lnSpc>
                <a:spcPct val="90000"/>
              </a:lnSpc>
              <a:buSzPct val="75000"/>
              <a:buFontTx/>
              <a:buNone/>
              <a:defRPr/>
            </a:pP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</a:rPr>
              <a:t>	- &lt;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</a:rPr>
              <a:t>carattere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&gt;: 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</a:rPr>
              <a:t>uno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</a:rPr>
              <a:t>tra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 d, f,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2000"/>
    </mc:Choice>
    <mc:Fallback>
      <p:transition advTm="1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1 - Traccia</a:t>
            </a:r>
            <a:endParaRPr lang="it-IT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5183188"/>
          </a:xfrm>
        </p:spPr>
        <p:txBody>
          <a:bodyPr/>
          <a:lstStyle/>
          <a:p>
            <a:pPr>
              <a:lnSpc>
                <a:spcPct val="90000"/>
              </a:lnSpc>
              <a:buSzPct val="75000"/>
              <a:defRPr/>
            </a:pPr>
            <a:r>
              <a:rPr lang="en-GB" b="1" dirty="0" err="1" smtClean="0">
                <a:solidFill>
                  <a:schemeClr val="accent2"/>
                </a:solidFill>
              </a:rPr>
              <a:t>Esempi</a:t>
            </a:r>
            <a:endParaRPr lang="en-GB" b="1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SzPct val="75000"/>
              <a:defRPr/>
            </a:pP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</a:rPr>
              <a:t>“%2d”		</a:t>
            </a:r>
            <a:r>
              <a:rPr lang="en-GB" dirty="0" err="1" smtClean="0">
                <a:solidFill>
                  <a:schemeClr val="accent2"/>
                </a:solidFill>
              </a:rPr>
              <a:t>usa</a:t>
            </a:r>
            <a:r>
              <a:rPr lang="en-GB" dirty="0" smtClean="0">
                <a:solidFill>
                  <a:schemeClr val="accent2"/>
                </a:solidFill>
              </a:rPr>
              <a:t> 2 </a:t>
            </a:r>
            <a:r>
              <a:rPr lang="en-GB" dirty="0" err="1" smtClean="0">
                <a:solidFill>
                  <a:schemeClr val="accent2"/>
                </a:solidFill>
              </a:rPr>
              <a:t>caratteri</a:t>
            </a:r>
            <a:r>
              <a:rPr lang="en-GB" dirty="0" smtClean="0">
                <a:solidFill>
                  <a:schemeClr val="accent2"/>
                </a:solidFill>
              </a:rPr>
              <a:t>, </a:t>
            </a:r>
            <a:r>
              <a:rPr lang="en-GB" dirty="0" err="1" smtClean="0">
                <a:solidFill>
                  <a:schemeClr val="accent2"/>
                </a:solidFill>
              </a:rPr>
              <a:t>riempie</a:t>
            </a:r>
            <a:r>
              <a:rPr lang="en-GB" dirty="0" smtClean="0">
                <a:solidFill>
                  <a:schemeClr val="accent2"/>
                </a:solidFill>
              </a:rPr>
              <a:t> con </a:t>
            </a:r>
            <a:r>
              <a:rPr lang="en-GB" dirty="0" err="1" smtClean="0">
                <a:solidFill>
                  <a:schemeClr val="accent2"/>
                </a:solidFill>
              </a:rPr>
              <a:t>spazi</a:t>
            </a:r>
            <a:endParaRPr lang="en-GB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SzPct val="75000"/>
              <a:defRPr/>
            </a:pP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</a:rPr>
              <a:t>“%04d”</a:t>
            </a:r>
            <a:r>
              <a:rPr lang="en-GB" dirty="0" smtClean="0">
                <a:solidFill>
                  <a:schemeClr val="accent2"/>
                </a:solidFill>
              </a:rPr>
              <a:t>	</a:t>
            </a:r>
            <a:r>
              <a:rPr lang="en-GB" dirty="0" err="1" smtClean="0">
                <a:solidFill>
                  <a:schemeClr val="accent2"/>
                </a:solidFill>
              </a:rPr>
              <a:t>usa</a:t>
            </a:r>
            <a:r>
              <a:rPr lang="en-GB" dirty="0" smtClean="0">
                <a:solidFill>
                  <a:schemeClr val="accent2"/>
                </a:solidFill>
              </a:rPr>
              <a:t> 4 </a:t>
            </a:r>
            <a:r>
              <a:rPr lang="en-GB" dirty="0" err="1" smtClean="0">
                <a:solidFill>
                  <a:schemeClr val="accent2"/>
                </a:solidFill>
              </a:rPr>
              <a:t>caratteri</a:t>
            </a:r>
            <a:r>
              <a:rPr lang="en-GB" dirty="0" smtClean="0">
                <a:solidFill>
                  <a:schemeClr val="accent2"/>
                </a:solidFill>
              </a:rPr>
              <a:t>, </a:t>
            </a:r>
            <a:r>
              <a:rPr lang="en-GB" dirty="0" err="1" smtClean="0">
                <a:solidFill>
                  <a:schemeClr val="accent2"/>
                </a:solidFill>
              </a:rPr>
              <a:t>riempie</a:t>
            </a:r>
            <a:r>
              <a:rPr lang="en-GB" dirty="0" smtClean="0">
                <a:solidFill>
                  <a:schemeClr val="accent2"/>
                </a:solidFill>
              </a:rPr>
              <a:t> con </a:t>
            </a:r>
            <a:r>
              <a:rPr lang="en-GB" dirty="0" err="1" smtClean="0">
                <a:solidFill>
                  <a:schemeClr val="accent2"/>
                </a:solidFill>
              </a:rPr>
              <a:t>zeri</a:t>
            </a:r>
            <a:endParaRPr lang="en-GB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SzPct val="75000"/>
              <a:defRPr/>
            </a:pPr>
            <a:r>
              <a:rPr lang="en-GB" b="1" dirty="0" smtClean="0">
                <a:solidFill>
                  <a:schemeClr val="accent2"/>
                </a:solidFill>
                <a:latin typeface="Courier New" pitchFamily="49" charset="0"/>
              </a:rPr>
              <a:t>“%5.3f”</a:t>
            </a:r>
            <a:r>
              <a:rPr lang="en-GB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GB" dirty="0" err="1" smtClean="0">
                <a:solidFill>
                  <a:schemeClr val="accent2"/>
                </a:solidFill>
              </a:rPr>
              <a:t>usa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almeno</a:t>
            </a:r>
            <a:r>
              <a:rPr lang="en-GB" dirty="0" smtClean="0">
                <a:solidFill>
                  <a:schemeClr val="accent2"/>
                </a:solidFill>
              </a:rPr>
              <a:t> 5 </a:t>
            </a:r>
            <a:r>
              <a:rPr lang="en-GB" dirty="0" err="1" smtClean="0">
                <a:solidFill>
                  <a:schemeClr val="accent2"/>
                </a:solidFill>
              </a:rPr>
              <a:t>caratteri</a:t>
            </a:r>
            <a:r>
              <a:rPr lang="en-GB" dirty="0" smtClean="0">
                <a:solidFill>
                  <a:schemeClr val="accent2"/>
                </a:solidFill>
              </a:rPr>
              <a:t> di cui 3 per la 			parte </a:t>
            </a:r>
            <a:r>
              <a:rPr lang="en-GB" dirty="0" err="1" smtClean="0">
                <a:solidFill>
                  <a:schemeClr val="accent2"/>
                </a:solidFill>
              </a:rPr>
              <a:t>decimale</a:t>
            </a:r>
            <a:endParaRPr lang="en-GB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SzPct val="75000"/>
              <a:defRPr/>
            </a:pPr>
            <a:r>
              <a:rPr lang="en-GB" dirty="0" smtClean="0">
                <a:solidFill>
                  <a:schemeClr val="accent2"/>
                </a:solidFill>
              </a:rPr>
              <a:t>Per </a:t>
            </a:r>
            <a:r>
              <a:rPr lang="en-GB" dirty="0" err="1" smtClean="0">
                <a:solidFill>
                  <a:schemeClr val="accent2"/>
                </a:solidFill>
              </a:rPr>
              <a:t>visualizzare</a:t>
            </a:r>
            <a:r>
              <a:rPr lang="en-GB" dirty="0" smtClean="0">
                <a:solidFill>
                  <a:schemeClr val="accent2"/>
                </a:solidFill>
              </a:rPr>
              <a:t> la forma a “</a:t>
            </a:r>
            <a:r>
              <a:rPr lang="en-GB" dirty="0" err="1" smtClean="0">
                <a:solidFill>
                  <a:schemeClr val="accent2"/>
                </a:solidFill>
              </a:rPr>
              <a:t>colonne</a:t>
            </a:r>
            <a:r>
              <a:rPr lang="en-GB" dirty="0" smtClean="0">
                <a:solidFill>
                  <a:schemeClr val="accent2"/>
                </a:solidFill>
              </a:rPr>
              <a:t>” </a:t>
            </a:r>
            <a:r>
              <a:rPr lang="en-GB" dirty="0" err="1" smtClean="0">
                <a:solidFill>
                  <a:schemeClr val="accent2"/>
                </a:solidFill>
              </a:rPr>
              <a:t>usiamo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il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carattere</a:t>
            </a:r>
            <a:r>
              <a:rPr lang="en-GB" dirty="0" smtClean="0">
                <a:solidFill>
                  <a:schemeClr val="accent2"/>
                </a:solidFill>
              </a:rPr>
              <a:t>  </a:t>
            </a:r>
            <a:r>
              <a:rPr lang="en-GB" sz="2800" b="1" dirty="0">
                <a:solidFill>
                  <a:schemeClr val="accent2"/>
                </a:solidFill>
                <a:latin typeface="Courier New" pitchFamily="49" charset="0"/>
              </a:rPr>
              <a:t>\</a:t>
            </a:r>
            <a:r>
              <a:rPr lang="en-GB" sz="2800" b="1" dirty="0" smtClean="0">
                <a:solidFill>
                  <a:schemeClr val="accent2"/>
                </a:solidFill>
                <a:latin typeface="Courier New" pitchFamily="49" charset="0"/>
              </a:rPr>
              <a:t>t</a:t>
            </a:r>
          </a:p>
          <a:p>
            <a:pPr lvl="1">
              <a:lnSpc>
                <a:spcPct val="90000"/>
              </a:lnSpc>
              <a:buSzPct val="75000"/>
              <a:defRPr/>
            </a:pP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print (“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</a:rPr>
              <a:t>Variabile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\</a:t>
            </a: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</a:rPr>
              <a:t>tValue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\n”);</a:t>
            </a:r>
          </a:p>
          <a:p>
            <a:pPr lvl="1">
              <a:lnSpc>
                <a:spcPct val="90000"/>
              </a:lnSpc>
              <a:buSzPct val="75000"/>
              <a:defRPr/>
            </a:pPr>
            <a:r>
              <a:rPr lang="en-GB" sz="24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GB" sz="2400" b="1" dirty="0" smtClean="0">
                <a:solidFill>
                  <a:schemeClr val="accent2"/>
                </a:solidFill>
                <a:latin typeface="Courier New" pitchFamily="49" charset="0"/>
              </a:rPr>
              <a:t> (“int1 int2\t%5d %5d\n”);</a:t>
            </a:r>
            <a:endParaRPr lang="en-GB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p:transition spd="slow"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it-IT" sz="2800" dirty="0" smtClean="0"/>
              <a:t>Definire e assegnare dei valori iniziali alle variabili intere </a:t>
            </a:r>
            <a:r>
              <a:rPr lang="it-IT" sz="2800" b="1" dirty="0" smtClean="0">
                <a:solidFill>
                  <a:schemeClr val="accent2"/>
                </a:solidFill>
                <a:latin typeface="Cambria" pitchFamily="18" charset="0"/>
              </a:rPr>
              <a:t>A, B </a:t>
            </a:r>
            <a:r>
              <a:rPr lang="it-IT" sz="2800" dirty="0" smtClean="0"/>
              <a:t>e </a:t>
            </a:r>
            <a:r>
              <a:rPr lang="it-IT" sz="2800" b="1" dirty="0" smtClean="0">
                <a:solidFill>
                  <a:schemeClr val="accent2"/>
                </a:solidFill>
                <a:latin typeface="Cambria" pitchFamily="18" charset="0"/>
              </a:rPr>
              <a:t>C </a:t>
            </a:r>
          </a:p>
          <a:p>
            <a:pPr>
              <a:defRPr/>
            </a:pPr>
            <a:r>
              <a:rPr lang="it-IT" sz="2800" dirty="0" smtClean="0"/>
              <a:t>Se eseguo la seguente istruzione:  </a:t>
            </a:r>
            <a:r>
              <a:rPr lang="it-IT" sz="2800" b="1" dirty="0" smtClean="0">
                <a:solidFill>
                  <a:schemeClr val="accent2"/>
                </a:solidFill>
                <a:latin typeface="Cambria" pitchFamily="18" charset="0"/>
              </a:rPr>
              <a:t>C = (A==B);</a:t>
            </a:r>
            <a:r>
              <a:rPr lang="it-IT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it-IT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it-IT" sz="2800" dirty="0" smtClean="0"/>
              <a:t>qual è il valore di </a:t>
            </a:r>
            <a:r>
              <a:rPr lang="it-IT" sz="2800" b="1" dirty="0" smtClean="0">
                <a:solidFill>
                  <a:schemeClr val="accent2"/>
                </a:solidFill>
                <a:latin typeface="Cambria" pitchFamily="18" charset="0"/>
              </a:rPr>
              <a:t>C</a:t>
            </a:r>
            <a:r>
              <a:rPr lang="it-IT" sz="2800" dirty="0" smtClean="0"/>
              <a:t>? Si ripeta l’esperimento con gli operatori relazionali </a:t>
            </a:r>
            <a:r>
              <a:rPr lang="it-IT" sz="2800" b="1" dirty="0" smtClean="0">
                <a:solidFill>
                  <a:schemeClr val="accent2"/>
                </a:solidFill>
                <a:latin typeface="Cambria" pitchFamily="18" charset="0"/>
              </a:rPr>
              <a:t>!= , &lt;= , &gt;=</a:t>
            </a:r>
          </a:p>
          <a:p>
            <a:pPr>
              <a:defRPr/>
            </a:pPr>
            <a:endParaRPr lang="it-IT" sz="2800" dirty="0" smtClean="0"/>
          </a:p>
          <a:p>
            <a:pPr>
              <a:defRPr/>
            </a:pPr>
            <a:r>
              <a:rPr lang="it-IT" sz="2800" dirty="0" smtClean="0"/>
              <a:t>Approfondimento: </a:t>
            </a:r>
          </a:p>
          <a:p>
            <a:pPr lvl="1" algn="ctr">
              <a:defRPr/>
            </a:pPr>
            <a:r>
              <a:rPr lang="it-IT" sz="2400" dirty="0" smtClean="0">
                <a:ea typeface="+mn-ea"/>
                <a:cs typeface="+mn-cs"/>
              </a:rPr>
              <a:t>si calcoli e visualizzi il valore di C per tutte le combinazioni di 0 e 1 come valore delle variabili A e B nella seguente equazione  </a:t>
            </a:r>
            <a:r>
              <a:rPr lang="pt-BR" b="1" dirty="0" smtClean="0">
                <a:solidFill>
                  <a:schemeClr val="accent2"/>
                </a:solidFill>
                <a:latin typeface="Cambria" pitchFamily="18" charset="0"/>
                <a:ea typeface="+mn-ea"/>
                <a:cs typeface="+mn-cs"/>
              </a:rPr>
              <a:t>C = ( (A &amp;&amp; B) || (!B) ) &amp;&amp; (!A)</a:t>
            </a:r>
          </a:p>
          <a:p>
            <a:pPr eaLnBrk="1" hangingPunct="1">
              <a:defRPr/>
            </a:pPr>
            <a:endParaRPr lang="it-IT" sz="2800" dirty="0" smtClean="0"/>
          </a:p>
        </p:txBody>
      </p:sp>
    </p:spTree>
  </p:cSld>
  <p:clrMapOvr>
    <a:masterClrMapping/>
  </p:clrMapOvr>
  <p:transition spd="med"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2 - traccia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Per la </a:t>
            </a:r>
            <a:r>
              <a:rPr lang="en-US" sz="2800" dirty="0" err="1" smtClean="0"/>
              <a:t>seconda</a:t>
            </a:r>
            <a:r>
              <a:rPr lang="en-US" sz="2800" dirty="0" smtClean="0"/>
              <a:t> parte, </a:t>
            </a:r>
            <a:r>
              <a:rPr lang="en-US" sz="2800" dirty="0" err="1" smtClean="0"/>
              <a:t>assegnare</a:t>
            </a:r>
            <a:r>
              <a:rPr lang="en-US" sz="2800" dirty="0" smtClean="0"/>
              <a:t> (</a:t>
            </a:r>
            <a:r>
              <a:rPr lang="en-US" sz="2800" dirty="0" err="1" smtClean="0"/>
              <a:t>manualmente</a:t>
            </a:r>
            <a:r>
              <a:rPr lang="en-US" sz="2800" dirty="0" smtClean="0"/>
              <a:t>) </a:t>
            </a:r>
            <a:r>
              <a:rPr lang="en-US" sz="2800" dirty="0" err="1" smtClean="0"/>
              <a:t>tutte</a:t>
            </a:r>
            <a:r>
              <a:rPr lang="en-US" sz="2800" dirty="0" smtClean="0"/>
              <a:t> e </a:t>
            </a:r>
            <a:r>
              <a:rPr lang="en-US" sz="2800" dirty="0" err="1" smtClean="0"/>
              <a:t>quattro</a:t>
            </a:r>
            <a:r>
              <a:rPr lang="en-US" sz="2800" dirty="0" smtClean="0"/>
              <a:t> le </a:t>
            </a:r>
            <a:r>
              <a:rPr lang="en-US" sz="2800" dirty="0" err="1" smtClean="0"/>
              <a:t>combinazioni</a:t>
            </a:r>
            <a:r>
              <a:rPr lang="en-US" sz="2800" dirty="0" smtClean="0"/>
              <a:t> di A e </a:t>
            </a:r>
            <a:r>
              <a:rPr lang="en-US" sz="2800" dirty="0" smtClean="0"/>
              <a:t>B</a:t>
            </a:r>
          </a:p>
          <a:p>
            <a:pPr lvl="1" eaLnBrk="1" hangingPunct="1"/>
            <a:r>
              <a:rPr lang="en-US" sz="2400" dirty="0" err="1" smtClean="0"/>
              <a:t>Es</a:t>
            </a:r>
            <a:r>
              <a:rPr lang="en-US" sz="2400" dirty="0" smtClean="0"/>
              <a:t>:</a:t>
            </a:r>
          </a:p>
          <a:p>
            <a:pPr marL="457200" lvl="1" indent="0" eaLnBrk="1" hangingPunct="1"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A=0;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B=0;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pt-B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(A &amp;&amp; B) || (!B) ) &amp;&amp; (!A</a:t>
            </a:r>
            <a:r>
              <a:rPr lang="pt-BR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it-IT" sz="2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Stampa il valore di C</a:t>
            </a:r>
          </a:p>
          <a:p>
            <a:pPr marL="457200" lvl="1" indent="0" eaLnBrk="1" hangingPunct="1"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A=0;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B=1;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pt-B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(A &amp;&amp; B) || (!B) ) &amp;&amp; (!A</a:t>
            </a:r>
            <a:r>
              <a:rPr lang="pt-BR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it-IT" sz="24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Stampa il valore di </a:t>
            </a:r>
            <a:r>
              <a:rPr lang="it-IT" sz="2400" b="1" dirty="0" smtClean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</a:t>
            </a:r>
          </a:p>
          <a:p>
            <a:pPr marL="457200" lvl="1" indent="0" eaLnBrk="1" hangingPunct="1"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</a:t>
            </a:r>
            <a:r>
              <a:rPr lang="en-US" sz="24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B=0;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r>
              <a:rPr lang="it-IT" sz="2400" b="1" dirty="0" smtClean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….</a:t>
            </a:r>
            <a:endParaRPr lang="it-IT" sz="24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3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it-IT" sz="2800" dirty="0" smtClean="0"/>
              <a:t>Si scriva un programma per determinare la soluzione della seguente equazione: </a:t>
            </a:r>
            <a:r>
              <a:rPr lang="it-IT" sz="2800" b="1" i="1" dirty="0" err="1" smtClean="0">
                <a:solidFill>
                  <a:schemeClr val="accent2"/>
                </a:solidFill>
              </a:rPr>
              <a:t>ax</a:t>
            </a:r>
            <a:r>
              <a:rPr lang="it-IT" sz="2800" b="1" i="1" dirty="0" smtClean="0">
                <a:solidFill>
                  <a:schemeClr val="accent2"/>
                </a:solidFill>
              </a:rPr>
              <a:t> + </a:t>
            </a:r>
            <a:r>
              <a:rPr lang="it-IT" sz="2800" b="1" i="1" dirty="0" err="1" smtClean="0">
                <a:solidFill>
                  <a:schemeClr val="accent2"/>
                </a:solidFill>
              </a:rPr>
              <a:t>bcx</a:t>
            </a:r>
            <a:r>
              <a:rPr lang="it-IT" sz="2800" b="1" i="1" dirty="0" smtClean="0">
                <a:solidFill>
                  <a:schemeClr val="accent2"/>
                </a:solidFill>
              </a:rPr>
              <a:t> + </a:t>
            </a:r>
            <a:r>
              <a:rPr lang="it-IT" sz="2800" b="1" i="1" dirty="0" err="1" smtClean="0">
                <a:solidFill>
                  <a:schemeClr val="accent2"/>
                </a:solidFill>
              </a:rPr>
              <a:t>dK</a:t>
            </a:r>
            <a:r>
              <a:rPr lang="it-IT" sz="2800" b="1" i="1" dirty="0" smtClean="0">
                <a:solidFill>
                  <a:schemeClr val="accent2"/>
                </a:solidFill>
              </a:rPr>
              <a:t> = 0</a:t>
            </a:r>
          </a:p>
          <a:p>
            <a:pPr>
              <a:defRPr/>
            </a:pPr>
            <a:r>
              <a:rPr lang="it-IT" sz="2800" dirty="0" smtClean="0"/>
              <a:t>In particolare:</a:t>
            </a:r>
          </a:p>
          <a:p>
            <a:pPr marL="914400" lvl="1" indent="-457200" fontAlgn="auto">
              <a:buFont typeface="+mj-lt"/>
              <a:buAutoNum type="arabicPeriod"/>
              <a:defRPr/>
            </a:pPr>
            <a:r>
              <a:rPr lang="it-IT" sz="2400" dirty="0" smtClean="0">
                <a:ea typeface="+mn-ea"/>
                <a:cs typeface="+mn-cs"/>
              </a:rPr>
              <a:t>Si definisca una costante </a:t>
            </a:r>
            <a:r>
              <a:rPr lang="it-IT" sz="2400" i="1" dirty="0" smtClean="0"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lang="it-IT" sz="2400" dirty="0" smtClean="0">
                <a:ea typeface="+mn-ea"/>
                <a:cs typeface="+mn-cs"/>
              </a:rPr>
              <a:t>  tramite </a:t>
            </a:r>
            <a:r>
              <a:rPr lang="it-IT" sz="2400" i="1" dirty="0" err="1" smtClean="0">
                <a:solidFill>
                  <a:srgbClr val="FF0000"/>
                </a:solidFill>
                <a:ea typeface="+mn-ea"/>
                <a:cs typeface="+mn-cs"/>
              </a:rPr>
              <a:t>#define</a:t>
            </a:r>
            <a:r>
              <a:rPr lang="it-IT" sz="2400" dirty="0" smtClean="0">
                <a:ea typeface="+mn-ea"/>
                <a:cs typeface="+mn-cs"/>
              </a:rPr>
              <a:t>, e gli si assegni un valore a piacere.</a:t>
            </a:r>
          </a:p>
          <a:p>
            <a:pPr marL="914400" lvl="1" indent="-457200" fontAlgn="auto">
              <a:buFont typeface="+mj-lt"/>
              <a:buAutoNum type="arabicPeriod"/>
              <a:defRPr/>
            </a:pPr>
            <a:r>
              <a:rPr lang="it-IT" sz="2400" dirty="0" smtClean="0">
                <a:ea typeface="+mn-ea"/>
                <a:cs typeface="+mn-cs"/>
              </a:rPr>
              <a:t>Si definiscano quattro variabili chiamate </a:t>
            </a:r>
            <a:r>
              <a:rPr lang="it-IT" sz="2400" i="1" dirty="0" smtClean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it-IT" sz="2400" dirty="0" smtClean="0">
                <a:ea typeface="+mn-ea"/>
                <a:cs typeface="+mn-cs"/>
              </a:rPr>
              <a:t>, </a:t>
            </a:r>
            <a:r>
              <a:rPr lang="it-IT" sz="2400" i="1" dirty="0" smtClean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it-IT" sz="2400" dirty="0" smtClean="0">
                <a:ea typeface="+mn-ea"/>
                <a:cs typeface="+mn-cs"/>
              </a:rPr>
              <a:t>, </a:t>
            </a:r>
            <a:r>
              <a:rPr lang="it-IT" sz="2400" i="1" dirty="0" smtClean="0">
                <a:latin typeface="Courier New" pitchFamily="49" charset="0"/>
                <a:ea typeface="+mn-ea"/>
                <a:cs typeface="Courier New" pitchFamily="49" charset="0"/>
              </a:rPr>
              <a:t>c</a:t>
            </a:r>
            <a:r>
              <a:rPr lang="it-IT" sz="2400" dirty="0" smtClean="0">
                <a:ea typeface="+mn-ea"/>
                <a:cs typeface="+mn-cs"/>
              </a:rPr>
              <a:t>, </a:t>
            </a:r>
            <a:r>
              <a:rPr lang="it-IT" sz="2400" i="1" dirty="0" smtClean="0"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lang="it-IT" sz="2400" dirty="0" smtClean="0">
                <a:ea typeface="+mn-ea"/>
                <a:cs typeface="+mn-cs"/>
              </a:rPr>
              <a:t> corrispondenti ai parametri</a:t>
            </a:r>
          </a:p>
          <a:p>
            <a:pPr marL="914400" lvl="1" indent="-457200" fontAlgn="auto">
              <a:buFont typeface="+mj-lt"/>
              <a:buAutoNum type="arabicPeriod"/>
              <a:defRPr/>
            </a:pPr>
            <a:r>
              <a:rPr lang="it-IT" sz="2400" dirty="0" smtClean="0">
                <a:ea typeface="+mn-ea"/>
                <a:cs typeface="+mn-cs"/>
              </a:rPr>
              <a:t>dell'equazione ed un'ulteriore variabile reale </a:t>
            </a:r>
            <a:r>
              <a:rPr lang="it-IT" sz="2400" i="1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it-IT" sz="2400" i="1" dirty="0" smtClean="0">
              <a:ea typeface="+mn-ea"/>
              <a:cs typeface="+mn-cs"/>
            </a:endParaRPr>
          </a:p>
          <a:p>
            <a:pPr marL="914400" lvl="1" indent="-457200" fontAlgn="auto">
              <a:buFont typeface="+mj-lt"/>
              <a:buAutoNum type="arabicPeriod"/>
              <a:defRPr/>
            </a:pPr>
            <a:r>
              <a:rPr lang="it-IT" sz="2400" dirty="0" smtClean="0">
                <a:ea typeface="+mn-ea"/>
                <a:cs typeface="+mn-cs"/>
              </a:rPr>
              <a:t>Si acquisisca da tastiera il valore di </a:t>
            </a:r>
            <a:r>
              <a:rPr lang="it-IT" sz="2400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t-IT" sz="2400" dirty="0" smtClean="0"/>
              <a:t>, </a:t>
            </a:r>
            <a:r>
              <a:rPr lang="it-IT" sz="2400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it-IT" sz="2400" dirty="0" smtClean="0"/>
              <a:t>, </a:t>
            </a:r>
            <a:r>
              <a:rPr lang="it-IT" sz="2400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it-IT" sz="2400" dirty="0" smtClean="0"/>
              <a:t>, e </a:t>
            </a:r>
            <a:r>
              <a:rPr lang="it-IT" sz="2400" i="1" dirty="0" smtClean="0">
                <a:latin typeface="Courier New" pitchFamily="49" charset="0"/>
                <a:cs typeface="Courier New" pitchFamily="49" charset="0"/>
              </a:rPr>
              <a:t>d</a:t>
            </a:r>
            <a:endParaRPr lang="it-IT" sz="2400" dirty="0" smtClean="0">
              <a:ea typeface="+mn-ea"/>
              <a:cs typeface="+mn-cs"/>
            </a:endParaRPr>
          </a:p>
          <a:p>
            <a:pPr marL="914400" lvl="1" indent="-457200" fontAlgn="auto">
              <a:buFont typeface="+mj-lt"/>
              <a:buAutoNum type="arabicPeriod"/>
              <a:defRPr/>
            </a:pPr>
            <a:r>
              <a:rPr lang="it-IT" sz="2400" dirty="0" smtClean="0">
                <a:ea typeface="+mn-ea"/>
                <a:cs typeface="+mn-cs"/>
              </a:rPr>
              <a:t>Si calcoli il valore di </a:t>
            </a:r>
            <a:r>
              <a:rPr lang="it-IT" sz="2400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it-IT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dirty="0" smtClean="0">
                <a:ea typeface="+mn-ea"/>
                <a:cs typeface="+mn-cs"/>
              </a:rPr>
              <a:t>	</a:t>
            </a:r>
          </a:p>
          <a:p>
            <a:pPr marL="914400" lvl="1" indent="-457200" fontAlgn="auto">
              <a:buFont typeface="+mj-lt"/>
              <a:buAutoNum type="arabicPeriod"/>
              <a:defRPr/>
            </a:pPr>
            <a:r>
              <a:rPr lang="it-IT" sz="2400" dirty="0" smtClean="0">
                <a:ea typeface="+mn-ea"/>
                <a:cs typeface="+mn-cs"/>
              </a:rPr>
              <a:t>Stampare il risultato a video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3 -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marL="514350" indent="-457200" fontAlgn="auto">
              <a:buFont typeface="+mj-lt"/>
              <a:buAutoNum type="arabicPeriod"/>
              <a:defRPr/>
            </a:pPr>
            <a:r>
              <a:rPr lang="it-IT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it-IT" i="1" dirty="0" smtClean="0">
                <a:solidFill>
                  <a:srgbClr val="FF0000"/>
                </a:solidFill>
              </a:rPr>
              <a:t> </a:t>
            </a:r>
            <a:r>
              <a:rPr lang="it-IT" b="1" u="sng" dirty="0" smtClean="0">
                <a:ea typeface="+mn-ea"/>
                <a:cs typeface="+mn-cs"/>
              </a:rPr>
              <a:t>non e’ ancora stato visto a lezione </a:t>
            </a:r>
          </a:p>
          <a:p>
            <a:pPr marL="514350" indent="-457200" fontAlgn="auto">
              <a:buNone/>
              <a:defRPr/>
            </a:pPr>
            <a:r>
              <a:rPr lang="it-IT" sz="2400" b="1" dirty="0" smtClean="0"/>
              <a:t>	ASSEGNARE </a:t>
            </a:r>
            <a:r>
              <a:rPr lang="it-IT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it-IT" sz="2400" b="1" dirty="0" smtClean="0"/>
              <a:t> COME </a:t>
            </a:r>
            <a:r>
              <a:rPr lang="it-IT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 int</a:t>
            </a:r>
          </a:p>
          <a:p>
            <a:pPr marL="514350" indent="-457200" fontAlgn="auto">
              <a:buNone/>
              <a:defRPr/>
            </a:pPr>
            <a:endParaRPr lang="it-IT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it-IT" sz="2800" dirty="0" smtClean="0"/>
              <a:t>Per il resto si tratta di risolvere un’equazione di primo grado  </a:t>
            </a:r>
            <a:r>
              <a:rPr lang="it-IT" sz="2800" b="1" dirty="0" smtClean="0">
                <a:latin typeface="Cambria" pitchFamily="18" charset="0"/>
                <a:cs typeface="Courier New" pitchFamily="49" charset="0"/>
              </a:rPr>
              <a:t>Mx + N = 0 </a:t>
            </a:r>
            <a:r>
              <a:rPr lang="it-IT" sz="2800" dirty="0" smtClean="0"/>
              <a:t>con </a:t>
            </a:r>
          </a:p>
          <a:p>
            <a:pPr lvl="1">
              <a:defRPr/>
            </a:pPr>
            <a:r>
              <a:rPr lang="it-IT" b="1" dirty="0" smtClean="0">
                <a:latin typeface="Cambria" pitchFamily="18" charset="0"/>
                <a:ea typeface="+mn-ea"/>
                <a:cs typeface="Courier New" pitchFamily="49" charset="0"/>
              </a:rPr>
              <a:t>M = a+bc</a:t>
            </a:r>
          </a:p>
          <a:p>
            <a:pPr lvl="1">
              <a:defRPr/>
            </a:pPr>
            <a:r>
              <a:rPr lang="it-IT" b="1" dirty="0" smtClean="0">
                <a:latin typeface="Cambria" pitchFamily="18" charset="0"/>
                <a:ea typeface="+mn-ea"/>
                <a:cs typeface="Courier New" pitchFamily="49" charset="0"/>
              </a:rPr>
              <a:t>N =  dK</a:t>
            </a:r>
          </a:p>
          <a:p>
            <a:pPr>
              <a:defRPr/>
            </a:pPr>
            <a:r>
              <a:rPr lang="it-IT" sz="2800" dirty="0" smtClean="0"/>
              <a:t>SI ASSUMA che </a:t>
            </a:r>
            <a:r>
              <a:rPr lang="it-IT" sz="2800" b="1" dirty="0" smtClean="0">
                <a:latin typeface="Cambria" pitchFamily="18" charset="0"/>
                <a:cs typeface="Courier New" pitchFamily="49" charset="0"/>
              </a:rPr>
              <a:t>M</a:t>
            </a:r>
            <a:r>
              <a:rPr lang="it-IT" sz="2800" dirty="0" smtClean="0"/>
              <a:t> sia SEMPRE diverso da zero 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384</Words>
  <Application>Microsoft Office PowerPoint</Application>
  <PresentationFormat>Presentazione su schermo (4:3)</PresentationFormat>
  <Paragraphs>80</Paragraphs>
  <Slides>9</Slides>
  <Notes>6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Struttura predefinita</vt:lpstr>
      <vt:lpstr>Esercizio 1</vt:lpstr>
      <vt:lpstr>Esercizio 1</vt:lpstr>
      <vt:lpstr>Esercizio 1 - Traccia</vt:lpstr>
      <vt:lpstr>Esercizio 1 - Traccia</vt:lpstr>
      <vt:lpstr>Esercizio 1 - Traccia</vt:lpstr>
      <vt:lpstr>Esercizio 2</vt:lpstr>
      <vt:lpstr>Esercizio 2 - traccia</vt:lpstr>
      <vt:lpstr>Esercizio 3</vt:lpstr>
      <vt:lpstr>Esercizio 3 - traccia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d2627</dc:creator>
  <cp:lastModifiedBy>utentelaib</cp:lastModifiedBy>
  <cp:revision>46</cp:revision>
  <dcterms:created xsi:type="dcterms:W3CDTF">2008-03-31T12:53:59Z</dcterms:created>
  <dcterms:modified xsi:type="dcterms:W3CDTF">2015-10-28T10:26:10Z</dcterms:modified>
</cp:coreProperties>
</file>