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4" r:id="rId3"/>
    <p:sldId id="267" r:id="rId4"/>
    <p:sldId id="269" r:id="rId5"/>
    <p:sldId id="268" r:id="rId6"/>
    <p:sldId id="260" r:id="rId7"/>
    <p:sldId id="265" r:id="rId8"/>
    <p:sldId id="266" r:id="rId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8" autoAdjust="0"/>
    <p:restoredTop sz="94660"/>
  </p:normalViewPr>
  <p:slideViewPr>
    <p:cSldViewPr>
      <p:cViewPr>
        <p:scale>
          <a:sx n="130" d="100"/>
          <a:sy n="130" d="100"/>
        </p:scale>
        <p:origin x="-108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06D5B3F-4BB5-4B68-859B-4E35475EDD2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7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07BDA-2667-4EBB-896D-DF9108DE8CD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CA12C-9170-41B4-9A65-6475B656065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0A88E-C37D-4EBE-9E00-73D7CE8FF5E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02170-28AB-41C8-B451-00C4A130753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E54C-4D6F-41BF-B103-E67E194ADF4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B147A-1883-4C9E-BE9B-B99DACBA612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E06F9-A159-47BE-B590-4C06FE0716D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1E301-2458-4DF9-9330-DA4674C9EF1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F9927-31F4-4F93-B5DB-717FD6AC235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24F9E-046D-4E61-80A6-D9AD22EEF07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E3590-77B2-4598-9BC3-514079C4ACF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B1E16-A2D3-4CFC-B662-3EDC1391FCA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F2506-140D-44B1-BBAC-5187A4FEB8E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AF464-D457-4B13-BAA8-04CC5401500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CA932-0594-47E7-85B3-1D9D975F918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  <p:transition advTm="12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E7AB0E0-5C29-4E64-89A3-2E2C58B1C5F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2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1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r>
              <a:rPr lang="it-IT" dirty="0" smtClean="0"/>
              <a:t>Si scriva un programma che:</a:t>
            </a:r>
          </a:p>
          <a:p>
            <a:pPr lvl="1"/>
            <a:r>
              <a:rPr lang="it-IT" dirty="0" smtClean="0"/>
              <a:t>Acquisisca </a:t>
            </a:r>
            <a:r>
              <a:rPr lang="it-IT" dirty="0" smtClean="0"/>
              <a:t>una stringa al suo interno</a:t>
            </a:r>
          </a:p>
          <a:p>
            <a:pPr lvl="1"/>
            <a:r>
              <a:rPr lang="it-IT" dirty="0" smtClean="0"/>
              <a:t>Analizzi tale stringa rispondendo alle seguenti domande</a:t>
            </a:r>
          </a:p>
          <a:p>
            <a:pPr lvl="2"/>
            <a:r>
              <a:rPr lang="it-IT" dirty="0" smtClean="0"/>
              <a:t>Quanto è lunga la stringa?</a:t>
            </a:r>
          </a:p>
          <a:p>
            <a:pPr lvl="2"/>
            <a:r>
              <a:rPr lang="it-IT" dirty="0" smtClean="0"/>
              <a:t>Quanti caratteri sono alfabetici e quanti numerici?</a:t>
            </a:r>
          </a:p>
          <a:p>
            <a:r>
              <a:rPr lang="it-IT" u="sng" dirty="0" smtClean="0"/>
              <a:t>Approfondimento:</a:t>
            </a:r>
            <a:r>
              <a:rPr lang="it-IT" dirty="0" smtClean="0"/>
              <a:t> acquisita una seconda stringa, stabilire se quest’ultima è inclusa nella prima (ad esempio: “importante” include “porta”)</a:t>
            </a:r>
          </a:p>
          <a:p>
            <a:endParaRPr lang="it-IT" sz="24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1 - Traccia</a:t>
            </a:r>
            <a:endParaRPr lang="it-IT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cs typeface="Courier New" pitchFamily="49" charset="0"/>
              </a:rPr>
              <a:t>Analisi</a:t>
            </a:r>
            <a:r>
              <a:rPr lang="en-US" sz="2800" dirty="0" smtClean="0">
                <a:cs typeface="Courier New" pitchFamily="49" charset="0"/>
              </a:rPr>
              <a:t> </a:t>
            </a:r>
            <a:r>
              <a:rPr lang="en-US" sz="2800" dirty="0" err="1" smtClean="0">
                <a:cs typeface="Courier New" pitchFamily="49" charset="0"/>
              </a:rPr>
              <a:t>stringa</a:t>
            </a:r>
            <a:r>
              <a:rPr lang="en-US" sz="2800" dirty="0" smtClean="0">
                <a:cs typeface="Courier New" pitchFamily="49" charset="0"/>
              </a:rPr>
              <a:t>  </a:t>
            </a:r>
          </a:p>
          <a:p>
            <a:pPr lvl="1"/>
            <a:r>
              <a:rPr lang="en-US" sz="2400" dirty="0" err="1" smtClean="0">
                <a:cs typeface="Courier New" pitchFamily="49" charset="0"/>
              </a:rPr>
              <a:t>Lunghezza</a:t>
            </a:r>
            <a:r>
              <a:rPr lang="en-US" sz="2400" dirty="0" smtClean="0">
                <a:cs typeface="Courier New" pitchFamily="49" charset="0"/>
              </a:rPr>
              <a:t> : v. </a:t>
            </a:r>
            <a:r>
              <a:rPr lang="en-US" sz="2400" dirty="0" err="1" smtClean="0">
                <a:cs typeface="Courier New" pitchFamily="49" charset="0"/>
              </a:rPr>
              <a:t>libreria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stringhe</a:t>
            </a:r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400" dirty="0" err="1" smtClean="0">
                <a:cs typeface="Courier New" pitchFamily="49" charset="0"/>
              </a:rPr>
              <a:t>Tipologia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caratteri</a:t>
            </a:r>
            <a:r>
              <a:rPr lang="en-US" sz="2400" dirty="0" smtClean="0">
                <a:cs typeface="Courier New" pitchFamily="49" charset="0"/>
              </a:rPr>
              <a:t>: </a:t>
            </a:r>
            <a:r>
              <a:rPr lang="en-US" sz="2400" dirty="0" err="1" smtClean="0">
                <a:cs typeface="Courier New" pitchFamily="49" charset="0"/>
              </a:rPr>
              <a:t>usando</a:t>
            </a:r>
            <a:r>
              <a:rPr lang="en-US" sz="2400" dirty="0" smtClean="0">
                <a:cs typeface="Courier New" pitchFamily="49" charset="0"/>
              </a:rPr>
              <a:t> le </a:t>
            </a:r>
            <a:r>
              <a:rPr lang="en-US" sz="2400" dirty="0" err="1" smtClean="0">
                <a:cs typeface="Courier New" pitchFamily="49" charset="0"/>
              </a:rPr>
              <a:t>funzioni</a:t>
            </a:r>
            <a:r>
              <a:rPr lang="en-US" sz="2400" dirty="0" smtClean="0">
                <a:cs typeface="Courier New" pitchFamily="49" charset="0"/>
              </a:rPr>
              <a:t> di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2400" dirty="0" err="1" smtClean="0">
                <a:cs typeface="Courier New" pitchFamily="49" charset="0"/>
              </a:rPr>
              <a:t>su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ogni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carattere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della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stringa</a:t>
            </a:r>
            <a:endParaRPr lang="en-US" sz="2400" dirty="0" smtClean="0">
              <a:cs typeface="Courier New" pitchFamily="49" charset="0"/>
            </a:endParaRPr>
          </a:p>
          <a:p>
            <a:r>
              <a:rPr lang="en-US" sz="2800" dirty="0" err="1" smtClean="0">
                <a:cs typeface="Courier New" pitchFamily="49" charset="0"/>
              </a:rPr>
              <a:t>Approfondimento</a:t>
            </a:r>
            <a:r>
              <a:rPr lang="en-US" sz="2800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in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cs typeface="Courier New" pitchFamily="49" charset="0"/>
              </a:rPr>
              <a:t>esiste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una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funzione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che</a:t>
            </a:r>
            <a:r>
              <a:rPr lang="en-US" sz="2400" dirty="0" smtClean="0">
                <a:cs typeface="Courier New" pitchFamily="49" charset="0"/>
              </a:rPr>
              <a:t> non </a:t>
            </a:r>
            <a:r>
              <a:rPr lang="en-US" sz="2400" dirty="0" err="1" smtClean="0">
                <a:cs typeface="Courier New" pitchFamily="49" charset="0"/>
              </a:rPr>
              <a:t>abbiamo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visto</a:t>
            </a:r>
            <a:r>
              <a:rPr lang="en-US" sz="2400" dirty="0" smtClean="0">
                <a:cs typeface="Courier New" pitchFamily="49" charset="0"/>
              </a:rPr>
              <a:t>: </a:t>
            </a:r>
            <a:r>
              <a:rPr lang="it-IT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*strstr(char *s1, char *s2);</a:t>
            </a:r>
          </a:p>
          <a:p>
            <a:pPr lvl="1"/>
            <a:r>
              <a:rPr lang="en-US" sz="2400" dirty="0" err="1" smtClean="0">
                <a:cs typeface="Courier New" pitchFamily="49" charset="0"/>
              </a:rPr>
              <a:t>Invece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usare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questa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funzione</a:t>
            </a:r>
            <a:r>
              <a:rPr lang="en-US" sz="2400" dirty="0" smtClean="0">
                <a:cs typeface="Courier New" pitchFamily="49" charset="0"/>
              </a:rPr>
              <a:t>,  </a:t>
            </a:r>
            <a:r>
              <a:rPr lang="en-US" sz="2400" dirty="0" err="1" smtClean="0">
                <a:cs typeface="Courier New" pitchFamily="49" charset="0"/>
              </a:rPr>
              <a:t>implementiamo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direttamente</a:t>
            </a:r>
            <a:r>
              <a:rPr lang="en-US" sz="2400" dirty="0" smtClean="0">
                <a:cs typeface="Courier New" pitchFamily="49" charset="0"/>
              </a:rPr>
              <a:t> la </a:t>
            </a:r>
            <a:r>
              <a:rPr lang="en-US" sz="2400" dirty="0" err="1" smtClean="0">
                <a:cs typeface="Courier New" pitchFamily="49" charset="0"/>
              </a:rPr>
              <a:t>ricerca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della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sottostringa</a:t>
            </a: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– Traccia (cont.)</a:t>
            </a:r>
            <a:endParaRPr lang="it-IT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cs typeface="Courier New" pitchFamily="49" charset="0"/>
              </a:rPr>
              <a:t>Approfondimento</a:t>
            </a:r>
            <a:r>
              <a:rPr lang="en-US" sz="2800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sz="2400" dirty="0" err="1" smtClean="0">
                <a:cs typeface="Courier New" pitchFamily="49" charset="0"/>
              </a:rPr>
              <a:t>Cerchiamo</a:t>
            </a:r>
            <a:r>
              <a:rPr lang="en-US" sz="2400" dirty="0" smtClean="0">
                <a:cs typeface="Courier New" pitchFamily="49" charset="0"/>
              </a:rPr>
              <a:t> la </a:t>
            </a:r>
            <a:r>
              <a:rPr lang="en-US" sz="2400" dirty="0" err="1" smtClean="0">
                <a:cs typeface="Courier New" pitchFamily="49" charset="0"/>
              </a:rPr>
              <a:t>sottostringa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confrontando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carattere</a:t>
            </a:r>
            <a:r>
              <a:rPr lang="en-US" sz="2400" dirty="0" smtClean="0">
                <a:cs typeface="Courier New" pitchFamily="49" charset="0"/>
              </a:rPr>
              <a:t> per </a:t>
            </a:r>
            <a:r>
              <a:rPr lang="en-US" sz="2400" dirty="0" err="1" smtClean="0">
                <a:cs typeface="Courier New" pitchFamily="49" charset="0"/>
              </a:rPr>
              <a:t>carattere</a:t>
            </a:r>
            <a:r>
              <a:rPr lang="en-US" sz="2400" dirty="0" smtClean="0">
                <a:cs typeface="Courier New" pitchFamily="49" charset="0"/>
              </a:rPr>
              <a:t> la </a:t>
            </a:r>
            <a:r>
              <a:rPr lang="en-US" sz="2400" dirty="0" err="1" smtClean="0">
                <a:cs typeface="Courier New" pitchFamily="49" charset="0"/>
              </a:rPr>
              <a:t>stringa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cercare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 </a:t>
            </a:r>
            <a:r>
              <a:rPr lang="en-US" sz="2400" dirty="0" err="1" smtClean="0">
                <a:cs typeface="Courier New" pitchFamily="49" charset="0"/>
              </a:rPr>
              <a:t>partire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ogni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posizione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della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stringa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letta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Struttura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Per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ogni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carattere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di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s 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i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= 0, …, N-1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Per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ogni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carattere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di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t j=0,…,M-1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3333FF"/>
                </a:solidFill>
                <a:cs typeface="Courier New" pitchFamily="49" charset="0"/>
              </a:rPr>
              <a:t>Non </a:t>
            </a:r>
            <a:r>
              <a:rPr lang="en-US" sz="2200" b="1" dirty="0" err="1" smtClean="0">
                <a:solidFill>
                  <a:srgbClr val="3333FF"/>
                </a:solidFill>
                <a:cs typeface="Courier New" pitchFamily="49" charset="0"/>
              </a:rPr>
              <a:t>appena</a:t>
            </a:r>
            <a:r>
              <a:rPr lang="en-US" sz="2200" b="1" dirty="0" smtClean="0">
                <a:solidFill>
                  <a:srgbClr val="3333FF"/>
                </a:solidFill>
                <a:cs typeface="Courier New" pitchFamily="49" charset="0"/>
              </a:rPr>
              <a:t> s[</a:t>
            </a:r>
            <a:r>
              <a:rPr lang="en-US" sz="2200" b="1" dirty="0" err="1" smtClean="0">
                <a:solidFill>
                  <a:srgbClr val="3333FF"/>
                </a:solidFill>
                <a:cs typeface="Courier New" pitchFamily="49" charset="0"/>
              </a:rPr>
              <a:t>i</a:t>
            </a:r>
            <a:r>
              <a:rPr lang="en-US" sz="2200" b="1" dirty="0" smtClean="0">
                <a:solidFill>
                  <a:srgbClr val="3333FF"/>
                </a:solidFill>
                <a:cs typeface="Courier New" pitchFamily="49" charset="0"/>
              </a:rPr>
              <a:t>] e t[j] </a:t>
            </a:r>
            <a:r>
              <a:rPr lang="en-US" sz="2200" b="1" dirty="0" err="1" smtClean="0">
                <a:solidFill>
                  <a:srgbClr val="3333FF"/>
                </a:solidFill>
                <a:cs typeface="Courier New" pitchFamily="49" charset="0"/>
              </a:rPr>
              <a:t>sono</a:t>
            </a:r>
            <a:r>
              <a:rPr lang="en-US" sz="22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3333FF"/>
                </a:solidFill>
                <a:cs typeface="Courier New" pitchFamily="49" charset="0"/>
              </a:rPr>
              <a:t>diversi</a:t>
            </a:r>
            <a:r>
              <a:rPr lang="en-US" sz="22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3333FF"/>
                </a:solidFill>
                <a:cs typeface="Courier New" pitchFamily="49" charset="0"/>
              </a:rPr>
              <a:t>passa</a:t>
            </a:r>
            <a:r>
              <a:rPr lang="en-US" sz="2200" b="1" dirty="0" smtClean="0">
                <a:solidFill>
                  <a:srgbClr val="3333FF"/>
                </a:solidFill>
                <a:cs typeface="Courier New" pitchFamily="49" charset="0"/>
              </a:rPr>
              <a:t> al </a:t>
            </a:r>
            <a:r>
              <a:rPr lang="en-US" sz="2200" b="1" dirty="0" err="1" smtClean="0">
                <a:solidFill>
                  <a:srgbClr val="3333FF"/>
                </a:solidFill>
                <a:cs typeface="Courier New" pitchFamily="49" charset="0"/>
              </a:rPr>
              <a:t>prossimo</a:t>
            </a:r>
            <a:r>
              <a:rPr lang="en-US" sz="2200" b="1" dirty="0" smtClean="0">
                <a:solidFill>
                  <a:srgbClr val="3333FF"/>
                </a:solidFill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3333FF"/>
                </a:solidFill>
                <a:cs typeface="Courier New" pitchFamily="49" charset="0"/>
              </a:rPr>
              <a:t>i</a:t>
            </a:r>
            <a:endParaRPr lang="en-US" sz="2200" b="1" dirty="0" smtClean="0">
              <a:solidFill>
                <a:srgbClr val="3333FF"/>
              </a:solidFill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Se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arrivi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qui,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allora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t e’ </a:t>
            </a:r>
            <a:r>
              <a:rPr lang="en-US" sz="2600" b="1" dirty="0" err="1" smtClean="0">
                <a:solidFill>
                  <a:srgbClr val="3333FF"/>
                </a:solidFill>
                <a:cs typeface="Courier New" pitchFamily="49" charset="0"/>
              </a:rPr>
              <a:t>contenuta</a:t>
            </a: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 in 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600" b="1" dirty="0" smtClean="0">
                <a:solidFill>
                  <a:srgbClr val="3333FF"/>
                </a:solidFill>
                <a:cs typeface="Courier New" pitchFamily="49" charset="0"/>
              </a:rPr>
              <a:t>}</a:t>
            </a:r>
          </a:p>
          <a:p>
            <a:pPr lvl="2"/>
            <a:endParaRPr lang="en-US" dirty="0" smtClean="0">
              <a:cs typeface="Courier New" pitchFamily="49" charset="0"/>
            </a:endParaRPr>
          </a:p>
          <a:p>
            <a:pPr lvl="1">
              <a:buFontTx/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1 – Traccia (cont.)</a:t>
            </a:r>
            <a:endParaRPr lang="it-IT" b="1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80000"/>
              </a:lnSpc>
            </a:pPr>
            <a:r>
              <a:rPr lang="en-US" sz="2400" dirty="0" err="1" smtClean="0">
                <a:cs typeface="Courier New" pitchFamily="49" charset="0"/>
              </a:rPr>
              <a:t>Conviene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implementare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l’algoritmo</a:t>
            </a:r>
            <a:r>
              <a:rPr lang="en-US" sz="2400" dirty="0" smtClean="0">
                <a:cs typeface="Courier New" pitchFamily="49" charset="0"/>
              </a:rPr>
              <a:t> come segue: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dirty="0" err="1" smtClean="0">
                <a:cs typeface="Courier New" pitchFamily="49" charset="0"/>
              </a:rPr>
              <a:t>Dati</a:t>
            </a:r>
            <a:r>
              <a:rPr lang="en-US" sz="1600" dirty="0" smtClean="0"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s[N], char t[M];</a:t>
            </a:r>
          </a:p>
          <a:p>
            <a:pPr marL="857250" lvl="1">
              <a:lnSpc>
                <a:spcPct val="80000"/>
              </a:lnSpc>
            </a:pPr>
            <a:endParaRPr lang="en-US" sz="1600" b="1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j=0; k=</a:t>
            </a:r>
            <a:r>
              <a:rPr lang="en-US" sz="16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28700" lvl="2" indent="0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verifica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se,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carattere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per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carattere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+mj-lt"/>
                <a:cs typeface="Courier New" panose="02070309020205020404" pitchFamily="49" charset="0"/>
              </a:rPr>
            </a:br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caratteri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della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stringa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t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sono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gli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stessi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della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+mj-lt"/>
                <a:cs typeface="Courier New" panose="02070309020205020404" pitchFamily="49" charset="0"/>
              </a:rPr>
              <a:t>stringa</a:t>
            </a:r>
            <a:r>
              <a:rPr lang="en-US" sz="1600" dirty="0" smtClean="0">
                <a:latin typeface="+mj-lt"/>
                <a:cs typeface="Courier New" panose="02070309020205020404" pitchFamily="49" charset="0"/>
              </a:rPr>
              <a:t> 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(t[j] == s[k]  &amp;&amp; j&lt;M)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j++; k++;    /*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avanzo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su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s e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su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t in </a:t>
            </a:r>
            <a:r>
              <a:rPr lang="en-US" sz="1600" dirty="0" err="1">
                <a:latin typeface="+mj-lt"/>
                <a:cs typeface="Courier New" panose="02070309020205020404" pitchFamily="49" charset="0"/>
              </a:rPr>
              <a:t>parallelo</a:t>
            </a:r>
            <a:r>
              <a:rPr lang="en-US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sono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arrivato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alla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fine di 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t)</a:t>
            </a: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la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stringa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+mj-lt"/>
                <a:cs typeface="Courier New" panose="02070309020205020404" pitchFamily="49" charset="0"/>
              </a:rPr>
              <a:t>t è </a:t>
            </a:r>
            <a:r>
              <a:rPr lang="en-US" sz="1600" b="1" dirty="0" err="1" smtClean="0">
                <a:latin typeface="+mj-lt"/>
                <a:cs typeface="Courier New" panose="02070309020205020404" pitchFamily="49" charset="0"/>
              </a:rPr>
              <a:t>contenuta</a:t>
            </a:r>
            <a:r>
              <a:rPr lang="en-US" sz="1600" b="1" dirty="0" smtClean="0">
                <a:latin typeface="+mj-lt"/>
                <a:cs typeface="Courier New" panose="02070309020205020404" pitchFamily="49" charset="0"/>
              </a:rPr>
              <a:t> in s</a:t>
            </a:r>
            <a:endParaRPr lang="en-US" sz="1600" b="1" dirty="0">
              <a:latin typeface="+mj-lt"/>
              <a:cs typeface="Courier New" panose="02070309020205020404" pitchFamily="49" charset="0"/>
            </a:endParaRPr>
          </a:p>
          <a:p>
            <a:pPr marL="571500" lvl="1" indent="0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pPr lvl="1">
              <a:buFontTx/>
              <a:buNone/>
            </a:pPr>
            <a:endParaRPr lang="en-US" dirty="0"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8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12000"/>
    </mc:Choice>
    <mc:Fallback>
      <p:transition spd="slow" advTm="1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b="1" smtClean="0"/>
              <a:t>Esercizio 2</a:t>
            </a:r>
            <a:endParaRPr lang="it-IT" b="1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 smtClean="0"/>
              <a:t>Si scriva un programma C che: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/>
              <a:t>Acquisisca una stringa di massimo N caratteri </a:t>
            </a:r>
            <a:br>
              <a:rPr lang="it-IT" sz="2400" dirty="0" smtClean="0"/>
            </a:br>
            <a:r>
              <a:rPr lang="it-IT" sz="2400" dirty="0" smtClean="0"/>
              <a:t>(con N valore costante)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/>
              <a:t>Ne manipoli il contenuto </a:t>
            </a:r>
          </a:p>
          <a:p>
            <a:pPr lvl="2">
              <a:lnSpc>
                <a:spcPct val="90000"/>
              </a:lnSpc>
            </a:pPr>
            <a:r>
              <a:rPr lang="it-IT" sz="2000" b="1" dirty="0" smtClean="0">
                <a:solidFill>
                  <a:srgbClr val="FF0000"/>
                </a:solidFill>
              </a:rPr>
              <a:t>Trasformando tutte le lettere minuscole in maiuscole</a:t>
            </a:r>
          </a:p>
          <a:p>
            <a:pPr lvl="2">
              <a:lnSpc>
                <a:spcPct val="90000"/>
              </a:lnSpc>
            </a:pPr>
            <a:r>
              <a:rPr lang="it-IT" sz="2000" b="1" dirty="0" smtClean="0">
                <a:solidFill>
                  <a:srgbClr val="FF0000"/>
                </a:solidFill>
              </a:rPr>
              <a:t>Rimpiazzando tutti i caratteri non alfanumerici con il carattere ‘_’</a:t>
            </a:r>
          </a:p>
          <a:p>
            <a:pPr lvl="2">
              <a:lnSpc>
                <a:spcPct val="90000"/>
              </a:lnSpc>
            </a:pPr>
            <a:r>
              <a:rPr lang="it-IT" sz="2000" b="1" dirty="0" smtClean="0">
                <a:solidFill>
                  <a:srgbClr val="FF0000"/>
                </a:solidFill>
              </a:rPr>
              <a:t>Sostituendo i caratteri numerici con il carattere ‘*’</a:t>
            </a:r>
          </a:p>
          <a:p>
            <a:pPr lvl="1">
              <a:lnSpc>
                <a:spcPct val="90000"/>
              </a:lnSpc>
            </a:pPr>
            <a:r>
              <a:rPr lang="it-IT" sz="2400" dirty="0" smtClean="0"/>
              <a:t>Scandisca la stringa manipolata per contare quante parole sono presenti al suo interno, considerando una o più occorrenze del carattere ‘_’ come separatore tra parole.</a:t>
            </a:r>
          </a:p>
          <a:p>
            <a:pPr>
              <a:lnSpc>
                <a:spcPct val="90000"/>
              </a:lnSpc>
            </a:pPr>
            <a:r>
              <a:rPr lang="it-IT" sz="2400" u="sng" dirty="0" smtClean="0"/>
              <a:t>Approfondimento:</a:t>
            </a:r>
            <a:r>
              <a:rPr lang="it-IT" sz="2400" dirty="0" smtClean="0"/>
              <a:t> l’ordine in cui vengono eseguite le manipolazioni influenza il risultato? Verificare la risposta scrivendo due versioni del programma che manipolino la stringa in modi differenti.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2 - traccia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 eaLnBrk="1" hangingPunct="1"/>
            <a:r>
              <a:rPr lang="en-US" dirty="0" smtClean="0"/>
              <a:t>Per la prima parte, di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applichiamo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di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 smtClean="0"/>
              <a:t>ad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singolo</a:t>
            </a:r>
            <a:r>
              <a:rPr lang="en-US" dirty="0" smtClean="0"/>
              <a:t>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letta</a:t>
            </a:r>
            <a:endParaRPr lang="en-US" dirty="0" smtClean="0"/>
          </a:p>
          <a:p>
            <a:pPr eaLnBrk="1" hangingPunct="1"/>
            <a:r>
              <a:rPr lang="en-US" dirty="0" smtClean="0"/>
              <a:t>Per </a:t>
            </a:r>
            <a:r>
              <a:rPr lang="en-US" dirty="0" err="1" smtClean="0"/>
              <a:t>contare</a:t>
            </a:r>
            <a:r>
              <a:rPr lang="en-US" dirty="0" smtClean="0"/>
              <a:t> le parole, </a:t>
            </a:r>
            <a:r>
              <a:rPr lang="en-US" dirty="0" err="1" smtClean="0"/>
              <a:t>contiamo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caratteri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’_’</a:t>
            </a:r>
          </a:p>
          <a:p>
            <a:pPr lvl="1" eaLnBrk="1" hangingPunct="1"/>
            <a:r>
              <a:rPr lang="en-US" dirty="0" smtClean="0">
                <a:cs typeface="Courier New" pitchFamily="49" charset="0"/>
              </a:rPr>
              <a:t>O </a:t>
            </a:r>
            <a:r>
              <a:rPr lang="en-US" dirty="0" err="1" smtClean="0">
                <a:cs typeface="Courier New" pitchFamily="49" charset="0"/>
              </a:rPr>
              <a:t>meglio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ancora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l’occorrenza</a:t>
            </a:r>
            <a:r>
              <a:rPr lang="en-US" dirty="0" smtClean="0">
                <a:cs typeface="Courier New" pitchFamily="49" charset="0"/>
              </a:rPr>
              <a:t> di un</a:t>
            </a:r>
          </a:p>
          <a:p>
            <a:pPr marL="457200" lvl="1" indent="0" eaLnBrk="1" hangingPunct="1">
              <a:buNone/>
            </a:pP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’_’</a:t>
            </a:r>
            <a:r>
              <a:rPr lang="en-US" dirty="0"/>
              <a:t> </a:t>
            </a:r>
            <a:r>
              <a:rPr lang="en-US" dirty="0" err="1" smtClean="0"/>
              <a:t>seguito</a:t>
            </a:r>
            <a:r>
              <a:rPr lang="en-US" dirty="0" smtClean="0"/>
              <a:t> da un </a:t>
            </a:r>
            <a:r>
              <a:rPr lang="en-US" dirty="0" err="1" smtClean="0"/>
              <a:t>carattere</a:t>
            </a:r>
            <a:r>
              <a:rPr lang="en-US" dirty="0" smtClean="0"/>
              <a:t> </a:t>
            </a:r>
            <a:r>
              <a:rPr lang="en-US" dirty="0" err="1" smtClean="0"/>
              <a:t>diverso</a:t>
            </a:r>
            <a:r>
              <a:rPr lang="en-US" dirty="0" smtClean="0"/>
              <a:t> da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’_’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dirty="0" smtClean="0"/>
          </a:p>
          <a:p>
            <a:pPr eaLnBrk="1" hangingPunct="1"/>
            <a:endParaRPr lang="it-IT" sz="2800" dirty="0" smtClean="0"/>
          </a:p>
        </p:txBody>
      </p:sp>
      <p:grpSp>
        <p:nvGrpSpPr>
          <p:cNvPr id="3" name="Gruppo 2"/>
          <p:cNvGrpSpPr/>
          <p:nvPr/>
        </p:nvGrpSpPr>
        <p:grpSpPr>
          <a:xfrm>
            <a:off x="2987824" y="4581128"/>
            <a:ext cx="2016224" cy="648072"/>
            <a:chOff x="2987824" y="4581128"/>
            <a:chExt cx="1722262" cy="648072"/>
          </a:xfrm>
        </p:grpSpPr>
        <p:sp>
          <p:nvSpPr>
            <p:cNvPr id="2" name="Rettangolo 1"/>
            <p:cNvSpPr/>
            <p:nvPr/>
          </p:nvSpPr>
          <p:spPr>
            <a:xfrm>
              <a:off x="2987824" y="4581128"/>
              <a:ext cx="5760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u="sng" dirty="0" smtClean="0">
                  <a:solidFill>
                    <a:srgbClr val="333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‘_’</a:t>
              </a:r>
              <a:endParaRPr lang="it-IT" sz="2000" b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ttangolo 4"/>
            <p:cNvSpPr/>
            <p:nvPr/>
          </p:nvSpPr>
          <p:spPr>
            <a:xfrm>
              <a:off x="3557958" y="4581128"/>
              <a:ext cx="5760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u="sng" dirty="0" smtClean="0">
                  <a:solidFill>
                    <a:srgbClr val="333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‘_’</a:t>
              </a:r>
              <a:endParaRPr lang="it-IT" sz="2000" b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ttangolo 5"/>
            <p:cNvSpPr/>
            <p:nvPr/>
          </p:nvSpPr>
          <p:spPr>
            <a:xfrm>
              <a:off x="4134022" y="4581128"/>
              <a:ext cx="57606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u="sng" dirty="0" smtClean="0">
                  <a:solidFill>
                    <a:srgbClr val="3333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‘a’</a:t>
              </a:r>
              <a:endParaRPr lang="it-IT" sz="2000" b="1" u="sng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" name="Connettore 2 6"/>
          <p:cNvCxnSpPr/>
          <p:nvPr/>
        </p:nvCxnSpPr>
        <p:spPr>
          <a:xfrm flipV="1">
            <a:off x="4329660" y="5229200"/>
            <a:ext cx="0" cy="576064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655271" y="575932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Nuova parola</a:t>
            </a:r>
            <a:endParaRPr lang="it-IT" dirty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223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472112"/>
          </a:xfrm>
        </p:spPr>
        <p:txBody>
          <a:bodyPr/>
          <a:lstStyle/>
          <a:p>
            <a:pPr>
              <a:defRPr/>
            </a:pPr>
            <a:r>
              <a:rPr lang="it-IT" sz="2800" dirty="0" smtClean="0"/>
              <a:t>Si scriva un programma che acquisisca 2 stringhe corrispondenti a 2 orari nel formato </a:t>
            </a:r>
            <a:r>
              <a:rPr lang="it-IT" sz="2800" i="1" dirty="0" smtClean="0"/>
              <a:t>hh:mm</a:t>
            </a:r>
            <a:r>
              <a:rPr lang="it-IT" sz="2800" dirty="0" smtClean="0"/>
              <a:t>. Il programma deve:</a:t>
            </a:r>
          </a:p>
          <a:p>
            <a:pPr lvl="1">
              <a:defRPr/>
            </a:pPr>
            <a:r>
              <a:rPr lang="it-IT" sz="2400" dirty="0" smtClean="0"/>
              <a:t>Controllare le stringhe, segnalando i casi in cui il formato non sia rispettato (ad esempio 10,30 non è valido)</a:t>
            </a:r>
          </a:p>
          <a:p>
            <a:pPr lvl="1">
              <a:defRPr/>
            </a:pPr>
            <a:r>
              <a:rPr lang="it-IT" sz="2400" dirty="0" smtClean="0"/>
              <a:t>Stabilire se l’orario contenuto nella prima stringa è precedente a quello contenuto nella seconda stringa</a:t>
            </a:r>
          </a:p>
          <a:p>
            <a:pPr lvl="1">
              <a:defRPr/>
            </a:pPr>
            <a:r>
              <a:rPr lang="it-IT" sz="2400" dirty="0" smtClean="0"/>
              <a:t>In caso affermativo, tradurre i 2 orari in valori interi corrispondenti all’orario espresso come distanza in minuti da 00:00 e calcolarne la differenza</a:t>
            </a:r>
          </a:p>
          <a:p>
            <a:pPr lvl="1">
              <a:defRPr/>
            </a:pPr>
            <a:r>
              <a:rPr lang="it-IT" sz="2400" dirty="0" smtClean="0"/>
              <a:t>Convertire il risultato (sarà un numero intero positivo) in una stringa così composta “&lt;intervallo calcolato&gt;_minuti” e la stampi a video.</a:t>
            </a:r>
            <a:endParaRPr lang="it-IT" dirty="0" smtClean="0">
              <a:ea typeface="+mn-ea"/>
              <a:cs typeface="+mn-cs"/>
            </a:endParaRPr>
          </a:p>
          <a:p>
            <a:pPr>
              <a:defRPr/>
            </a:pPr>
            <a:endParaRPr lang="it-IT" sz="2000" b="1" dirty="0" smtClean="0"/>
          </a:p>
          <a:p>
            <a:pPr marL="914400" lvl="1" indent="-514350">
              <a:buFontTx/>
              <a:buNone/>
              <a:defRPr/>
            </a:pPr>
            <a:endParaRPr lang="it-IT" sz="2000" b="1" dirty="0" smtClean="0">
              <a:ea typeface="+mn-ea"/>
              <a:cs typeface="+mn-cs"/>
            </a:endParaRPr>
          </a:p>
          <a:p>
            <a:pPr marL="1371600" lvl="2" indent="-514350" eaLnBrk="1" hangingPunct="1">
              <a:buFontTx/>
              <a:buNone/>
              <a:defRPr/>
            </a:pPr>
            <a:endParaRPr lang="it-IT" sz="1800" b="1" dirty="0" smtClean="0"/>
          </a:p>
          <a:p>
            <a:pPr marL="1371600" lvl="2" indent="-514350" eaLnBrk="1" hangingPunct="1">
              <a:buFontTx/>
              <a:buNone/>
              <a:defRPr/>
            </a:pPr>
            <a:endParaRPr lang="en-US" sz="1800" b="1" dirty="0" smtClean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 marL="1371600" lvl="2" indent="-514350" eaLnBrk="1" hangingPunct="1">
              <a:buFontTx/>
              <a:buNone/>
              <a:defRPr/>
            </a:pPr>
            <a:endParaRPr lang="it-IT" sz="1800" dirty="0" smtClean="0"/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it-IT" b="1" smtClean="0"/>
              <a:t>Esercizio 3 - traccia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Controllo stringhe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Verificare che ci siano 2 caratteri, :, e di nuovo due caratteri (totale 5…)</a:t>
            </a:r>
          </a:p>
          <a:p>
            <a:r>
              <a:rPr lang="en-US" sz="2800" smtClean="0">
                <a:cs typeface="Courier New" pitchFamily="49" charset="0"/>
              </a:rPr>
              <a:t>Verifica ordine temporale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Vista la domanda successiva, convertiamo le sottostringhe hh e mm in intero)</a:t>
            </a:r>
          </a:p>
          <a:p>
            <a:pPr lvl="2"/>
            <a:r>
              <a:rPr lang="en-US" sz="2000" b="1" smtClean="0">
                <a:solidFill>
                  <a:srgbClr val="FF0000"/>
                </a:solidFill>
                <a:cs typeface="Courier New" pitchFamily="49" charset="0"/>
              </a:rPr>
              <a:t>Come? </a:t>
            </a:r>
          </a:p>
          <a:p>
            <a:r>
              <a:rPr lang="en-US" sz="2800" smtClean="0">
                <a:cs typeface="Courier New" pitchFamily="49" charset="0"/>
              </a:rPr>
              <a:t>Distanza da 00:00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Facile una volta convertiti in intero…</a:t>
            </a:r>
          </a:p>
          <a:p>
            <a:r>
              <a:rPr lang="en-US" sz="2800" smtClean="0">
                <a:cs typeface="Courier New" pitchFamily="49" charset="0"/>
              </a:rPr>
              <a:t>Stringa risultato</a:t>
            </a:r>
          </a:p>
          <a:p>
            <a:pPr lvl="1"/>
            <a:r>
              <a:rPr lang="en-US" sz="2400" smtClean="0">
                <a:cs typeface="Courier New" pitchFamily="49" charset="0"/>
              </a:rPr>
              <a:t>Riconvertiamo la differenza in stringa, e concateniamo con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“_minuti”</a:t>
            </a:r>
          </a:p>
          <a:p>
            <a:endParaRPr lang="it-IT" smtClean="0">
              <a:cs typeface="Courier New" pitchFamily="49" charset="0"/>
            </a:endParaRPr>
          </a:p>
        </p:txBody>
      </p:sp>
    </p:spTree>
  </p:cSld>
  <p:clrMapOvr>
    <a:masterClrMapping/>
  </p:clrMapOvr>
  <p:transition advTm="12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475</Words>
  <Application>Microsoft Office PowerPoint</Application>
  <PresentationFormat>Presentazione su schermo (4:3)</PresentationFormat>
  <Paragraphs>82</Paragraphs>
  <Slides>8</Slides>
  <Notes>4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Struttura predefinita</vt:lpstr>
      <vt:lpstr>Esercizio 1</vt:lpstr>
      <vt:lpstr>Esercizio 1 - Traccia</vt:lpstr>
      <vt:lpstr>Esercizio 1 – Traccia (cont.)</vt:lpstr>
      <vt:lpstr>Esercizio 1 – Traccia (cont.)</vt:lpstr>
      <vt:lpstr>Esercizio 2</vt:lpstr>
      <vt:lpstr>Esercizio 2 - traccia</vt:lpstr>
      <vt:lpstr>Esercizio 3</vt:lpstr>
      <vt:lpstr>Esercizio 3 - traccia</vt:lpstr>
    </vt:vector>
  </TitlesOfParts>
  <Company>Politecnico di Torino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Esercizio 1</dc:title>
  <dc:creator>d2627</dc:creator>
  <cp:lastModifiedBy>utentelaib</cp:lastModifiedBy>
  <cp:revision>68</cp:revision>
  <dcterms:created xsi:type="dcterms:W3CDTF">2008-03-31T12:53:59Z</dcterms:created>
  <dcterms:modified xsi:type="dcterms:W3CDTF">2015-12-02T11:39:53Z</dcterms:modified>
</cp:coreProperties>
</file>