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5" r:id="rId3"/>
    <p:sldId id="267" r:id="rId4"/>
    <p:sldId id="277" r:id="rId5"/>
    <p:sldId id="276" r:id="rId6"/>
    <p:sldId id="268" r:id="rId7"/>
    <p:sldId id="269" r:id="rId8"/>
    <p:sldId id="273" r:id="rId9"/>
    <p:sldId id="260" r:id="rId10"/>
    <p:sldId id="271" r:id="rId11"/>
    <p:sldId id="272" r:id="rId12"/>
    <p:sldId id="274" r:id="rId13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8" autoAdjust="0"/>
    <p:restoredTop sz="94660"/>
  </p:normalViewPr>
  <p:slideViewPr>
    <p:cSldViewPr>
      <p:cViewPr>
        <p:scale>
          <a:sx n="100" d="100"/>
          <a:sy n="100" d="100"/>
        </p:scale>
        <p:origin x="-9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E91F61C-993E-448E-B966-C75E61A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630D6-E329-4C59-8B57-34DE5EE1E09C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7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630D6-E329-4C59-8B57-34DE5EE1E09C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6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585C5-0A71-42EA-98EF-B08F2ED2250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5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A3472-B0D9-4E97-B70E-613EA708380B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8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95731-C3CD-4DBB-BD95-D3FB278499EF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3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DF519-CFCC-4648-A3AB-C3B06F299EA4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9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5788D-3E44-4816-95E6-A286499551C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5BA86-EACF-4C97-AB06-2740C291C2F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02627-E8E3-4E71-B961-7EF85AC74A9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15D35-F9DA-4E7E-9EBB-B8A35A18225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984E8-666F-4BC1-909B-B5C6F0C0372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F9F77-84BB-47D4-81A4-1DC483AC11A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2C560-4E61-4A46-B7FA-50C0C3C6BE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2E114-32E3-4C94-AD2D-59C2D985F18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81A86-B5E1-456A-A001-5E3E84BAD2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E4D6F-DB19-467F-B564-C1827F3241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DF7A-881D-49D7-B047-DDD5550861D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E5F1C9D-D2E4-4B14-A461-3A21D8DDDF9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2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2800" dirty="0" smtClean="0"/>
              <a:t>Una matrice di caratteri rappresenta in forma schematizzata una palude. La palude è costituita da zone di fango, rappresentate dal carattere </a:t>
            </a:r>
            <a:r>
              <a:rPr lang="it-IT" sz="20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‘.’</a:t>
            </a:r>
            <a:r>
              <a:rPr lang="it-IT" sz="2800" dirty="0" smtClean="0"/>
              <a:t>, e da zone pietrose, indicate dal carattere</a:t>
            </a:r>
            <a:r>
              <a:rPr lang="it-IT" sz="20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‘*’ </a:t>
            </a:r>
          </a:p>
          <a:p>
            <a:pPr>
              <a:lnSpc>
                <a:spcPct val="80000"/>
              </a:lnSpc>
            </a:pPr>
            <a:r>
              <a:rPr lang="it-IT" sz="2800" dirty="0" smtClean="0"/>
              <a:t>Le dimensioni della matrice possono essere fissate a piacere, mediante </a:t>
            </a:r>
            <a:r>
              <a:rPr lang="it-IT" sz="2800" b="1" dirty="0" smtClean="0"/>
              <a:t>#define</a:t>
            </a:r>
            <a:r>
              <a:rPr lang="it-IT" sz="2800" dirty="0" smtClean="0"/>
              <a:t>, comunque ≤  25 righe e 80 colonne. Esempio M=5, N=11:</a:t>
            </a:r>
            <a:endParaRPr lang="en-US" sz="2800" dirty="0" smtClean="0"/>
          </a:p>
          <a:p>
            <a:pPr lvl="1">
              <a:lnSpc>
                <a:spcPct val="80000"/>
              </a:lnSpc>
              <a:buNone/>
            </a:pPr>
            <a:r>
              <a:rPr lang="it-IT" sz="20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**.*.*....*</a:t>
            </a:r>
            <a:endParaRPr lang="en-US" sz="20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it-IT" sz="20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..*.*...**.</a:t>
            </a:r>
            <a:endParaRPr lang="en-US" sz="20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it-IT" sz="20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*...*.*....</a:t>
            </a:r>
            <a:endParaRPr lang="en-US" sz="20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it-IT" sz="20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.*.*.*.*.*.</a:t>
            </a:r>
            <a:endParaRPr lang="en-US" sz="20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it-IT" sz="20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..*.....*.*</a:t>
            </a:r>
            <a:endParaRPr lang="en-US" sz="24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it-IT" sz="2800" dirty="0" smtClean="0"/>
              <a:t> Realizzare un programma che </a:t>
            </a:r>
            <a:r>
              <a:rPr lang="it-IT" sz="2800" b="1" dirty="0" smtClean="0"/>
              <a:t>cerchi nella palude un percorso da sinistra a destra, senza salti, costituito tutto da zone pietrose adiacenti (incluse le direzioni in diagonale)</a:t>
            </a:r>
            <a:r>
              <a:rPr lang="it-IT" sz="2800" dirty="0" smtClean="0"/>
              <a:t>. 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2 - traccia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/>
            <a:r>
              <a:rPr lang="it-IT" sz="2800" smtClean="0"/>
              <a:t>Struttura del main: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it-IT" sz="2000" smtClean="0"/>
              <a:t>Inizializzazione di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 </a:t>
            </a:r>
            <a:r>
              <a:rPr lang="it-IT" sz="2000" smtClean="0">
                <a:cs typeface="Courier New" pitchFamily="49" charset="0"/>
              </a:rPr>
              <a:t>(impostare tutti i valori = -2. Questo corrisponde anche a dire che tutte le righe di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warehouse</a:t>
            </a:r>
            <a:r>
              <a:rPr lang="it-IT" sz="2000" smtClean="0">
                <a:cs typeface="Courier New" pitchFamily="49" charset="0"/>
              </a:rPr>
              <a:t> sono libere</a:t>
            </a:r>
            <a:r>
              <a:rPr lang="it-IT" sz="2000" smtClean="0"/>
              <a:t>)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it-IT" sz="2000" smtClean="0"/>
              <a:t>Chiedi all’utente cosa vuole fare tramite un menu (usa un ciclo in modo da permettere all’utente di eseguire più comandi fino a quando non preme il numero corrispondente al comando “esci dal programma”)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it-IT" sz="2000" smtClean="0"/>
              <a:t>Se l’utente preme </a:t>
            </a:r>
            <a:r>
              <a:rPr lang="it-IT" sz="2000" b="1" smtClean="0"/>
              <a:t>1</a:t>
            </a:r>
            <a:r>
              <a:rPr lang="it-IT" sz="2000" smtClean="0"/>
              <a:t> allora invoca 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insert_product 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it-IT" sz="2000" smtClean="0"/>
              <a:t>Se l’utente preme </a:t>
            </a:r>
            <a:r>
              <a:rPr lang="it-IT" sz="2000" b="1" smtClean="0"/>
              <a:t>2</a:t>
            </a:r>
            <a:r>
              <a:rPr lang="it-IT" sz="2000" smtClean="0"/>
              <a:t> allora invoca 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print_all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r>
              <a:rPr lang="it-IT" sz="2000" smtClean="0"/>
              <a:t>Se l’utente preme </a:t>
            </a:r>
            <a:r>
              <a:rPr lang="it-IT" sz="2000" b="1" smtClean="0"/>
              <a:t>3</a:t>
            </a:r>
            <a:r>
              <a:rPr lang="it-IT" sz="2000" smtClean="0"/>
              <a:t> allora </a:t>
            </a:r>
            <a:r>
              <a:rPr lang="it-IT" sz="2000" b="1" smtClean="0"/>
              <a:t>esci dal programma</a:t>
            </a: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endParaRPr lang="it-IT" sz="20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 eaLnBrk="1" hangingPunct="1">
              <a:buFont typeface="Calibri" pitchFamily="34" charset="0"/>
              <a:buAutoNum type="arabicPeriod"/>
            </a:pPr>
            <a:endParaRPr lang="en-US" sz="200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2 - </a:t>
            </a:r>
            <a:r>
              <a:rPr lang="en-US" smtClean="0"/>
              <a:t>Commento su funzioni</a:t>
            </a:r>
            <a:endParaRPr lang="it-IT" b="1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r>
              <a:rPr lang="it-IT" sz="2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insert_product</a:t>
            </a:r>
            <a:r>
              <a:rPr lang="it-IT" sz="2200" smtClean="0"/>
              <a:t>:  </a:t>
            </a:r>
          </a:p>
          <a:p>
            <a:pPr lvl="1"/>
            <a:r>
              <a:rPr lang="it-IT" sz="2000" smtClean="0"/>
              <a:t>I primi due argomenti sono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warehouse</a:t>
            </a:r>
            <a:r>
              <a:rPr lang="it-IT" sz="2000" smtClean="0"/>
              <a:t> e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it-IT" sz="2000" smtClean="0"/>
              <a:t>,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t-IT" sz="2000" smtClean="0"/>
              <a:t> è la loro dimensione (corrisponde a </a:t>
            </a:r>
            <a:r>
              <a:rPr lang="it-IT" sz="2000" b="1" smtClean="0"/>
              <a:t>N</a:t>
            </a:r>
            <a:r>
              <a:rPr lang="it-IT" sz="2000" smtClean="0"/>
              <a:t> nel nostro caso)</a:t>
            </a:r>
          </a:p>
          <a:p>
            <a:pPr lvl="1"/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new_product</a:t>
            </a:r>
            <a:r>
              <a:rPr lang="it-IT" sz="2000" smtClean="0"/>
              <a:t> è il nome del prodotto che viene inserito dall’utente e che si vuole inserire nel listino.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price_new_product</a:t>
            </a:r>
            <a:r>
              <a:rPr lang="it-IT" sz="2000" smtClean="0"/>
              <a:t> è il suo prezzo (anche questo , come il nome, viene fornito dall’utente nel main del programma)</a:t>
            </a:r>
          </a:p>
          <a:p>
            <a:pPr lvl="1"/>
            <a:r>
              <a:rPr lang="it-IT" sz="2000" b="1" smtClean="0"/>
              <a:t>Il prodotto va inserito nella prima cella libera</a:t>
            </a:r>
          </a:p>
          <a:p>
            <a:pPr lvl="2"/>
            <a:r>
              <a:rPr lang="it-IT" sz="1600" smtClean="0"/>
              <a:t>La prima cella libera corrisponde alla prima cella di price contenente il valore -2</a:t>
            </a:r>
          </a:p>
          <a:p>
            <a:pPr lvl="1"/>
            <a:r>
              <a:rPr lang="it-IT" sz="2000" b="1" smtClean="0"/>
              <a:t>La funzione deve verificare che il prodotto non esista già!</a:t>
            </a:r>
          </a:p>
          <a:p>
            <a:pPr lvl="1"/>
            <a:r>
              <a:rPr lang="it-IT" sz="2000" b="1" smtClean="0"/>
              <a:t>La funzione deve verificare anche che ci sia ancora posto nel listino!</a:t>
            </a:r>
          </a:p>
          <a:p>
            <a:endParaRPr lang="it-IT" sz="220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2 - </a:t>
            </a:r>
            <a:r>
              <a:rPr lang="en-US" smtClean="0"/>
              <a:t>Commento su funzioni</a:t>
            </a:r>
            <a:endParaRPr lang="it-IT" b="1" smtClean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r>
              <a:rPr lang="it-IT" sz="2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print_all:</a:t>
            </a:r>
          </a:p>
          <a:p>
            <a:pPr marL="742950" lvl="2" indent="-342900"/>
            <a:r>
              <a:rPr lang="it-IT" sz="2000" smtClean="0"/>
              <a:t>I primi due argomenti sono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warehouse</a:t>
            </a:r>
            <a:r>
              <a:rPr lang="it-IT" sz="2000" smtClean="0"/>
              <a:t> e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it-IT" sz="2000" smtClean="0"/>
              <a:t>, </a:t>
            </a:r>
            <a:r>
              <a:rPr lang="it-IT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it-IT" sz="2000" smtClean="0"/>
              <a:t> è la loro dimensione (corrisponde a </a:t>
            </a:r>
            <a:r>
              <a:rPr lang="it-IT" sz="2000" b="1" smtClean="0"/>
              <a:t>N</a:t>
            </a:r>
            <a:r>
              <a:rPr lang="it-IT" sz="2000" smtClean="0"/>
              <a:t> nel nostro caso)</a:t>
            </a:r>
          </a:p>
          <a:p>
            <a:pPr marL="742950" lvl="2" indent="-342900"/>
            <a:r>
              <a:rPr lang="it-IT" sz="2000" smtClean="0"/>
              <a:t>Oltre a stampare il centenuto del listino, la funzione calcola media e massimo di tutti i prezzi e li assegna ai due parametri passati per indirizzo</a:t>
            </a:r>
          </a:p>
          <a:p>
            <a:pPr marL="1200150" lvl="3" indent="-342900"/>
            <a:r>
              <a:rPr lang="it-IT" sz="1800" b="1" smtClean="0"/>
              <a:t>Attenzione all’uso dei puntatori!!!!!!</a:t>
            </a:r>
          </a:p>
          <a:p>
            <a:endParaRPr lang="it-IT" sz="220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r>
              <a:rPr lang="it-IT" sz="2800" dirty="0" smtClean="0">
                <a:solidFill>
                  <a:srgbClr val="3333FF"/>
                </a:solidFill>
              </a:rPr>
              <a:t>Si ipotizzi che, adiacente a destra di un punto pietroso, ci possa essere al più un altro punto pietroso (non ci sono diramazioni), sulla stessa riga o sulla riga precedente o sulla riga successiva</a:t>
            </a:r>
            <a:r>
              <a:rPr lang="it-IT" sz="2800" dirty="0" smtClean="0"/>
              <a:t>. </a:t>
            </a:r>
          </a:p>
          <a:p>
            <a:r>
              <a:rPr lang="it-IT" sz="2800" dirty="0" smtClean="0"/>
              <a:t>Il programma deve </a:t>
            </a:r>
            <a:r>
              <a:rPr lang="it-IT" sz="2800" b="1" dirty="0" smtClean="0"/>
              <a:t>visualizzare la sequenza di righe in cui ci sono le pietre del percorso trovato  </a:t>
            </a:r>
            <a:r>
              <a:rPr lang="it-IT" sz="2800" i="1" dirty="0" smtClean="0"/>
              <a:t>(le colonne sono implicite, ci deve essere una pietra per ogni colonna)</a:t>
            </a:r>
            <a:r>
              <a:rPr lang="it-IT" sz="2800" dirty="0" smtClean="0"/>
              <a:t>, oppure avvertire che non esiste un percorso. 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2000"/>
    </mc:Choice>
    <mc:Fallback>
      <p:transition advTm="1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– Traccia</a:t>
            </a:r>
            <a:endParaRPr lang="it-IT" b="1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04800" y="1370013"/>
            <a:ext cx="8458200" cy="51831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it-IT" dirty="0" smtClean="0">
                <a:cs typeface="Courier New" pitchFamily="49" charset="0"/>
              </a:rPr>
              <a:t>Palude = Matrice di char</a:t>
            </a:r>
            <a:endParaRPr lang="it-IT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char palude[M][N];</a:t>
            </a:r>
            <a:r>
              <a:rPr lang="it-IT" dirty="0" smtClean="0">
                <a:solidFill>
                  <a:srgbClr val="3333FF"/>
                </a:solidFill>
                <a:cs typeface="Courier New" pitchFamily="49" charset="0"/>
              </a:rPr>
              <a:t>		</a:t>
            </a:r>
            <a:endParaRPr lang="it-IT" dirty="0" smtClean="0">
              <a:solidFill>
                <a:srgbClr val="3333FF"/>
              </a:solidFill>
              <a:cs typeface="Courier New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lang="it-IT" dirty="0" smtClean="0">
                <a:cs typeface="Courier New" pitchFamily="49" charset="0"/>
              </a:rPr>
              <a:t>Per comodità, inizializziamola durante la definizione</a:t>
            </a:r>
            <a:endParaRPr lang="it-IT" b="1" dirty="0"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lnSpc>
                <a:spcPct val="80000"/>
              </a:lnSpc>
              <a:defRPr/>
            </a:pPr>
            <a:r>
              <a:rPr lang="it-IT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it-IT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palude[M][N</a:t>
            </a: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] =</a:t>
            </a:r>
          </a:p>
          <a:p>
            <a:pPr marL="400050" lvl="2" indent="0">
              <a:lnSpc>
                <a:spcPct val="80000"/>
              </a:lnSpc>
              <a:buNone/>
              <a:defRPr/>
            </a:pPr>
            <a:r>
              <a:rPr lang="it-IT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{‘.’,’*’,’.’,…},</a:t>
            </a:r>
          </a:p>
          <a:p>
            <a:pPr marL="400050" lvl="2" indent="0">
              <a:lnSpc>
                <a:spcPct val="80000"/>
              </a:lnSpc>
              <a:buNone/>
              <a:defRPr/>
            </a:pPr>
            <a:r>
              <a:rPr lang="it-IT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{‘.’,’.’.’.’,…},</a:t>
            </a:r>
          </a:p>
          <a:p>
            <a:pPr marL="400050" lvl="2" indent="0">
              <a:lnSpc>
                <a:spcPct val="80000"/>
              </a:lnSpc>
              <a:buNone/>
              <a:defRPr/>
            </a:pPr>
            <a:r>
              <a:rPr lang="it-IT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00050" lvl="2" indent="0">
              <a:lnSpc>
                <a:spcPct val="80000"/>
              </a:lnSpc>
              <a:buNone/>
              <a:defRPr/>
            </a:pP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 {‘*’,’*’,’.’,…}};</a:t>
            </a:r>
            <a:r>
              <a:rPr lang="it-IT" dirty="0">
                <a:solidFill>
                  <a:srgbClr val="3333FF"/>
                </a:solidFill>
                <a:cs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defRPr/>
            </a:pPr>
            <a:endParaRPr lang="it-IT" dirty="0" smtClean="0">
              <a:solidFill>
                <a:srgbClr val="3333FF"/>
              </a:solidFill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2000"/>
    </mc:Choice>
    <mc:Fallback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– Traccia</a:t>
            </a:r>
            <a:endParaRPr lang="it-IT" b="1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04800" y="1370013"/>
            <a:ext cx="8458200" cy="51831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it-IT" dirty="0" smtClean="0">
                <a:cs typeface="Courier New" pitchFamily="49" charset="0"/>
              </a:rPr>
              <a:t>Struttura </a:t>
            </a:r>
            <a:r>
              <a:rPr lang="it-IT" dirty="0" smtClean="0">
                <a:cs typeface="Courier New" pitchFamily="49" charset="0"/>
              </a:rPr>
              <a:t>della soluzione</a:t>
            </a:r>
          </a:p>
          <a:p>
            <a:pPr marL="914400" lvl="1" indent="-457200">
              <a:lnSpc>
                <a:spcPct val="80000"/>
              </a:lnSpc>
              <a:buAutoNum type="arabicPeriod"/>
              <a:defRPr/>
            </a:pPr>
            <a:r>
              <a:rPr lang="it-IT" dirty="0" smtClean="0">
                <a:cs typeface="Courier New" pitchFamily="49" charset="0"/>
              </a:rPr>
              <a:t>Nella prima colonna, cercare un possibile punto di inizio, ovvero un elemento </a:t>
            </a: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‘*’</a:t>
            </a:r>
            <a:endParaRPr lang="it-IT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/>
            </a:pPr>
            <a:r>
              <a:rPr lang="it-IT" dirty="0" smtClean="0">
                <a:cs typeface="Courier New" pitchFamily="49" charset="0"/>
              </a:rPr>
              <a:t>Da questo elemento (</a:t>
            </a:r>
            <a:r>
              <a:rPr lang="it-IT" sz="24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it-IT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[j] = i</a:t>
            </a:r>
            <a:r>
              <a:rPr lang="it-IT" dirty="0" smtClean="0">
                <a:cs typeface="Courier New" pitchFamily="49" charset="0"/>
              </a:rPr>
              <a:t>) iniziare la ricerca</a:t>
            </a:r>
            <a:endParaRPr lang="it-IT" sz="24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marL="1314450" lvl="2" indent="-457200">
              <a:lnSpc>
                <a:spcPct val="80000"/>
              </a:lnSpc>
              <a:defRPr/>
            </a:pPr>
            <a:r>
              <a:rPr lang="it-IT" sz="2800" dirty="0" smtClean="0">
                <a:cs typeface="Courier New" pitchFamily="49" charset="0"/>
              </a:rPr>
              <a:t>Cerca nelle direzioni adiacenti</a:t>
            </a:r>
          </a:p>
          <a:p>
            <a:pPr marL="1771650" lvl="3" indent="-457200">
              <a:lnSpc>
                <a:spcPct val="80000"/>
              </a:lnSpc>
              <a:defRPr/>
            </a:pPr>
            <a:r>
              <a:rPr lang="it-IT" sz="2400" dirty="0" smtClean="0">
                <a:cs typeface="Courier New" pitchFamily="49" charset="0"/>
              </a:rPr>
              <a:t>A destra: </a:t>
            </a:r>
            <a:r>
              <a:rPr lang="it-IT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palude[i][j+1]</a:t>
            </a:r>
          </a:p>
          <a:p>
            <a:pPr marL="1771650" lvl="3" indent="-457200">
              <a:lnSpc>
                <a:spcPct val="80000"/>
              </a:lnSpc>
              <a:defRPr/>
            </a:pPr>
            <a:r>
              <a:rPr lang="it-IT" sz="2400" dirty="0" smtClean="0">
                <a:cs typeface="Courier New" pitchFamily="49" charset="0"/>
              </a:rPr>
              <a:t>In diagonale in altro </a:t>
            </a:r>
            <a:r>
              <a:rPr lang="it-IT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palude[i-1][j+1]</a:t>
            </a:r>
          </a:p>
          <a:p>
            <a:pPr marL="1771650" lvl="3" indent="-457200">
              <a:lnSpc>
                <a:spcPct val="80000"/>
              </a:lnSpc>
              <a:defRPr/>
            </a:pPr>
            <a:r>
              <a:rPr lang="it-IT" sz="2400" dirty="0" smtClean="0">
                <a:cs typeface="Courier New" pitchFamily="49" charset="0"/>
              </a:rPr>
              <a:t>In diagonale in basso </a:t>
            </a:r>
            <a:r>
              <a:rPr lang="it-IT" sz="24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palude[i+1][j+1]</a:t>
            </a:r>
          </a:p>
          <a:p>
            <a:pPr marL="1314450" lvl="2" indent="-457200">
              <a:lnSpc>
                <a:spcPct val="80000"/>
              </a:lnSpc>
              <a:defRPr/>
            </a:pPr>
            <a:r>
              <a:rPr lang="it-IT" sz="2800" b="1" dirty="0" smtClean="0">
                <a:cs typeface="Courier New" pitchFamily="49" charset="0"/>
              </a:rPr>
              <a:t>Se uno di questi e’ = ‘*’,  assegna a </a:t>
            </a:r>
            <a:r>
              <a:rPr lang="it-IT" sz="20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step[j+1]</a:t>
            </a:r>
            <a:r>
              <a:rPr lang="it-IT" sz="2800" b="1" dirty="0" smtClean="0">
                <a:cs typeface="Courier New" pitchFamily="49" charset="0"/>
              </a:rPr>
              <a:t>  la nuova riga e ripeti il </a:t>
            </a:r>
            <a:r>
              <a:rPr lang="it-IT" sz="2800" b="1" dirty="0" smtClean="0">
                <a:cs typeface="Courier New" pitchFamily="49" charset="0"/>
              </a:rPr>
              <a:t>controllo</a:t>
            </a:r>
          </a:p>
          <a:p>
            <a:pPr marL="914400" lvl="1" indent="-457200">
              <a:lnSpc>
                <a:spcPct val="80000"/>
              </a:lnSpc>
              <a:defRPr/>
            </a:pPr>
            <a:r>
              <a:rPr lang="it-IT" sz="3200" b="1" dirty="0" smtClean="0">
                <a:cs typeface="Courier New" pitchFamily="49" charset="0"/>
              </a:rPr>
              <a:t>NOTA: </a:t>
            </a:r>
            <a:r>
              <a:rPr lang="it-IT" sz="32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it-IT" sz="32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[j</a:t>
            </a:r>
            <a:r>
              <a:rPr lang="it-IT" sz="32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it-IT" sz="3200" dirty="0">
                <a:cs typeface="Courier New" pitchFamily="49" charset="0"/>
              </a:rPr>
              <a:t> </a:t>
            </a:r>
            <a:r>
              <a:rPr lang="it-IT" sz="3200" dirty="0" smtClean="0">
                <a:cs typeface="Courier New" pitchFamily="49" charset="0"/>
              </a:rPr>
              <a:t>contiene gli indici delle righe che indicano il cammino</a:t>
            </a:r>
            <a:endParaRPr lang="it-IT" sz="1200" b="1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9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2000"/>
    </mc:Choice>
    <mc:Fallback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– Traccia</a:t>
            </a:r>
            <a:endParaRPr lang="it-IT" b="1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lnSpc>
                <a:spcPct val="80000"/>
              </a:lnSpc>
              <a:defRPr/>
            </a:pPr>
            <a:r>
              <a:rPr lang="it-IT" b="1" u="sng" dirty="0" smtClean="0">
                <a:solidFill>
                  <a:srgbClr val="FF0000"/>
                </a:solidFill>
                <a:cs typeface="Courier New" pitchFamily="49" charset="0"/>
              </a:rPr>
              <a:t>ATTENZIONE AGLI INDICI:</a:t>
            </a:r>
          </a:p>
          <a:p>
            <a:pPr marL="914400" lvl="1" indent="-457200">
              <a:lnSpc>
                <a:spcPct val="80000"/>
              </a:lnSpc>
              <a:defRPr/>
            </a:pPr>
            <a:r>
              <a:rPr lang="it-IT" b="1" u="sng" dirty="0" smtClean="0">
                <a:solidFill>
                  <a:srgbClr val="FF0000"/>
                </a:solidFill>
                <a:cs typeface="Courier New" pitchFamily="49" charset="0"/>
              </a:rPr>
              <a:t>Controllando i+1,i-1,j+1,j-1 non dobbiamo uscire dai limiti</a:t>
            </a:r>
            <a:endParaRPr lang="it-IT" sz="2400" b="1" u="sng" dirty="0" smtClean="0">
              <a:solidFill>
                <a:srgbClr val="FF0000"/>
              </a:solidFill>
              <a:cs typeface="Courier New" pitchFamily="49" charset="0"/>
            </a:endParaRPr>
          </a:p>
          <a:p>
            <a:pPr marL="514350" indent="-457200">
              <a:lnSpc>
                <a:spcPct val="80000"/>
              </a:lnSpc>
              <a:defRPr/>
            </a:pPr>
            <a:r>
              <a:rPr lang="it-IT" dirty="0" smtClean="0">
                <a:cs typeface="Courier New" pitchFamily="49" charset="0"/>
              </a:rPr>
              <a:t>Per trovare l’uscita:</a:t>
            </a:r>
          </a:p>
          <a:p>
            <a:pPr marL="914400" lvl="1" indent="-457200">
              <a:lnSpc>
                <a:spcPct val="80000"/>
              </a:lnSpc>
              <a:defRPr/>
            </a:pPr>
            <a:r>
              <a:rPr lang="it-IT" dirty="0" smtClean="0">
                <a:cs typeface="Courier New" pitchFamily="49" charset="0"/>
              </a:rPr>
              <a:t>Se </a:t>
            </a: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j+1 </a:t>
            </a:r>
            <a:r>
              <a:rPr lang="it-IT" dirty="0" smtClean="0">
                <a:cs typeface="Courier New" pitchFamily="49" charset="0"/>
              </a:rPr>
              <a:t>e’</a:t>
            </a: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‘*’ </a:t>
            </a:r>
            <a:r>
              <a:rPr lang="it-IT" dirty="0" smtClean="0">
                <a:cs typeface="Courier New" pitchFamily="49" charset="0"/>
              </a:rPr>
              <a:t>e</a:t>
            </a:r>
            <a:r>
              <a:rPr lang="it-IT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j+1==N-1</a:t>
            </a:r>
            <a:endParaRPr lang="it-IT" dirty="0" smtClean="0">
              <a:cs typeface="Courier New" pitchFamily="49" charset="0"/>
            </a:endParaRPr>
          </a:p>
          <a:p>
            <a:pPr marL="914400" lvl="1" indent="-457200">
              <a:lnSpc>
                <a:spcPct val="80000"/>
              </a:lnSpc>
              <a:defRPr/>
            </a:pPr>
            <a:endParaRPr lang="it-IT" dirty="0" smtClean="0">
              <a:cs typeface="Courier New" pitchFamily="49" charset="0"/>
            </a:endParaRPr>
          </a:p>
          <a:p>
            <a:pPr marL="1771650" lvl="3" indent="-457200">
              <a:lnSpc>
                <a:spcPct val="80000"/>
              </a:lnSpc>
              <a:buNone/>
              <a:defRPr/>
            </a:pPr>
            <a:endParaRPr lang="it-IT" sz="1200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lnSpc>
                <a:spcPct val="80000"/>
              </a:lnSpc>
              <a:buNone/>
              <a:defRPr/>
            </a:pPr>
            <a:endParaRPr lang="it-IT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2</a:t>
            </a:r>
            <a:endParaRPr lang="it-IT" b="1" smtClean="0"/>
          </a:p>
        </p:txBody>
      </p:sp>
      <p:sp>
        <p:nvSpPr>
          <p:cNvPr id="1028" name="Content Placeholder 3"/>
          <p:cNvSpPr>
            <a:spLocks noGrp="1"/>
          </p:cNvSpPr>
          <p:nvPr>
            <p:ph idx="1"/>
          </p:nvPr>
        </p:nvSpPr>
        <p:spPr>
          <a:xfrm>
            <a:off x="304800" y="1293813"/>
            <a:ext cx="8458200" cy="5183187"/>
          </a:xfrm>
        </p:spPr>
        <p:txBody>
          <a:bodyPr/>
          <a:lstStyle/>
          <a:p>
            <a:r>
              <a:rPr lang="it-IT" sz="2200" dirty="0" smtClean="0">
                <a:latin typeface="Arial Narrow" pitchFamily="34" charset="0"/>
              </a:rPr>
              <a:t>Si scriva un programma in grado di gestire un </a:t>
            </a:r>
            <a:r>
              <a:rPr lang="it-IT" sz="2200" b="1" dirty="0" smtClean="0">
                <a:latin typeface="Arial Narrow" pitchFamily="34" charset="0"/>
              </a:rPr>
              <a:t>listino prezzi</a:t>
            </a:r>
            <a:r>
              <a:rPr lang="it-IT" sz="2200" dirty="0" smtClean="0">
                <a:latin typeface="Arial Narrow" pitchFamily="34" charset="0"/>
              </a:rPr>
              <a:t>, ovvero il programma deve gestire un elenco di prodotti e i loro relativi prezzi in €. Il programma utilizza su una matrice di caratteri chiamata </a:t>
            </a:r>
            <a:r>
              <a:rPr lang="it-IT" sz="2200" b="1" dirty="0" smtClean="0">
                <a:solidFill>
                  <a:srgbClr val="0070C0"/>
                </a:solidFill>
                <a:latin typeface="Arial Narrow" pitchFamily="34" charset="0"/>
                <a:cs typeface="Courier New" pitchFamily="49" charset="0"/>
              </a:rPr>
              <a:t>warehouse</a:t>
            </a:r>
            <a:r>
              <a:rPr lang="it-IT" sz="2200" i="1" dirty="0" smtClean="0">
                <a:latin typeface="Arial Narrow" pitchFamily="34" charset="0"/>
              </a:rPr>
              <a:t> </a:t>
            </a:r>
            <a:r>
              <a:rPr lang="it-IT" sz="2200" dirty="0" smtClean="0">
                <a:latin typeface="Arial Narrow" pitchFamily="34" charset="0"/>
              </a:rPr>
              <a:t>di</a:t>
            </a:r>
            <a:r>
              <a:rPr lang="it-IT" sz="2200" i="1" dirty="0" smtClean="0">
                <a:latin typeface="Arial Narrow" pitchFamily="34" charset="0"/>
              </a:rPr>
              <a:t> </a:t>
            </a:r>
            <a:r>
              <a:rPr lang="it-IT" sz="2200" dirty="0" smtClean="0">
                <a:latin typeface="Arial Narrow" pitchFamily="34" charset="0"/>
              </a:rPr>
              <a:t>dimensione </a:t>
            </a:r>
            <a:r>
              <a:rPr lang="it-IT" sz="2200" b="1" dirty="0" smtClean="0">
                <a:solidFill>
                  <a:srgbClr val="0070C0"/>
                </a:solidFill>
                <a:latin typeface="Arial Narrow" pitchFamily="34" charset="0"/>
                <a:cs typeface="Courier New" pitchFamily="49" charset="0"/>
              </a:rPr>
              <a:t>N</a:t>
            </a:r>
            <a:r>
              <a:rPr lang="it-IT" sz="2200" dirty="0" smtClean="0">
                <a:latin typeface="Arial Narrow" pitchFamily="34" charset="0"/>
              </a:rPr>
              <a:t>x</a:t>
            </a:r>
            <a:r>
              <a:rPr lang="it-IT" sz="2200" b="1" dirty="0" smtClean="0">
                <a:solidFill>
                  <a:srgbClr val="0070C0"/>
                </a:solidFill>
                <a:latin typeface="Arial Narrow" pitchFamily="34" charset="0"/>
                <a:cs typeface="Courier New" pitchFamily="49" charset="0"/>
              </a:rPr>
              <a:t>M</a:t>
            </a:r>
            <a:r>
              <a:rPr lang="it-IT" sz="2200" dirty="0" smtClean="0">
                <a:latin typeface="Arial Narrow" pitchFamily="34" charset="0"/>
              </a:rPr>
              <a:t> (</a:t>
            </a:r>
            <a:r>
              <a:rPr lang="it-IT" sz="2200" i="1" dirty="0" smtClean="0">
                <a:latin typeface="Arial Narrow" pitchFamily="34" charset="0"/>
              </a:rPr>
              <a:t>vettore di stringhe</a:t>
            </a:r>
            <a:r>
              <a:rPr lang="it-IT" sz="2200" dirty="0" smtClean="0">
                <a:latin typeface="Arial Narrow" pitchFamily="34" charset="0"/>
              </a:rPr>
              <a:t>) per memorizzare i nomi dei prodotti e un vettore di numeri decimali chiamato </a:t>
            </a:r>
            <a:r>
              <a:rPr lang="it-IT" sz="2200" b="1" dirty="0" smtClean="0">
                <a:solidFill>
                  <a:srgbClr val="0070C0"/>
                </a:solidFill>
                <a:latin typeface="Arial Narrow" pitchFamily="34" charset="0"/>
                <a:cs typeface="Courier New" pitchFamily="49" charset="0"/>
              </a:rPr>
              <a:t>price</a:t>
            </a:r>
            <a:r>
              <a:rPr lang="it-IT" sz="2200" dirty="0" smtClean="0">
                <a:latin typeface="Arial Narrow" pitchFamily="34" charset="0"/>
              </a:rPr>
              <a:t> di dimensione </a:t>
            </a:r>
            <a:r>
              <a:rPr lang="it-IT" sz="2200" b="1" dirty="0" smtClean="0">
                <a:solidFill>
                  <a:srgbClr val="0070C0"/>
                </a:solidFill>
                <a:latin typeface="Arial Narrow" pitchFamily="34" charset="0"/>
                <a:cs typeface="Courier New" pitchFamily="49" charset="0"/>
              </a:rPr>
              <a:t>N </a:t>
            </a:r>
            <a:r>
              <a:rPr lang="it-IT" sz="2200" dirty="0" smtClean="0">
                <a:latin typeface="Arial Narrow" pitchFamily="34" charset="0"/>
              </a:rPr>
              <a:t>usato per memorizzare i prezzi dei prodotti (il </a:t>
            </a:r>
            <a:r>
              <a:rPr lang="it-IT" sz="2200" b="1" dirty="0" smtClean="0">
                <a:latin typeface="Arial Narrow" pitchFamily="34" charset="0"/>
              </a:rPr>
              <a:t>prezzo</a:t>
            </a:r>
            <a:r>
              <a:rPr lang="it-IT" sz="2200" dirty="0" smtClean="0">
                <a:latin typeface="Arial Narrow" pitchFamily="34" charset="0"/>
              </a:rPr>
              <a:t> presente nell’</a:t>
            </a:r>
            <a:r>
              <a:rPr lang="it-IT" sz="2200" b="1" i="1" dirty="0" smtClean="0">
                <a:latin typeface="Arial Narrow" pitchFamily="34" charset="0"/>
              </a:rPr>
              <a:t>i</a:t>
            </a:r>
            <a:r>
              <a:rPr lang="it-IT" sz="2200" b="1" dirty="0" smtClean="0">
                <a:latin typeface="Arial Narrow" pitchFamily="34" charset="0"/>
              </a:rPr>
              <a:t>-esima cella di </a:t>
            </a:r>
            <a:r>
              <a:rPr lang="it-IT" sz="2200" b="1" i="1" dirty="0" smtClean="0">
                <a:latin typeface="Arial Narrow" pitchFamily="34" charset="0"/>
              </a:rPr>
              <a:t>price</a:t>
            </a:r>
            <a:r>
              <a:rPr lang="it-IT" sz="2200" dirty="0" smtClean="0">
                <a:latin typeface="Arial Narrow" pitchFamily="34" charset="0"/>
              </a:rPr>
              <a:t> </a:t>
            </a:r>
            <a:r>
              <a:rPr lang="it-IT" sz="2200" b="1" dirty="0" smtClean="0">
                <a:latin typeface="Arial Narrow" pitchFamily="34" charset="0"/>
              </a:rPr>
              <a:t>corrisponde</a:t>
            </a:r>
            <a:r>
              <a:rPr lang="it-IT" sz="2200" dirty="0" smtClean="0">
                <a:latin typeface="Arial Narrow" pitchFamily="34" charset="0"/>
              </a:rPr>
              <a:t> al prezzo del </a:t>
            </a:r>
            <a:r>
              <a:rPr lang="it-IT" sz="2200" b="1" dirty="0" smtClean="0">
                <a:latin typeface="Arial Narrow" pitchFamily="34" charset="0"/>
              </a:rPr>
              <a:t>prodotto</a:t>
            </a:r>
            <a:r>
              <a:rPr lang="it-IT" sz="2200" dirty="0" smtClean="0">
                <a:latin typeface="Arial Narrow" pitchFamily="34" charset="0"/>
              </a:rPr>
              <a:t> il cui nome è memorizzato nell’</a:t>
            </a:r>
            <a:r>
              <a:rPr lang="it-IT" sz="2200" b="1" i="1" dirty="0" smtClean="0">
                <a:latin typeface="Arial Narrow" pitchFamily="34" charset="0"/>
              </a:rPr>
              <a:t>i</a:t>
            </a:r>
            <a:r>
              <a:rPr lang="it-IT" sz="2200" b="1" dirty="0" smtClean="0">
                <a:latin typeface="Arial Narrow" pitchFamily="34" charset="0"/>
              </a:rPr>
              <a:t>-esima riga di </a:t>
            </a:r>
            <a:r>
              <a:rPr lang="it-IT" sz="2200" b="1" i="1" dirty="0" smtClean="0">
                <a:latin typeface="Arial Narrow" pitchFamily="34" charset="0"/>
              </a:rPr>
              <a:t>warehouse</a:t>
            </a:r>
            <a:r>
              <a:rPr lang="it-IT" sz="2200" dirty="0" smtClean="0">
                <a:latin typeface="Arial Narrow" pitchFamily="34" charset="0"/>
              </a:rPr>
              <a:t>). Di seguito la visualizzazione logica dei dati definiti.</a:t>
            </a:r>
          </a:p>
          <a:p>
            <a:endParaRPr lang="it-IT" sz="2200" dirty="0" smtClean="0">
              <a:latin typeface="Arial Narrow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908175" y="4114800"/>
          <a:ext cx="5832475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Slide" r:id="rId3" imgW="3934887" imgH="2952021" progId="PowerPoint.Slide.12">
                  <p:embed/>
                </p:oleObj>
              </mc:Choice>
              <mc:Fallback>
                <p:oleObj name="Slide" r:id="rId3" imgW="3934887" imgH="2952021" progId="PowerPoint.Slide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62" r="34221" b="43011"/>
                      <a:stretch>
                        <a:fillRect/>
                      </a:stretch>
                    </p:blipFill>
                    <p:spPr bwMode="auto">
                      <a:xfrm>
                        <a:off x="1908175" y="4114800"/>
                        <a:ext cx="5832475" cy="25304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2</a:t>
            </a:r>
            <a:endParaRPr lang="it-IT" b="1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5183187"/>
          </a:xfrm>
        </p:spPr>
        <p:txBody>
          <a:bodyPr/>
          <a:lstStyle/>
          <a:p>
            <a:pPr>
              <a:defRPr/>
            </a:pPr>
            <a:r>
              <a:rPr lang="it-IT" sz="2200" dirty="0" smtClean="0"/>
              <a:t>Nel vettore </a:t>
            </a:r>
            <a:r>
              <a:rPr lang="it-IT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it-IT" sz="2200" dirty="0" smtClean="0"/>
              <a:t>, Il valore </a:t>
            </a:r>
            <a:r>
              <a:rPr lang="it-IT" sz="2200" b="1" dirty="0" smtClean="0"/>
              <a:t>-2 indica linea libera </a:t>
            </a:r>
            <a:r>
              <a:rPr lang="it-IT" sz="2200" dirty="0" smtClean="0"/>
              <a:t>(ossia nessun prodotto nella riga corrispondente in </a:t>
            </a:r>
            <a:r>
              <a:rPr lang="it-IT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warehouse</a:t>
            </a:r>
            <a:r>
              <a:rPr lang="it-IT" sz="2200" dirty="0" smtClean="0"/>
              <a:t>)</a:t>
            </a:r>
            <a:r>
              <a:rPr lang="it-IT" sz="2200" b="1" dirty="0" smtClean="0"/>
              <a:t>, </a:t>
            </a:r>
            <a:r>
              <a:rPr lang="it-IT" sz="2200" dirty="0" smtClean="0"/>
              <a:t>mentre un </a:t>
            </a:r>
            <a:r>
              <a:rPr lang="it-IT" sz="2200" b="1" dirty="0" smtClean="0"/>
              <a:t>valore positivo indica</a:t>
            </a:r>
            <a:r>
              <a:rPr lang="it-IT" sz="2200" dirty="0" smtClean="0"/>
              <a:t> che la linea corrispondente in </a:t>
            </a:r>
            <a:r>
              <a:rPr lang="it-IT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warehouse</a:t>
            </a:r>
            <a:r>
              <a:rPr lang="it-IT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200" dirty="0" smtClean="0"/>
              <a:t>contiene un </a:t>
            </a:r>
            <a:r>
              <a:rPr lang="it-IT" sz="2200" b="1" dirty="0" smtClean="0"/>
              <a:t>prodotto valido</a:t>
            </a:r>
            <a:r>
              <a:rPr lang="it-IT" sz="2200" dirty="0" smtClean="0"/>
              <a:t> </a:t>
            </a:r>
            <a:r>
              <a:rPr lang="it-IT" sz="2200" b="1" dirty="0" smtClean="0"/>
              <a:t>cui è stato associato un prezzo</a:t>
            </a:r>
            <a:r>
              <a:rPr lang="it-IT" sz="2200" dirty="0" smtClean="0"/>
              <a:t>. </a:t>
            </a:r>
          </a:p>
          <a:p>
            <a:pPr lvl="1">
              <a:defRPr/>
            </a:pPr>
            <a:r>
              <a:rPr lang="it-IT" sz="1800" dirty="0" smtClean="0">
                <a:ea typeface="+mn-ea"/>
                <a:cs typeface="+mn-cs"/>
              </a:rPr>
              <a:t>All’avvio del programma, il vettore </a:t>
            </a:r>
            <a:r>
              <a:rPr lang="it-IT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price</a:t>
            </a:r>
            <a:r>
              <a:rPr lang="it-IT" sz="1800" dirty="0" smtClean="0">
                <a:ea typeface="+mn-ea"/>
                <a:cs typeface="+mn-cs"/>
              </a:rPr>
              <a:t> viene inizializzato a -2.</a:t>
            </a:r>
          </a:p>
          <a:p>
            <a:pPr>
              <a:defRPr/>
            </a:pPr>
            <a:r>
              <a:rPr lang="it-IT" sz="2200" dirty="0" smtClean="0"/>
              <a:t>Il programma deve permettere all'utente di invocare tramite menu le seguenti operazioni per manipolare il listino:</a:t>
            </a:r>
          </a:p>
          <a:p>
            <a:pPr lvl="1">
              <a:defRPr/>
            </a:pPr>
            <a:r>
              <a:rPr lang="it-IT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insert_product</a:t>
            </a:r>
            <a:r>
              <a:rPr lang="it-IT" sz="1800" dirty="0" smtClean="0"/>
              <a:t>:  permette di includere un nuovo prodotto (il nome del prodotto deve essere di </a:t>
            </a:r>
            <a:r>
              <a:rPr lang="it-IT" sz="1800" dirty="0" err="1" smtClean="0"/>
              <a:t>max</a:t>
            </a:r>
            <a:r>
              <a:rPr lang="it-IT" sz="1800" dirty="0" smtClean="0"/>
              <a:t> </a:t>
            </a:r>
            <a:r>
              <a:rPr lang="it-IT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M-1</a:t>
            </a:r>
            <a:r>
              <a:rPr lang="it-IT" sz="1800" dirty="0" smtClean="0"/>
              <a:t> caratteri) e il suo prezzo nel listino; </a:t>
            </a:r>
            <a:r>
              <a:rPr lang="it-IT" sz="1800" b="1" dirty="0" smtClean="0"/>
              <a:t>restituisce il valore 1 se il prodotto non era ancora presente nel listino</a:t>
            </a:r>
            <a:r>
              <a:rPr lang="it-IT" sz="1800" dirty="0" smtClean="0"/>
              <a:t> e il suo inserimento nel listino è avvenuto con successo, </a:t>
            </a:r>
            <a:r>
              <a:rPr lang="it-IT" sz="1800" b="1" dirty="0" smtClean="0"/>
              <a:t>0 se già presente</a:t>
            </a:r>
            <a:r>
              <a:rPr lang="it-IT" sz="1800" dirty="0" smtClean="0"/>
              <a:t> (ossia prodotto già inserito in precedenza), </a:t>
            </a:r>
            <a:r>
              <a:rPr lang="it-IT" sz="1800" b="1" dirty="0" smtClean="0"/>
              <a:t>2 se il listino è pieno</a:t>
            </a:r>
            <a:r>
              <a:rPr lang="it-IT" sz="1800" dirty="0" smtClean="0"/>
              <a:t> (e quindi non risulta possibile inserire il nuovo prodotto). </a:t>
            </a:r>
          </a:p>
          <a:p>
            <a:pPr lvl="2"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insert_product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(char warehouse[][M], float price[],   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n, char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new_product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[],float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price_new_product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2</a:t>
            </a:r>
            <a:endParaRPr lang="it-IT" b="1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362950" cy="5183187"/>
          </a:xfrm>
        </p:spPr>
        <p:txBody>
          <a:bodyPr/>
          <a:lstStyle/>
          <a:p>
            <a:pPr lvl="1">
              <a:defRPr/>
            </a:pPr>
            <a:r>
              <a:rPr lang="it-IT" sz="18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print_all</a:t>
            </a:r>
            <a:r>
              <a:rPr lang="it-IT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it-IT" sz="1800" dirty="0" smtClean="0"/>
              <a:t>stampa a video il contenuto del listino (elenco prodotti e relativi prezzi). Inoltre, la funzione restituisce due valori (tramite due parametri passati per indirizzo): il prezzo medio ed il prezzo massimo dei prodotti presenti nel listino. Visualizzare a video i due valori restituiti.</a:t>
            </a:r>
          </a:p>
          <a:p>
            <a:pPr lvl="2"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print_all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(char products[][M], float price[],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n, 		  float *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float *max);</a:t>
            </a:r>
            <a:endParaRPr lang="it-IT" sz="1600" b="1" dirty="0" err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it-IT" sz="1800" b="1" dirty="0" err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2 -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smtClean="0"/>
              <a:t>Si tratta di due vettori che dobbiamo gestire “in parallelo”</a:t>
            </a:r>
          </a:p>
          <a:p>
            <a:pPr lvl="1" eaLnBrk="1" hangingPunct="1">
              <a:defRPr/>
            </a:pPr>
            <a:r>
              <a:rPr lang="it-IT" sz="2400" dirty="0" smtClean="0"/>
              <a:t>L’i-esimo elemento di </a:t>
            </a:r>
            <a:r>
              <a:rPr lang="it-IT" sz="22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warehouse</a:t>
            </a:r>
            <a:r>
              <a:rPr lang="it-IT" sz="2400" dirty="0" smtClean="0"/>
              <a:t>   (</a:t>
            </a:r>
            <a:r>
              <a:rPr lang="it-IT" sz="2000" dirty="0" smtClean="0"/>
              <a:t>cioe’ </a:t>
            </a:r>
            <a:r>
              <a:rPr lang="it-IT" sz="22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warehouse[i]</a:t>
            </a:r>
            <a:r>
              <a:rPr lang="it-IT" sz="2400" dirty="0" smtClean="0"/>
              <a:t>)</a:t>
            </a:r>
            <a:r>
              <a:rPr lang="it-IT" sz="22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it-IT" sz="2400" dirty="0" smtClean="0"/>
              <a:t>contiene il nome di un prodotto mentre l’i-esima cella di </a:t>
            </a:r>
            <a:r>
              <a:rPr lang="it-IT" sz="22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price</a:t>
            </a:r>
            <a:r>
              <a:rPr lang="it-IT" sz="2400" dirty="0" smtClean="0"/>
              <a:t> (</a:t>
            </a:r>
            <a:r>
              <a:rPr lang="it-IT" sz="22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price[i]</a:t>
            </a:r>
            <a:r>
              <a:rPr lang="it-IT" sz="2400" dirty="0" smtClean="0"/>
              <a:t>) contiene il prezzo di tale prodotto</a:t>
            </a:r>
          </a:p>
          <a:p>
            <a:pPr eaLnBrk="1" hangingPunct="1">
              <a:defRPr/>
            </a:pPr>
            <a:r>
              <a:rPr lang="it-IT" sz="2400" dirty="0" smtClean="0"/>
              <a:t>Il vettore </a:t>
            </a:r>
            <a:r>
              <a:rPr lang="it-IT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warehouse</a:t>
            </a:r>
            <a:r>
              <a:rPr lang="it-IT" sz="2800" dirty="0" smtClean="0"/>
              <a:t> </a:t>
            </a:r>
            <a:r>
              <a:rPr lang="it-IT" sz="2400" dirty="0" smtClean="0"/>
              <a:t>viene usato per memorizzare un’insieme dinamico</a:t>
            </a:r>
            <a:endParaRPr lang="it-IT" sz="2000" dirty="0" smtClean="0"/>
          </a:p>
          <a:p>
            <a:pPr lvl="1" eaLnBrk="1" hangingPunct="1">
              <a:defRPr/>
            </a:pPr>
            <a:r>
              <a:rPr lang="it-IT" sz="2000" dirty="0" smtClean="0"/>
              <a:t>Le posizioni libere in </a:t>
            </a:r>
            <a:r>
              <a:rPr lang="it-IT" sz="20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warehouse</a:t>
            </a:r>
            <a:r>
              <a:rPr lang="it-IT" sz="2000" dirty="0" smtClean="0"/>
              <a:t> sono quelle la cui cella corrispondente in </a:t>
            </a:r>
            <a:r>
              <a:rPr lang="it-IT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price</a:t>
            </a:r>
            <a:r>
              <a:rPr lang="it-IT" sz="2000" dirty="0" smtClean="0"/>
              <a:t> contiene il valore -2</a:t>
            </a:r>
          </a:p>
          <a:p>
            <a:pPr lvl="2" eaLnBrk="1" hangingPunct="1">
              <a:defRPr/>
            </a:pPr>
            <a:r>
              <a:rPr lang="it-IT" sz="1600" dirty="0" smtClean="0"/>
              <a:t>Se </a:t>
            </a:r>
            <a:r>
              <a:rPr lang="it-IT" sz="16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price[i]</a:t>
            </a:r>
            <a:r>
              <a:rPr lang="it-IT" sz="1600" b="1" dirty="0" smtClean="0"/>
              <a:t>==-2</a:t>
            </a:r>
            <a:r>
              <a:rPr lang="it-IT" sz="1600" dirty="0" smtClean="0"/>
              <a:t> allora la riga </a:t>
            </a:r>
            <a:r>
              <a:rPr lang="it-IT" sz="16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warehouse</a:t>
            </a:r>
            <a:r>
              <a:rPr lang="it-IT" sz="16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[i] </a:t>
            </a:r>
            <a:r>
              <a:rPr lang="it-IT" sz="1600" b="1" dirty="0" smtClean="0"/>
              <a:t>è</a:t>
            </a:r>
            <a:r>
              <a:rPr lang="it-IT" sz="1600" dirty="0" smtClean="0"/>
              <a:t> </a:t>
            </a:r>
            <a:r>
              <a:rPr lang="it-IT" sz="1600" b="1" dirty="0" smtClean="0"/>
              <a:t>libera</a:t>
            </a:r>
          </a:p>
          <a:p>
            <a:pPr lvl="2" eaLnBrk="1" hangingPunct="1">
              <a:defRPr/>
            </a:pPr>
            <a:r>
              <a:rPr lang="it-IT" sz="1600" dirty="0" smtClean="0"/>
              <a:t>Se </a:t>
            </a:r>
            <a:r>
              <a:rPr lang="it-IT" sz="16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price[i]</a:t>
            </a:r>
            <a:r>
              <a:rPr lang="it-IT" sz="1600" b="1" dirty="0" smtClean="0"/>
              <a:t>!=-2</a:t>
            </a:r>
            <a:r>
              <a:rPr lang="it-IT" sz="1600" dirty="0" smtClean="0"/>
              <a:t> allora la riga </a:t>
            </a:r>
            <a:r>
              <a:rPr lang="it-IT" sz="1600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warehouse</a:t>
            </a:r>
            <a:r>
              <a:rPr lang="it-IT" sz="16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[i] </a:t>
            </a:r>
            <a:r>
              <a:rPr lang="it-IT" sz="1600" b="1" dirty="0" smtClean="0"/>
              <a:t>contiene</a:t>
            </a:r>
            <a:r>
              <a:rPr lang="it-IT" sz="1600" dirty="0" smtClean="0"/>
              <a:t> il nome di </a:t>
            </a:r>
            <a:r>
              <a:rPr lang="it-IT" sz="1600" b="1" dirty="0" smtClean="0"/>
              <a:t>un prodotto </a:t>
            </a:r>
            <a:r>
              <a:rPr lang="it-IT" sz="1600" dirty="0" smtClean="0"/>
              <a:t>(cella occupata)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996</Words>
  <Application>Microsoft Office PowerPoint</Application>
  <PresentationFormat>Presentazione su schermo (4:3)</PresentationFormat>
  <Paragraphs>81</Paragraphs>
  <Slides>12</Slides>
  <Notes>6</Notes>
  <HiddenSlides>5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Struttura predefinita</vt:lpstr>
      <vt:lpstr>Slide</vt:lpstr>
      <vt:lpstr>Esercizio 1</vt:lpstr>
      <vt:lpstr>Esercizio 1</vt:lpstr>
      <vt:lpstr>Esercizio 1 – Traccia</vt:lpstr>
      <vt:lpstr>Esercizio 1 – Traccia</vt:lpstr>
      <vt:lpstr>Esercizio 1 – Traccia</vt:lpstr>
      <vt:lpstr>Esercizio 2</vt:lpstr>
      <vt:lpstr>Esercizio 2</vt:lpstr>
      <vt:lpstr>Esercizio 2</vt:lpstr>
      <vt:lpstr>Esercizio 2 - traccia</vt:lpstr>
      <vt:lpstr>Esercizio 2 - traccia</vt:lpstr>
      <vt:lpstr>Esercizio 2 - Commento su funzioni</vt:lpstr>
      <vt:lpstr>Esercizio 2 - Commento su funzioni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d2627</dc:creator>
  <cp:lastModifiedBy>utentelaib</cp:lastModifiedBy>
  <cp:revision>97</cp:revision>
  <dcterms:created xsi:type="dcterms:W3CDTF">2008-03-31T12:53:59Z</dcterms:created>
  <dcterms:modified xsi:type="dcterms:W3CDTF">2016-12-14T09:24:48Z</dcterms:modified>
</cp:coreProperties>
</file>