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3" r:id="rId27"/>
    <p:sldId id="281" r:id="rId28"/>
    <p:sldId id="282" r:id="rId29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A54672F-E10B-4D76-976B-AA879298B8D2}">
  <a:tblStyle styleId="{2A54672F-E10B-4D76-976B-AA879298B8D2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ED35E3FC-5442-437D-AD33-13091F84812A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5" d="100"/>
          <a:sy n="135" d="100"/>
        </p:scale>
        <p:origin x="-880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964405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zh-TW" sz="1100">
                <a:solidFill>
                  <a:schemeClr val="dk1"/>
                </a:solidFill>
              </a:rPr>
              <a:t>e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2"/>
            <a:ext cx="7772400" cy="78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1pPr>
            <a:lvl2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2pPr>
            <a:lvl3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3pPr>
            <a:lvl4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4pPr>
            <a:lvl5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5pPr>
            <a:lvl6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6pPr>
            <a:lvl7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7pPr>
            <a:lvl8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8pPr>
            <a:lvl9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583341"/>
            <a:ext cx="7772400" cy="1159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2pPr>
            <a:lvl3pPr marL="0" marR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3pPr>
            <a:lvl4pPr marL="0" marR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4pPr>
            <a:lvl5pPr marL="0" marR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5pPr>
            <a:lvl6pPr marL="0" marR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6pPr>
            <a:lvl7pPr marL="0" marR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7pPr>
            <a:lvl8pPr marL="0" marR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8pPr>
            <a:lvl9pPr marL="0" marR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0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556790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56790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56790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556790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57200" y="4406308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0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2pPr>
            <a:lvl3pPr marL="0" marR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3pPr>
            <a:lvl4pPr marL="0" marR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4pPr>
            <a:lvl5pPr marL="0" marR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5pPr>
            <a:lvl6pPr marL="0" marR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6pPr>
            <a:lvl7pPr marL="0" marR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7pPr>
            <a:lvl8pPr marL="0" marR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8pPr>
            <a:lvl9pPr marL="0" marR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0" marR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0" marR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0" marR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0" marR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0" marR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0" marR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0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gif"/><Relationship Id="rId5" Type="http://schemas.openxmlformats.org/officeDocument/2006/relationships/image" Target="../media/image7.jp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gular-expressions.info/tutorial.html" TargetMode="External"/><Relationship Id="rId4" Type="http://schemas.openxmlformats.org/officeDocument/2006/relationships/hyperlink" Target="http://www.functions-online.com/preg_match.html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1583341"/>
            <a:ext cx="7772400" cy="11598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zh-TW"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正規表達式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685800" y="3068652"/>
            <a:ext cx="7772400" cy="78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zh-TW"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/^kerash?$/i</a:t>
            </a:r>
          </a:p>
        </p:txBody>
      </p:sp>
      <p:sp>
        <p:nvSpPr>
          <p:cNvPr id="32" name="Shape 32"/>
          <p:cNvSpPr txBox="1"/>
          <p:nvPr/>
        </p:nvSpPr>
        <p:spPr>
          <a:xfrm>
            <a:off x="4773375" y="2655150"/>
            <a:ext cx="1606800" cy="54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zh-TW"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初章 入門篇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zh-TW"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常用符號 (special sign)</a:t>
            </a:r>
          </a:p>
        </p:txBody>
      </p:sp>
      <p:graphicFrame>
        <p:nvGraphicFramePr>
          <p:cNvPr id="86" name="Shape 86"/>
          <p:cNvGraphicFramePr/>
          <p:nvPr/>
        </p:nvGraphicFramePr>
        <p:xfrm>
          <a:off x="457200" y="2019600"/>
          <a:ext cx="7239025" cy="2468700"/>
        </p:xfrm>
        <a:graphic>
          <a:graphicData uri="http://schemas.openxmlformats.org/drawingml/2006/table">
            <a:tbl>
              <a:tblPr>
                <a:noFill/>
                <a:tableStyleId>{2A54672F-E10B-4D76-976B-AA879298B8D2}</a:tableStyleId>
              </a:tblPr>
              <a:tblGrid>
                <a:gridCol w="306175"/>
                <a:gridCol w="2888950"/>
                <a:gridCol w="382850"/>
                <a:gridCol w="366105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400" u="none" strike="noStrike" cap="none" baseline="0">
                          <a:rtl val="0"/>
                        </a:rPr>
                        <a:t>\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500" u="none" strike="noStrike" cap="none" baseline="0">
                          <a:solidFill>
                            <a:schemeClr val="dk1"/>
                          </a:solidFill>
                          <a:rtl val="0"/>
                        </a:rPr>
                        <a:t>跳脫字元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400" u="none" strike="noStrike" cap="none" baseline="0">
                          <a:rtl val="0"/>
                        </a:rPr>
                        <a:t>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500" u="none" strike="noStrike" cap="none" baseline="0">
                          <a:solidFill>
                            <a:schemeClr val="dk1"/>
                          </a:solidFill>
                          <a:rtl val="0"/>
                        </a:rPr>
                        <a:t>任意字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400" u="none" strike="noStrike" cap="none" baseline="0">
                          <a:rtl val="0"/>
                        </a:rPr>
                        <a:t>^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500" u="none" strike="noStrike" cap="none" baseline="0">
                          <a:solidFill>
                            <a:schemeClr val="dk1"/>
                          </a:solidFill>
                          <a:rtl val="0"/>
                        </a:rPr>
                        <a:t>行起始 或 不等於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400" u="none" strike="noStrike" cap="none" baseline="0">
                          <a:rtl val="0"/>
                        </a:rPr>
                        <a:t>-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500" u="none" strike="noStrike" cap="none" baseline="0">
                          <a:solidFill>
                            <a:schemeClr val="dk1"/>
                          </a:solidFill>
                          <a:rtl val="0"/>
                        </a:rPr>
                        <a:t>範圍區間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400" u="none" strike="noStrike" cap="none" baseline="0">
                          <a:rtl val="0"/>
                        </a:rPr>
                        <a:t>$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500" u="none" strike="noStrike" cap="none" baseline="0">
                          <a:solidFill>
                            <a:schemeClr val="dk1"/>
                          </a:solidFill>
                          <a:rtl val="0"/>
                        </a:rPr>
                        <a:t>行結尾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400" u="none" strike="noStrike" cap="none" baseline="0">
                          <a:rtl val="0"/>
                        </a:rPr>
                        <a:t>?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500" u="none" strike="noStrike" cap="none" baseline="0">
                          <a:solidFill>
                            <a:schemeClr val="dk1"/>
                          </a:solidFill>
                          <a:rtl val="0"/>
                        </a:rPr>
                        <a:t>可有可無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400" u="none" strike="noStrike" cap="none" baseline="0">
                          <a:rtl val="0"/>
                        </a:rPr>
                        <a:t>*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500" u="none" strike="noStrike" cap="none" baseline="0">
                          <a:solidFill>
                            <a:schemeClr val="dk1"/>
                          </a:solidFill>
                          <a:rtl val="0"/>
                        </a:rPr>
                        <a:t>0 到無限次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400" u="none" strike="noStrike" cap="none" baseline="0">
                          <a:rtl val="0"/>
                        </a:rPr>
                        <a:t>|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500" u="none" strike="noStrike" cap="none" baseline="0">
                          <a:solidFill>
                            <a:schemeClr val="dk1"/>
                          </a:solidFill>
                          <a:rtl val="0"/>
                        </a:rPr>
                        <a:t>或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400" u="none" strike="noStrike" cap="none" baseline="0">
                          <a:rtl val="0"/>
                        </a:rPr>
                        <a:t>+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500" u="none" strike="noStrike" cap="none" baseline="0">
                          <a:solidFill>
                            <a:schemeClr val="dk1"/>
                          </a:solidFill>
                          <a:rtl val="0"/>
                        </a:rPr>
                        <a:t>1 到無限次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500" u="none" strike="noStrike" cap="none" baseline="0">
                          <a:solidFill>
                            <a:schemeClr val="dk1"/>
                          </a:solidFill>
                          <a:rtl val="0"/>
                        </a:rPr>
                        <a:t>{}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500" u="none" strike="noStrike" cap="none" baseline="0">
                          <a:solidFill>
                            <a:schemeClr val="dk1"/>
                          </a:solidFill>
                          <a:rtl val="0"/>
                        </a:rPr>
                        <a:t>集合數量定義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400" u="none" strike="noStrike" cap="none" baseline="0">
                          <a:rtl val="0"/>
                        </a:rPr>
                        <a:t>()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500" u="none" strike="noStrike" cap="none" baseline="0">
                          <a:solidFill>
                            <a:schemeClr val="dk1"/>
                          </a:solidFill>
                          <a:rtl val="0"/>
                        </a:rPr>
                        <a:t>捕獲(Capture) 匹配集合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400" u="none" strike="noStrike" cap="none" baseline="0">
                          <a:rtl val="0"/>
                        </a:rPr>
                        <a:t>[]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500" u="none" strike="noStrike" cap="none" baseline="0">
                          <a:solidFill>
                            <a:schemeClr val="dk1"/>
                          </a:solidFill>
                          <a:rtl val="0"/>
                        </a:rPr>
                        <a:t>任意匹配集合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87" name="Shape 87"/>
          <p:cNvSpPr txBox="1"/>
          <p:nvPr/>
        </p:nvSpPr>
        <p:spPr>
          <a:xfrm>
            <a:off x="420875" y="1103400"/>
            <a:ext cx="6482700" cy="84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zh-TW" sz="18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Pattern</a:t>
            </a:r>
            <a:r>
              <a:rPr lang="zh-TW"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 用來定義正規表達式條件的文字串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zh-TW"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常用符號 (cont.)</a:t>
            </a:r>
          </a:p>
        </p:txBody>
      </p:sp>
      <p:graphicFrame>
        <p:nvGraphicFramePr>
          <p:cNvPr id="93" name="Shape 93"/>
          <p:cNvGraphicFramePr/>
          <p:nvPr>
            <p:extLst>
              <p:ext uri="{D42A27DB-BD31-4B8C-83A1-F6EECF244321}">
                <p14:modId xmlns:p14="http://schemas.microsoft.com/office/powerpoint/2010/main" val="864960781"/>
              </p:ext>
            </p:extLst>
          </p:nvPr>
        </p:nvGraphicFramePr>
        <p:xfrm>
          <a:off x="457200" y="1063375"/>
          <a:ext cx="7239000" cy="3962099"/>
        </p:xfrm>
        <a:graphic>
          <a:graphicData uri="http://schemas.openxmlformats.org/drawingml/2006/table">
            <a:tbl>
              <a:tblPr>
                <a:noFill/>
                <a:tableStyleId>{ED35E3FC-5442-437D-AD33-13091F84812A}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400" u="none" strike="noStrike" cap="none" baseline="0">
                          <a:rtl val="0"/>
                        </a:rPr>
                        <a:t>\d, \D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400" u="none" strike="noStrike" cap="none" baseline="0">
                          <a:rtl val="0"/>
                        </a:rPr>
                        <a:t>數字：0~9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400" u="none" strike="noStrike" cap="none" baseline="0">
                          <a:rtl val="0"/>
                        </a:rPr>
                        <a:t>\w, \W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400" u="none" strike="noStrike" cap="none" baseline="0">
                          <a:rtl val="0"/>
                        </a:rPr>
                        <a:t>文字：A~Z 0~9 底線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400" u="none" strike="noStrike" cap="none" baseline="0">
                          <a:rtl val="0"/>
                        </a:rPr>
                        <a:t>\t, \n, \r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400" u="none" strike="noStrike" cap="none" baseline="0">
                          <a:rtl val="0"/>
                        </a:rPr>
                        <a:t>tab、換行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400" u="none" strike="noStrike" cap="none" baseline="0">
                          <a:solidFill>
                            <a:schemeClr val="dk1"/>
                          </a:solidFill>
                          <a:rtl val="0"/>
                        </a:rPr>
                        <a:t>\s, \S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400" u="none" strike="noStrike" cap="none" baseline="0">
                          <a:solidFill>
                            <a:schemeClr val="dk1"/>
                          </a:solidFill>
                          <a:rtl val="0"/>
                        </a:rPr>
                        <a:t>空白、非空白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400" u="none" strike="noStrike" cap="none" baseline="0" dirty="0">
                          <a:rtl val="0"/>
                        </a:rPr>
                        <a:t>\b</a:t>
                      </a:r>
                    </a:p>
                  </a:txBody>
                  <a:tcPr marL="91425" marR="91425" marT="91425" marB="9142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400" u="none" strike="noStrike" cap="none" baseline="0" dirty="0">
                          <a:rtl val="0"/>
                        </a:rPr>
                        <a:t>文字邊界(boundary)</a:t>
                      </a:r>
                    </a:p>
                  </a:txBody>
                  <a:tcPr marL="91425" marR="91425" marT="91425" marB="91425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400" u="none" strike="noStrike" cap="none" baseline="0" dirty="0">
                          <a:rtl val="0"/>
                        </a:rPr>
                        <a:t>\1, \2, \3...</a:t>
                      </a:r>
                    </a:p>
                  </a:txBody>
                  <a:tcPr marL="91425" marR="91425" marT="91425" marB="9142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400" u="none" strike="noStrike" cap="none" baseline="0">
                          <a:rtl val="0"/>
                        </a:rPr>
                        <a:t>向前參考</a:t>
                      </a:r>
                    </a:p>
                  </a:txBody>
                  <a:tcPr marL="91425" marR="91425" marT="91425" marB="91425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400" u="none" strike="noStrike" cap="none" baseline="0">
                          <a:rtl val="0"/>
                        </a:rPr>
                        <a:t>?&lt;name&gt;    \k&lt;name&gt;</a:t>
                      </a:r>
                    </a:p>
                  </a:txBody>
                  <a:tcPr marL="91425" marR="91425" marT="91425" marB="9142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400" u="none" strike="noStrike" cap="none" baseline="0" dirty="0">
                          <a:rtl val="0"/>
                        </a:rPr>
                        <a:t>群組命名參考</a:t>
                      </a:r>
                    </a:p>
                  </a:txBody>
                  <a:tcPr marL="91425" marR="91425" marT="91425" marB="91425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400" u="none" strike="noStrike" cap="none" baseline="0">
                          <a:solidFill>
                            <a:schemeClr val="dk1"/>
                          </a:solidFill>
                          <a:rtl val="0"/>
                        </a:rPr>
                        <a:t>[:digit:]</a:t>
                      </a:r>
                    </a:p>
                  </a:txBody>
                  <a:tcPr marL="91425" marR="91425" marT="91425" marB="9142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400" u="none" strike="noStrike" cap="none" baseline="0">
                          <a:rtl val="0"/>
                        </a:rPr>
                        <a:t>等於 \d</a:t>
                      </a:r>
                    </a:p>
                  </a:txBody>
                  <a:tcPr marL="91425" marR="91425" marT="91425" marB="91425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400" u="none" strike="noStrike" cap="none" baseline="0">
                          <a:rtl val="0"/>
                        </a:rPr>
                        <a:t>[:blank:]</a:t>
                      </a:r>
                    </a:p>
                  </a:txBody>
                  <a:tcPr marL="91425" marR="91425" marT="91425" marB="9142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400" u="none" strike="noStrike" cap="none" baseline="0" dirty="0">
                          <a:rtl val="0"/>
                        </a:rPr>
                        <a:t>空白 或 tab</a:t>
                      </a:r>
                    </a:p>
                  </a:txBody>
                  <a:tcPr marL="91425" marR="91425" marT="91425" marB="91425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400" u="none" strike="noStrike" cap="none" baseline="0">
                          <a:rtl val="0"/>
                        </a:rPr>
                        <a:t>[:alpha:]</a:t>
                      </a:r>
                    </a:p>
                  </a:txBody>
                  <a:tcPr marL="91425" marR="91425" marT="91425" marB="9142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400" u="none" strike="noStrike" cap="none" baseline="0" dirty="0">
                          <a:rtl val="0"/>
                        </a:rPr>
                        <a:t>包含大小寫的英文字</a:t>
                      </a:r>
                    </a:p>
                  </a:txBody>
                  <a:tcPr marL="91425" marR="91425" marT="91425" marB="91425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zh-TW"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常用符號 使用示範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557350" y="1103400"/>
            <a:ext cx="8129400" cy="326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zh-TW" sz="1800" b="0" i="0" u="sng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2015-06-19</a:t>
            </a:r>
            <a:endParaRPr lang="zh-TW" sz="1800" b="0" i="0" u="sng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zh-TW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 Pattern =&gt; .*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zh-TW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 Pattern =&gt; </a:t>
            </a:r>
            <a:r>
              <a:rPr lang="zh-TW" sz="18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[0-9][0-9][0-9][0-9]\-[0-9][0-9]\-[0-9][0-9]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zh-TW" sz="18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 Pattern =&gt; </a:t>
            </a:r>
            <a:r>
              <a:rPr lang="zh-TW" sz="1800" b="1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\d\d\d\d\-\d\d\-\d\d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zh-TW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</a:t>
            </a:r>
            <a:r>
              <a:rPr lang="zh-TW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Pattern</a:t>
            </a:r>
            <a:r>
              <a:rPr lang="zh-TW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=&gt; </a:t>
            </a:r>
            <a:r>
              <a:rPr lang="zh-TW" sz="2000" b="1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\d+\-\d+\-\d+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zh-TW" sz="23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</a:t>
            </a:r>
            <a:r>
              <a:rPr lang="zh-TW" sz="23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Pattern</a:t>
            </a:r>
            <a:r>
              <a:rPr lang="zh-TW" sz="23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=&gt; </a:t>
            </a:r>
            <a:r>
              <a:rPr lang="zh-TW" sz="2300" b="1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\d{4}\-\d{2}\-\d{2}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zh-TW" sz="2500" b="1" i="0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 Pattern =&gt; ^\d{4}(\-\d{2}){2}$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zh-TW"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使用方法 以 php 為例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530175" y="1305625"/>
            <a:ext cx="7681200" cy="303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zh-TW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看到 preg_ 開頭的 </a:t>
            </a:r>
            <a:r>
              <a:rPr lang="zh-TW" sz="20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function，</a:t>
            </a:r>
            <a:r>
              <a:rPr lang="zh-TW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基本上就與跟正規式使用有關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zh-TW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preg_match (pattern, subject, &amp;match…)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zh-TW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preg_match_all(pattern, subject, &amp;match…)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zh-TW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preg_split(pattern, subject ...)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zh-TW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preg_replace(pattern, replacement, subject…)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zh-TW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…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/>
        </p:nvSpPr>
        <p:spPr>
          <a:xfrm>
            <a:off x="591475" y="1703725"/>
            <a:ext cx="7779300" cy="1514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zh-TW" sz="4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知己知彼,百戰百勝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zh-TW" sz="4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How </a:t>
            </a:r>
            <a:r>
              <a:rPr lang="zh-TW" sz="4800">
                <a:solidFill>
                  <a:schemeClr val="dk1"/>
                </a:solidFill>
                <a:rtl val="0"/>
              </a:rPr>
              <a:t>to do it</a:t>
            </a:r>
            <a:r>
              <a:rPr lang="zh-TW" sz="4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zh-TW"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找出關鍵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457200" y="1137500"/>
            <a:ext cx="6323400" cy="11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zh-TW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字串的拆解、比對或其他的狀況下，都有一定的條件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zh-TW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沒有條件就算 神 也幫不了你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0637" y="2085925"/>
            <a:ext cx="5095874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2536275" y="1854025"/>
            <a:ext cx="3980700" cy="129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zh-TW"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還是來看一下範例吧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zh-TW"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所以 …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zh-TW"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既然 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598875" y="1266350"/>
            <a:ext cx="5320199" cy="227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zh-TW" sz="18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都說是入門篇了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zh-TW" sz="18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教學當然要先教你簡單的東西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zh-TW" sz="18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至於難的，自己回去當作業練習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31" name="Shape 131"/>
          <p:cNvSpPr txBox="1"/>
          <p:nvPr/>
        </p:nvSpPr>
        <p:spPr>
          <a:xfrm>
            <a:off x="2502150" y="3152625"/>
            <a:ext cx="4139698" cy="168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1" i="0" u="none" strike="noStrike" cap="none" baseline="0">
              <a:solidFill>
                <a:srgbClr val="FF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zh-TW" sz="2000" b="1" i="0" u="none" strike="noStrike" cap="none" baseline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教學示範 &gt; 手機號碼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1" i="0" u="none" strike="noStrike" cap="none" baseline="0">
              <a:solidFill>
                <a:srgbClr val="FF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zh-TW" sz="2000" b="1" i="0" u="none" strike="noStrike" cap="none" baseline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教學示範 &gt; 身分證字號</a:t>
            </a:r>
          </a:p>
        </p:txBody>
      </p:sp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0200" y="821000"/>
            <a:ext cx="177165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800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800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zh-TW"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範例. 手機號碼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545975" y="1276075"/>
            <a:ext cx="7028700" cy="47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zh-TW"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台灣的電信商這麼多，手機種類也這麼多怎麼辦？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39" name="Shape 139"/>
          <p:cNvCxnSpPr>
            <a:stCxn id="138" idx="1"/>
          </p:cNvCxnSpPr>
          <p:nvPr/>
        </p:nvCxnSpPr>
        <p:spPr>
          <a:xfrm>
            <a:off x="545975" y="1514874"/>
            <a:ext cx="53796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0" name="Shape 140"/>
          <p:cNvSpPr txBox="1"/>
          <p:nvPr/>
        </p:nvSpPr>
        <p:spPr>
          <a:xfrm>
            <a:off x="457200" y="3509750"/>
            <a:ext cx="7117499" cy="545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zh-TW" sz="23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管你什麼什麼電信，全部都是給我 09 開頭的電話！</a:t>
            </a:r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25668" y="1966368"/>
            <a:ext cx="2836274" cy="109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63100" y="2257048"/>
            <a:ext cx="2799807" cy="970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8223" y="1894649"/>
            <a:ext cx="4729258" cy="1332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zh-TW"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範例. 手機號碼 (cont.)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594875" y="1230600"/>
            <a:ext cx="4526400" cy="50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zh-TW" sz="18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建立 Pattern：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1034704" y="3097290"/>
            <a:ext cx="3264000" cy="593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zh-TW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4.    指揮艇 —— 組合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955400" y="1731000"/>
            <a:ext cx="5117998" cy="1419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zh-TW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09開頭的電話：09</a:t>
            </a: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zh-TW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剩下都是數字：[0-9]+ 或 \d+</a:t>
            </a: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zh-TW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電話總共10碼：{10}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1964200" y="3743625"/>
            <a:ext cx="50157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zh-TW" sz="46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09\d+{10}</a:t>
            </a:r>
          </a:p>
        </p:txBody>
      </p:sp>
      <p:cxnSp>
        <p:nvCxnSpPr>
          <p:cNvPr id="153" name="Shape 153"/>
          <p:cNvCxnSpPr/>
          <p:nvPr/>
        </p:nvCxnSpPr>
        <p:spPr>
          <a:xfrm>
            <a:off x="2945700" y="3805475"/>
            <a:ext cx="2990999" cy="830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4" name="Shape 1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6050" y="866650"/>
            <a:ext cx="4208449" cy="283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4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4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1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/>
      <p:bldP spid="151" grpId="0"/>
      <p:bldP spid="15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Shape 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3927" y="1421613"/>
            <a:ext cx="5518910" cy="3136697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Shape 38"/>
          <p:cNvSpPr txBox="1"/>
          <p:nvPr/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zh-TW" sz="3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教你是因為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zh-TW"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範例. 手機號碼 (cont.)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594875" y="1230600"/>
            <a:ext cx="4526400" cy="50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zh-TW"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建立 Pattern：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991800" y="2998125"/>
            <a:ext cx="3264000" cy="593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zh-TW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4.    指揮艇 —— 組合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955400" y="1731000"/>
            <a:ext cx="5117998" cy="1419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AutoNum type="arabicPeriod"/>
            </a:pPr>
            <a:r>
              <a:rPr lang="zh-TW" sz="1800" b="0" i="0" u="none" strike="noStrike" cap="none" baseline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09開頭的電話：09</a:t>
            </a: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zh-TW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剩下都是數字：[0-9]+ 或 \d+</a:t>
            </a: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zh-TW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電話總共10碼：{10}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2286075" y="3591225"/>
            <a:ext cx="4958698" cy="121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zh-TW" sz="5400" b="0" i="0" u="none" strike="noStrike" cap="none" baseline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^09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zh-TW"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範例. 手機號碼 (cont.)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594875" y="1230600"/>
            <a:ext cx="4526400" cy="50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zh-TW"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建立 Pattern：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1051790" y="3091738"/>
            <a:ext cx="3264000" cy="593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zh-TW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4.    指揮艇 —— 組合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955400" y="1731000"/>
            <a:ext cx="5117998" cy="1419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zh-TW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09開頭的電話：09</a:t>
            </a: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zh-TW" sz="1800" b="0" i="0" u="none" strike="sng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剩下都是數字：[0-9]+ 或 \d+</a:t>
            </a: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zh-TW" sz="1800" b="0" i="0" u="none" strike="sng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電話總共10碼：{10}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2286075" y="3591225"/>
            <a:ext cx="4958698" cy="121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zh-TW" sz="5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^09</a:t>
            </a:r>
            <a:r>
              <a:rPr lang="zh-TW" sz="5400" b="0" i="0" u="none" strike="noStrike" cap="none" baseline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\d{8}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5422800" y="2168975"/>
            <a:ext cx="3264000" cy="67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zh-TW" sz="3200" b="0" i="0" u="none" strike="noStrike" cap="none" baseline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剩下 8 碼數字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zh-TW" sz="3200" b="0" i="0" u="none" strike="noStrike" cap="none" baseline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\d{8}</a:t>
            </a:r>
          </a:p>
        </p:txBody>
      </p:sp>
      <p:cxnSp>
        <p:nvCxnSpPr>
          <p:cNvPr id="174" name="Shape 174"/>
          <p:cNvCxnSpPr>
            <a:endCxn id="173" idx="1"/>
          </p:cNvCxnSpPr>
          <p:nvPr/>
        </p:nvCxnSpPr>
        <p:spPr>
          <a:xfrm>
            <a:off x="4401599" y="2493125"/>
            <a:ext cx="1021200" cy="141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zh-TW"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範例. 手機號碼 (cont.)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594875" y="1230600"/>
            <a:ext cx="4526400" cy="50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zh-TW"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建立 Pattern：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1068952" y="3521676"/>
            <a:ext cx="3264000" cy="593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zh-TW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5.    指揮艇 —— 組合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955400" y="1731000"/>
            <a:ext cx="5117998" cy="169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zh-TW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09開頭的電話：09</a:t>
            </a: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zh-TW" sz="1800" b="0" i="0" u="none" strike="sng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剩下都是數字：[0-9]+ 或 \d+</a:t>
            </a: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zh-TW" sz="1800" b="0" i="0" u="none" strike="sng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電話總共10碼：{10}</a:t>
            </a: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AutoNum type="arabicPeriod"/>
            </a:pPr>
            <a:r>
              <a:rPr lang="zh-TW" sz="1800" b="0" i="0" u="none" strike="noStrike" cap="none" baseline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完成結尾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2331575" y="3818225"/>
            <a:ext cx="4958698" cy="121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zh-TW" sz="54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^09\d{8}</a:t>
            </a:r>
            <a:r>
              <a:rPr lang="zh-TW" sz="5400" b="0" i="0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$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5422800" y="2168975"/>
            <a:ext cx="3264000" cy="67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zh-TW"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剩下 8 碼數字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zh-TW"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\d{8}</a:t>
            </a:r>
          </a:p>
        </p:txBody>
      </p:sp>
      <p:cxnSp>
        <p:nvCxnSpPr>
          <p:cNvPr id="185" name="Shape 185"/>
          <p:cNvCxnSpPr>
            <a:endCxn id="184" idx="1"/>
          </p:cNvCxnSpPr>
          <p:nvPr/>
        </p:nvCxnSpPr>
        <p:spPr>
          <a:xfrm>
            <a:off x="4401599" y="2493125"/>
            <a:ext cx="1021200" cy="141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 altLang="en-US" sz="3600" b="1" dirty="0" smtClean="0"/>
              <a:t>＃</a:t>
            </a:r>
            <a:r>
              <a:rPr lang="zh-TW" sz="3600" b="1" dirty="0" smtClean="0"/>
              <a:t>下</a:t>
            </a:r>
            <a:r>
              <a:rPr lang="zh-TW" sz="3600" b="1" dirty="0"/>
              <a:t>一個範例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zh-TW"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範例. 身分證字號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545975" y="1194375"/>
            <a:ext cx="7642800" cy="47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zh-TW" sz="18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第一步：列出</a:t>
            </a:r>
            <a:r>
              <a:rPr lang="zh-TW" sz="18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所有的</a:t>
            </a:r>
            <a:r>
              <a:rPr lang="zh-TW" altLang="en-US" sz="1800" dirty="0" smtClean="0"/>
              <a:t>結果</a:t>
            </a:r>
            <a:r>
              <a:rPr lang="zh-TW" sz="18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項目</a:t>
            </a:r>
            <a:endParaRPr lang="zh-TW" sz="18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97" name="Shape 197"/>
          <p:cNvSpPr txBox="1"/>
          <p:nvPr/>
        </p:nvSpPr>
        <p:spPr>
          <a:xfrm>
            <a:off x="1091875" y="1576500"/>
            <a:ext cx="6767100" cy="154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❏"/>
            </a:pPr>
            <a:r>
              <a:rPr lang="zh-TW" sz="16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A122345567</a:t>
            </a: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❏"/>
            </a:pPr>
            <a:r>
              <a:rPr lang="zh-TW" sz="16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B211321312</a:t>
            </a: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❏"/>
            </a:pPr>
            <a:r>
              <a:rPr lang="zh-TW" sz="16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C112719874</a:t>
            </a: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❏"/>
            </a:pPr>
            <a:r>
              <a:rPr lang="zh-TW" sz="16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D1385 …</a:t>
            </a: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❏"/>
            </a:pPr>
            <a:r>
              <a:rPr lang="zh-TW" sz="16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E2902 … </a:t>
            </a: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❏"/>
            </a:pPr>
            <a:r>
              <a:rPr lang="zh-TW" sz="16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...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549375" y="3272250"/>
            <a:ext cx="4591200" cy="41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zh-TW" sz="18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從眾多的身分證字號中，你發現什麼規則？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199" name="Shape 1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40575" y="2227775"/>
            <a:ext cx="3905749" cy="280726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 txBox="1"/>
          <p:nvPr/>
        </p:nvSpPr>
        <p:spPr>
          <a:xfrm>
            <a:off x="545975" y="3855274"/>
            <a:ext cx="4421998" cy="950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zh-TW" sz="2400" b="0" i="0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大寫英文 ＋ </a:t>
            </a:r>
            <a:r>
              <a:rPr lang="en-US" altLang="zh-TW" sz="2400" b="0" i="0" u="none" strike="noStrike" cap="none" baseline="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1</a:t>
            </a:r>
            <a:r>
              <a:rPr lang="zh-TW" sz="2400" b="0" i="0" u="none" strike="noStrike" cap="none" baseline="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或</a:t>
            </a:r>
            <a:r>
              <a:rPr lang="en-US" altLang="zh-TW" sz="2400" b="0" i="0" u="none" strike="noStrike" cap="none" baseline="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2</a:t>
            </a:r>
            <a:r>
              <a:rPr lang="zh-TW" sz="2400" b="0" i="0" u="none" strike="noStrike" cap="none" baseline="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zh-TW" sz="2400" b="0" i="0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+ 8 碼數字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zh-TW" sz="2400" b="0" i="0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總共 10 碼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/>
      <p:bldP spid="20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zh-TW" sz="36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範例. 身分證字號 (cont.)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602850" y="1235325"/>
            <a:ext cx="5333998" cy="482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zh-TW"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第二步：建立 Pattern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1047975" y="1717425"/>
            <a:ext cx="4787999" cy="123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zh-TW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大寫英文：[A-Z]</a:t>
            </a: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altLang="zh-TW" sz="1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1</a:t>
            </a:r>
            <a:r>
              <a:rPr lang="zh-TW" sz="1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zh-TW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或 </a:t>
            </a:r>
            <a:r>
              <a:rPr lang="en-US" altLang="zh-TW" sz="1800" b="0" i="0" u="none" strike="noStrike" cap="none" baseline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2</a:t>
            </a:r>
            <a:r>
              <a:rPr lang="zh-TW" sz="1800" b="0" i="0" u="none" strike="noStrike" cap="none" baseline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：</a:t>
            </a:r>
            <a:r>
              <a:rPr lang="zh-TW" sz="1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[</a:t>
            </a:r>
            <a:r>
              <a:rPr lang="en-US" altLang="zh-TW" sz="1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12</a:t>
            </a:r>
            <a:r>
              <a:rPr lang="zh-TW" sz="1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]</a:t>
            </a:r>
            <a:endParaRPr lang="zh-TW" sz="18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zh-TW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8 碼數字：[0-9]{8}  或者 \d{8}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08" name="Shape 208"/>
          <p:cNvSpPr txBox="1"/>
          <p:nvPr/>
        </p:nvSpPr>
        <p:spPr>
          <a:xfrm>
            <a:off x="1168091" y="3052197"/>
            <a:ext cx="4658400" cy="593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zh-TW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4.    指揮艇 —— 組合 —— Again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1860483" y="3358510"/>
            <a:ext cx="5015700" cy="12329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zh-TW" sz="46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[A-Z]</a:t>
            </a:r>
            <a:r>
              <a:rPr lang="zh-TW" sz="46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[</a:t>
            </a:r>
            <a:r>
              <a:rPr lang="en-US" altLang="zh-TW" sz="46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12</a:t>
            </a:r>
            <a:r>
              <a:rPr lang="zh-TW" sz="46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]</a:t>
            </a:r>
            <a:r>
              <a:rPr lang="zh-TW" sz="46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\d{8}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2331229" y="3304538"/>
            <a:ext cx="4469698" cy="1007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zh-TW" sz="5400" b="0" i="0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^        </a:t>
            </a:r>
            <a:r>
              <a:rPr lang="zh-TW" sz="5400" b="0" i="0" u="none" strike="noStrike" cap="none" baseline="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        </a:t>
            </a:r>
            <a:r>
              <a:rPr lang="zh-TW" sz="5400" b="0" i="0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$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z="3600" dirty="0" smtClean="0"/>
              <a:t>但，就是這個 </a:t>
            </a:r>
            <a:r>
              <a:rPr kumimoji="1" lang="en-US" altLang="zh-TW" sz="3600" dirty="0" smtClean="0"/>
              <a:t>B</a:t>
            </a:r>
            <a:r>
              <a:rPr kumimoji="1" lang="zh-TW" altLang="zh-TW" sz="3600" dirty="0" smtClean="0"/>
              <a:t>u</a:t>
            </a:r>
            <a:r>
              <a:rPr kumimoji="1" lang="en-US" altLang="zh-TW" sz="3600" dirty="0" smtClean="0"/>
              <a:t>t</a:t>
            </a:r>
            <a:endParaRPr kumimoji="1" lang="zh-TW" altLang="en-US" sz="36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1141257" y="1458845"/>
            <a:ext cx="62468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000" dirty="0" smtClean="0"/>
              <a:t>正規式不是萬能</a:t>
            </a:r>
            <a:endParaRPr kumimoji="1" lang="en-US" altLang="zh-TW" sz="2000" dirty="0" smtClean="0"/>
          </a:p>
          <a:p>
            <a:endParaRPr kumimoji="1" lang="en-US" altLang="zh-TW" sz="2000" dirty="0"/>
          </a:p>
          <a:p>
            <a:r>
              <a:rPr kumimoji="1" lang="zh-TW" altLang="en-US" sz="2000" dirty="0" smtClean="0"/>
              <a:t>例如身份證號有固定的驗證規則</a:t>
            </a:r>
            <a:endParaRPr kumimoji="1" lang="en-US" altLang="zh-TW" sz="2000" dirty="0" smtClean="0"/>
          </a:p>
          <a:p>
            <a:endParaRPr kumimoji="1" lang="en-US" altLang="zh-TW" sz="2000" dirty="0"/>
          </a:p>
          <a:p>
            <a:r>
              <a:rPr kumimoji="1" lang="zh-TW" altLang="en-US" sz="2000" dirty="0" smtClean="0"/>
              <a:t>所以正則式只能給你一個基本的判斷結果</a:t>
            </a:r>
            <a:endParaRPr kumimoji="1" lang="en-US" altLang="zh-TW" sz="2000" dirty="0" smtClean="0"/>
          </a:p>
          <a:p>
            <a:endParaRPr kumimoji="1" lang="en-US" altLang="zh-TW" sz="2000" dirty="0"/>
          </a:p>
          <a:p>
            <a:r>
              <a:rPr kumimoji="1" lang="zh-TW" altLang="en-US" sz="2000" dirty="0" smtClean="0"/>
              <a:t>不能代表使用者的輸入一定正確</a:t>
            </a:r>
            <a:endParaRPr kumimoji="1"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41148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zh-TW"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Q&amp;A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3565500" y="1230600"/>
            <a:ext cx="2013000" cy="78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zh-TW" sz="36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發問時間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1296600" y="3368750"/>
            <a:ext cx="6550799" cy="161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zh-TW" sz="14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參考網站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Arial"/>
              <a:buNone/>
            </a:pPr>
            <a:r>
              <a:rPr lang="zh-TW" sz="1400" b="0" i="0" u="sng" strike="noStrike" cap="none" baseline="0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  <a:rtl val="0"/>
              </a:rPr>
              <a:t>http://www.regular-expressions.info/tutorial.html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Arial"/>
              <a:buNone/>
            </a:pPr>
            <a:r>
              <a:rPr lang="zh-TW" sz="1400" b="0" i="0" u="sng" strike="noStrike" cap="none" baseline="0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  <a:rtl val="0"/>
              </a:rPr>
              <a:t>http://www.functions-online.com/preg_match.html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18" name="Shape 218"/>
          <p:cNvSpPr txBox="1"/>
          <p:nvPr/>
        </p:nvSpPr>
        <p:spPr>
          <a:xfrm>
            <a:off x="5390925" y="2413400"/>
            <a:ext cx="2615700" cy="37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zh-TW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PS. 這是入門篇, 別問太難的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600" b="1" i="0" u="none" strike="noStrike" cap="none" baseline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END</a:t>
            </a:r>
            <a:endParaRPr sz="3600" b="1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224" name="Shape 2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9970" y="1063378"/>
            <a:ext cx="6891682" cy="3889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zh-TW" sz="3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正則式</a:t>
            </a:r>
          </a:p>
          <a:p>
            <a:pPr marL="457200" marR="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zh-TW"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Regular Expression</a:t>
            </a:r>
          </a:p>
          <a:p>
            <a:pPr marL="457200" marR="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zh-TW"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RegExp?</a:t>
            </a:r>
          </a:p>
          <a:p>
            <a:pPr marL="457200" marR="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zh-TW" sz="3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</a:t>
            </a:r>
          </a:p>
        </p:txBody>
      </p: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zh-TW"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正規表達式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zh-TW"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Where can I use it？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zh-TW" sz="3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正則式不是程式語言 (programming language) </a:t>
            </a:r>
            <a:r>
              <a:rPr lang="zh-TW" sz="3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屬正規語言(regular language)的規則實作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zh-TW" sz="3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大多數的主流程式語言都有實作</a:t>
            </a:r>
            <a:r>
              <a:rPr lang="zh-TW" sz="3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                    PHP、Javascript、C#、Java、Python… etc.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zh-TW" sz="3000" b="0" i="0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但實作方式不一定相同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zh-TW"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用途（一）搜尋匹配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zh-TW" sz="3000" b="0" i="0" u="sng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從茫茫大海中找到你要的一根針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zh-TW" sz="3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eg.,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zh-TW" sz="3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今天 Bang 跟 Kerash一起做一個大案子，找</a:t>
            </a:r>
            <a:r>
              <a:rPr lang="zh-TW"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Kevin 跟 Matt幫忙，</a:t>
            </a:r>
            <a:r>
              <a:rPr lang="zh-TW" sz="3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4 個人花了 100 個小時把專案完成了，開勳^^。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zh-TW" sz="3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（從以上句子找到英文名字）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zh-TW"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用途（二）驗證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zh-TW" sz="3000" b="0" i="0" u="sng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對不對</a:t>
            </a:r>
            <a:r>
              <a:rPr lang="zh-TW" altLang="en-US" sz="3000" b="0" i="0" u="sng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由</a:t>
            </a:r>
            <a:r>
              <a:rPr lang="zh-TW" sz="3000" b="0" i="0" u="sng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我說了算</a:t>
            </a:r>
            <a:endParaRPr lang="zh-TW" sz="3000" b="0" i="0" u="sng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zh-TW" sz="3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eg.,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zh-TW" sz="3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請輸入桃園的電話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zh-TW" sz="3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請輸入台灣的電話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zh-TW" sz="3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請輸入台灣國際碼的電話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zh-TW" sz="3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(</a:t>
            </a:r>
            <a:r>
              <a:rPr lang="zh-TW" sz="30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要怎麼才能知道</a:t>
            </a:r>
            <a:r>
              <a:rPr lang="zh-TW" altLang="en-US" sz="30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資料</a:t>
            </a:r>
            <a:r>
              <a:rPr lang="zh-TW" sz="30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對不對</a:t>
            </a:r>
            <a:r>
              <a:rPr lang="zh-TW" sz="3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zh-TW"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用途（三）其他應用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SzPct val="25000"/>
            </a:pPr>
            <a:r>
              <a:rPr lang="zh-TW" altLang="en-US" sz="30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拆</a:t>
            </a:r>
            <a:r>
              <a:rPr lang="zh-TW" sz="30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大O&amp;</a:t>
            </a:r>
            <a:r>
              <a:rPr lang="zh-TW" altLang="en-US" sz="3000" dirty="0"/>
              <a:t>拆</a:t>
            </a:r>
            <a:r>
              <a:rPr lang="zh-TW" sz="30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政</a:t>
            </a:r>
            <a:r>
              <a:rPr lang="zh-TW" sz="3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</a:t>
            </a:r>
            <a:r>
              <a:rPr lang="zh-TW" sz="30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@</a:t>
            </a:r>
            <a:r>
              <a:rPr lang="zh-TW" altLang="en-US" sz="3000" dirty="0"/>
              <a:t>拆</a:t>
            </a:r>
            <a:r>
              <a:rPr lang="zh-TW" sz="30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政</a:t>
            </a:r>
            <a:r>
              <a:rPr lang="zh-TW" sz="3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</a:t>
            </a:r>
            <a:r>
              <a:rPr lang="zh-TW" sz="30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#</a:t>
            </a:r>
            <a:r>
              <a:rPr lang="zh-TW" altLang="en-US" sz="3000" dirty="0"/>
              <a:t>拆</a:t>
            </a:r>
            <a:r>
              <a:rPr lang="zh-TW" sz="30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大O</a:t>
            </a:r>
            <a:r>
              <a:rPr lang="zh-TW" sz="3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%</a:t>
            </a:r>
            <a:r>
              <a:rPr lang="zh-TW" altLang="en-US" sz="3000" dirty="0"/>
              <a:t>拆</a:t>
            </a:r>
            <a:r>
              <a:rPr lang="zh-TW" sz="3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大O</a:t>
            </a:r>
            <a:endParaRPr lang="en-US" altLang="zh-TW" sz="30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0">
              <a:buSzPct val="25000"/>
            </a:pPr>
            <a:endParaRPr lang="zh-TW" sz="3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zh-TW" sz="3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(拆散大O跟政O)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/>
        </p:nvSpPr>
        <p:spPr>
          <a:xfrm>
            <a:off x="1596925" y="1703725"/>
            <a:ext cx="6044699" cy="100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zh-TW" sz="4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進入正題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zh-TW" sz="4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Let’s start to learn it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/>
        </p:nvSpPr>
        <p:spPr>
          <a:xfrm>
            <a:off x="443600" y="1121525"/>
            <a:ext cx="7972500" cy="82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zh-TW" sz="4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工欲善其事，必先利其器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2631925" y="2240125"/>
            <a:ext cx="4095300" cy="2772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zh-TW"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先了解正則式有哪些基本常識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zh-TW"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才能透過他們達成你要的目的</a:t>
            </a:r>
          </a:p>
        </p:txBody>
      </p:sp>
      <p:pic>
        <p:nvPicPr>
          <p:cNvPr id="80" name="Shape 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4500" y="298958"/>
            <a:ext cx="6087399" cy="4571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998</Words>
  <Application>Microsoft Macintosh PowerPoint</Application>
  <PresentationFormat>如螢幕大小 (16:9)</PresentationFormat>
  <Paragraphs>206</Paragraphs>
  <Slides>28</Slides>
  <Notes>27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29" baseType="lpstr">
      <vt:lpstr>light-gradient</vt:lpstr>
      <vt:lpstr>正規表達式</vt:lpstr>
      <vt:lpstr>PowerPoint 簡報</vt:lpstr>
      <vt:lpstr>正規表達式</vt:lpstr>
      <vt:lpstr>Where can I use it？</vt:lpstr>
      <vt:lpstr>用途（一）搜尋匹配</vt:lpstr>
      <vt:lpstr>用途（二）驗證</vt:lpstr>
      <vt:lpstr>用途（三）其他應用</vt:lpstr>
      <vt:lpstr>PowerPoint 簡報</vt:lpstr>
      <vt:lpstr>PowerPoint 簡報</vt:lpstr>
      <vt:lpstr>常用符號 (special sign)</vt:lpstr>
      <vt:lpstr>常用符號 (cont.)</vt:lpstr>
      <vt:lpstr>常用符號 使用示範</vt:lpstr>
      <vt:lpstr>使用方法 以 php 為例</vt:lpstr>
      <vt:lpstr>PowerPoint 簡報</vt:lpstr>
      <vt:lpstr>找出關鍵</vt:lpstr>
      <vt:lpstr>所以 …</vt:lpstr>
      <vt:lpstr>既然 </vt:lpstr>
      <vt:lpstr>範例. 手機號碼</vt:lpstr>
      <vt:lpstr>範例. 手機號碼 (cont.)</vt:lpstr>
      <vt:lpstr>範例. 手機號碼 (cont.)</vt:lpstr>
      <vt:lpstr>範例. 手機號碼 (cont.)</vt:lpstr>
      <vt:lpstr>範例. 手機號碼 (cont.)</vt:lpstr>
      <vt:lpstr>＃下一個範例</vt:lpstr>
      <vt:lpstr>範例. 身分證字號</vt:lpstr>
      <vt:lpstr>範例. 身分證字號 (cont.)</vt:lpstr>
      <vt:lpstr>但，就是這個 But</vt:lpstr>
      <vt:lpstr>Q&amp;A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正規表達式</dc:title>
  <cp:lastModifiedBy>Kerash Huang</cp:lastModifiedBy>
  <cp:revision>9</cp:revision>
  <dcterms:modified xsi:type="dcterms:W3CDTF">2015-06-18T12:27:37Z</dcterms:modified>
</cp:coreProperties>
</file>