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81" r:id="rId1"/>
  </p:sldMasterIdLst>
  <p:notesMasterIdLst>
    <p:notesMasterId r:id="rId34"/>
  </p:notesMasterIdLst>
  <p:handoutMasterIdLst>
    <p:handoutMasterId r:id="rId35"/>
  </p:handoutMasterIdLst>
  <p:sldIdLst>
    <p:sldId id="256" r:id="rId2"/>
    <p:sldId id="533" r:id="rId3"/>
    <p:sldId id="688" r:id="rId4"/>
    <p:sldId id="689" r:id="rId5"/>
    <p:sldId id="690" r:id="rId6"/>
    <p:sldId id="691" r:id="rId7"/>
    <p:sldId id="692" r:id="rId8"/>
    <p:sldId id="693" r:id="rId9"/>
    <p:sldId id="694" r:id="rId10"/>
    <p:sldId id="697" r:id="rId11"/>
    <p:sldId id="695" r:id="rId12"/>
    <p:sldId id="696" r:id="rId13"/>
    <p:sldId id="698" r:id="rId14"/>
    <p:sldId id="699" r:id="rId15"/>
    <p:sldId id="700" r:id="rId16"/>
    <p:sldId id="701" r:id="rId17"/>
    <p:sldId id="702" r:id="rId18"/>
    <p:sldId id="703" r:id="rId19"/>
    <p:sldId id="704" r:id="rId20"/>
    <p:sldId id="705" r:id="rId21"/>
    <p:sldId id="706" r:id="rId22"/>
    <p:sldId id="707" r:id="rId23"/>
    <p:sldId id="708" r:id="rId24"/>
    <p:sldId id="710" r:id="rId25"/>
    <p:sldId id="709" r:id="rId26"/>
    <p:sldId id="711" r:id="rId27"/>
    <p:sldId id="712" r:id="rId28"/>
    <p:sldId id="713" r:id="rId29"/>
    <p:sldId id="714" r:id="rId30"/>
    <p:sldId id="715" r:id="rId31"/>
    <p:sldId id="716" r:id="rId32"/>
    <p:sldId id="534" r:id="rId33"/>
  </p:sldIdLst>
  <p:sldSz cx="9144000" cy="6858000" type="screen4x3"/>
  <p:notesSz cx="6858000" cy="9144000"/>
  <p:defaultTextStyle>
    <a:defPPr>
      <a:defRPr lang="hu-HU"/>
    </a:defPPr>
    <a:lvl1pPr algn="l" rtl="0" eaLnBrk="0" fontAlgn="base" hangingPunct="0">
      <a:spcBef>
        <a:spcPct val="0"/>
      </a:spcBef>
      <a:spcAft>
        <a:spcPct val="0"/>
      </a:spcAft>
      <a:defRPr sz="2000" b="1" kern="1200">
        <a:solidFill>
          <a:schemeClr val="tx1"/>
        </a:solidFill>
        <a:latin typeface="Tahoma" pitchFamily="34" charset="0"/>
        <a:ea typeface="+mn-ea"/>
        <a:cs typeface="+mn-cs"/>
      </a:defRPr>
    </a:lvl1pPr>
    <a:lvl2pPr marL="457200" algn="l" rtl="0" eaLnBrk="0" fontAlgn="base" hangingPunct="0">
      <a:spcBef>
        <a:spcPct val="0"/>
      </a:spcBef>
      <a:spcAft>
        <a:spcPct val="0"/>
      </a:spcAft>
      <a:defRPr sz="2000" b="1" kern="1200">
        <a:solidFill>
          <a:schemeClr val="tx1"/>
        </a:solidFill>
        <a:latin typeface="Tahoma" pitchFamily="34" charset="0"/>
        <a:ea typeface="+mn-ea"/>
        <a:cs typeface="+mn-cs"/>
      </a:defRPr>
    </a:lvl2pPr>
    <a:lvl3pPr marL="914400" algn="l" rtl="0" eaLnBrk="0" fontAlgn="base" hangingPunct="0">
      <a:spcBef>
        <a:spcPct val="0"/>
      </a:spcBef>
      <a:spcAft>
        <a:spcPct val="0"/>
      </a:spcAft>
      <a:defRPr sz="2000" b="1"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sz="2000" b="1"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sz="2000" b="1" kern="1200">
        <a:solidFill>
          <a:schemeClr val="tx1"/>
        </a:solidFill>
        <a:latin typeface="Tahoma" pitchFamily="34" charset="0"/>
        <a:ea typeface="+mn-ea"/>
        <a:cs typeface="+mn-cs"/>
      </a:defRPr>
    </a:lvl5pPr>
    <a:lvl6pPr marL="2286000" algn="l" defTabSz="914400" rtl="0" eaLnBrk="1" latinLnBrk="0" hangingPunct="1">
      <a:defRPr sz="2000" b="1" kern="1200">
        <a:solidFill>
          <a:schemeClr val="tx1"/>
        </a:solidFill>
        <a:latin typeface="Tahoma" pitchFamily="34" charset="0"/>
        <a:ea typeface="+mn-ea"/>
        <a:cs typeface="+mn-cs"/>
      </a:defRPr>
    </a:lvl6pPr>
    <a:lvl7pPr marL="2743200" algn="l" defTabSz="914400" rtl="0" eaLnBrk="1" latinLnBrk="0" hangingPunct="1">
      <a:defRPr sz="2000" b="1" kern="1200">
        <a:solidFill>
          <a:schemeClr val="tx1"/>
        </a:solidFill>
        <a:latin typeface="Tahoma" pitchFamily="34" charset="0"/>
        <a:ea typeface="+mn-ea"/>
        <a:cs typeface="+mn-cs"/>
      </a:defRPr>
    </a:lvl7pPr>
    <a:lvl8pPr marL="3200400" algn="l" defTabSz="914400" rtl="0" eaLnBrk="1" latinLnBrk="0" hangingPunct="1">
      <a:defRPr sz="2000" b="1" kern="1200">
        <a:solidFill>
          <a:schemeClr val="tx1"/>
        </a:solidFill>
        <a:latin typeface="Tahoma" pitchFamily="34" charset="0"/>
        <a:ea typeface="+mn-ea"/>
        <a:cs typeface="+mn-cs"/>
      </a:defRPr>
    </a:lvl8pPr>
    <a:lvl9pPr marL="3657600" algn="l" defTabSz="914400" rtl="0" eaLnBrk="1" latinLnBrk="0" hangingPunct="1">
      <a:defRPr sz="2000" b="1"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80000"/>
    <a:srgbClr val="CC9900"/>
    <a:srgbClr val="AC7F00"/>
    <a:srgbClr val="FF0000"/>
    <a:srgbClr val="AF926B"/>
    <a:srgbClr val="0099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Светлый стиль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Светлый стиль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18" autoAdjust="0"/>
    <p:restoredTop sz="74155" autoAdjust="0"/>
  </p:normalViewPr>
  <p:slideViewPr>
    <p:cSldViewPr snapToGrid="0">
      <p:cViewPr>
        <p:scale>
          <a:sx n="75" d="100"/>
          <a:sy n="75" d="100"/>
        </p:scale>
        <p:origin x="-1858" y="-293"/>
      </p:cViewPr>
      <p:guideLst>
        <p:guide orient="horz" pos="2160"/>
        <p:guide pos="2880"/>
      </p:guideLst>
    </p:cSldViewPr>
  </p:slideViewPr>
  <p:outlineViewPr>
    <p:cViewPr>
      <p:scale>
        <a:sx n="50" d="100"/>
        <a:sy n="50"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4" d="100"/>
          <a:sy n="64" d="100"/>
        </p:scale>
        <p:origin x="-3082" y="-77"/>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A73805-26C8-42E2-A8A9-926680E2FA6A}" type="datetimeFigureOut">
              <a:rPr lang="ru-RU" smtClean="0"/>
              <a:pPr/>
              <a:t>24.12.2016</a:t>
            </a:fld>
            <a:endParaRPr lang="ru-RU"/>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4D70E80-78D5-497F-8CFF-55C02143FDAF}" type="slidenum">
              <a:rPr lang="ru-RU" smtClean="0"/>
              <a:pPr/>
              <a:t>‹#›</a:t>
            </a:fld>
            <a:endParaRPr lang="ru-RU"/>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CCA1F9-35F3-47A9-8F1F-E94A66B4B542}" type="datetimeFigureOut">
              <a:rPr lang="ru-RU" smtClean="0"/>
              <a:pPr/>
              <a:t>24.12.2016</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01F790-AFF6-4326-B713-74115F1AFF6B}" type="slidenum">
              <a:rPr lang="ru-RU" smtClean="0"/>
              <a:pPr/>
              <a:t>‹#›</a:t>
            </a:fld>
            <a:endParaRPr lang="ru-RU"/>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143000" y="685800"/>
            <a:ext cx="4572000" cy="3429000"/>
          </a:xfrm>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E701F790-AFF6-4326-B713-74115F1AFF6B}" type="slidenum">
              <a:rPr lang="ru-RU" smtClean="0"/>
              <a:pPr/>
              <a:t>1</a:t>
            </a:fld>
            <a:endParaRPr lang="ru-R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E701F790-AFF6-4326-B713-74115F1AFF6B}" type="slidenum">
              <a:rPr lang="ru-RU" smtClean="0"/>
              <a:pPr/>
              <a:t>2</a:t>
            </a:fld>
            <a:endParaRPr lang="ru-R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E701F790-AFF6-4326-B713-74115F1AFF6B}" type="slidenum">
              <a:rPr lang="ru-RU" smtClean="0"/>
              <a:pPr/>
              <a:t>32</a:t>
            </a:fld>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a:prstGeom prst="rect">
            <a:avLst/>
          </a:prstGeom>
        </p:spPr>
        <p:txBody>
          <a:bodyPr/>
          <a:lstStyle>
            <a:lvl1pPr>
              <a:defRPr>
                <a:solidFill>
                  <a:srgbClr val="FF0000"/>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dirty="0" smtClean="0"/>
              <a:t>Образец подзаголовка</a:t>
            </a:r>
            <a:endParaRPr lang="ru-RU" dirty="0"/>
          </a:p>
        </p:txBody>
      </p:sp>
      <p:sp>
        <p:nvSpPr>
          <p:cNvPr id="4" name="Дата 3"/>
          <p:cNvSpPr>
            <a:spLocks noGrp="1"/>
          </p:cNvSpPr>
          <p:nvPr>
            <p:ph type="dt" sz="half" idx="10"/>
          </p:nvPr>
        </p:nvSpPr>
        <p:spPr/>
        <p:txBody>
          <a:bodyPr/>
          <a:lstStyle/>
          <a:p>
            <a:fld id="{A14F0A5F-B146-4D4F-97AD-5BB403E525A5}" type="datetime1">
              <a:rPr lang="ru-RU" smtClean="0"/>
              <a:pPr/>
              <a:t>24.12.2016</a:t>
            </a:fld>
            <a:endParaRPr lang="ru-RU"/>
          </a:p>
        </p:txBody>
      </p:sp>
      <p:sp>
        <p:nvSpPr>
          <p:cNvPr id="5" name="Нижний колонтитул 4"/>
          <p:cNvSpPr>
            <a:spLocks noGrp="1"/>
          </p:cNvSpPr>
          <p:nvPr>
            <p:ph type="ftr" sz="quarter" idx="11"/>
          </p:nvPr>
        </p:nvSpPr>
        <p:spPr/>
        <p:txBody>
          <a:bodyPr/>
          <a:lstStyle/>
          <a:p>
            <a:pPr algn="l"/>
            <a:r>
              <a:rPr lang="ru-RU" smtClean="0"/>
              <a:t>Подготовил: Будо А.Ю., каф.инж.геодезии БНТУ (Минск)</a:t>
            </a:r>
            <a:endParaRPr lang="ru-RU" dirty="0"/>
          </a:p>
        </p:txBody>
      </p:sp>
      <p:sp>
        <p:nvSpPr>
          <p:cNvPr id="6" name="Номер слайда 5"/>
          <p:cNvSpPr>
            <a:spLocks noGrp="1"/>
          </p:cNvSpPr>
          <p:nvPr>
            <p:ph type="sldNum" sz="quarter" idx="12"/>
          </p:nvPr>
        </p:nvSpPr>
        <p:spPr/>
        <p:txBody>
          <a:bodyPr/>
          <a:lstStyle/>
          <a:p>
            <a:fld id="{253B2E25-C0BF-4355-B1FA-59686BB02BCA}"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24288" y="843379"/>
            <a:ext cx="9144000" cy="577605"/>
          </a:xfrm>
          <a:prstGeom prst="rect">
            <a:avLst/>
          </a:prstGeom>
        </p:spPr>
        <p:txBody>
          <a:bodyPr/>
          <a:lstStyle>
            <a:lvl1pPr>
              <a:defRPr sz="2800"/>
            </a:lvl1pPr>
          </a:lstStyle>
          <a:p>
            <a:r>
              <a:rPr lang="ru-RU" sz="2400" dirty="0" smtClean="0">
                <a:solidFill>
                  <a:srgbClr val="C00000"/>
                </a:solidFill>
              </a:rPr>
              <a:t>Заголовок</a:t>
            </a:r>
            <a:endParaRPr lang="ru-RU" dirty="0"/>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9ABCB832-8B4C-4760-BC6D-34B26BBE3526}" type="datetime1">
              <a:rPr lang="ru-RU" smtClean="0"/>
              <a:pPr/>
              <a:t>24.12.2016</a:t>
            </a:fld>
            <a:endParaRPr lang="ru-RU"/>
          </a:p>
        </p:txBody>
      </p:sp>
      <p:sp>
        <p:nvSpPr>
          <p:cNvPr id="5" name="Нижний колонтитул 4"/>
          <p:cNvSpPr>
            <a:spLocks noGrp="1"/>
          </p:cNvSpPr>
          <p:nvPr>
            <p:ph type="ftr" sz="quarter" idx="11"/>
          </p:nvPr>
        </p:nvSpPr>
        <p:spPr/>
        <p:txBody>
          <a:bodyPr/>
          <a:lstStyle/>
          <a:p>
            <a:r>
              <a:rPr lang="ru-RU" smtClean="0"/>
              <a:t>Подготовил: Будо А.Ю., каф.инж.геодезии БНТУ (Минск)</a:t>
            </a:r>
            <a:endParaRPr lang="ru-RU"/>
          </a:p>
        </p:txBody>
      </p:sp>
      <p:sp>
        <p:nvSpPr>
          <p:cNvPr id="6" name="Номер слайда 5"/>
          <p:cNvSpPr>
            <a:spLocks noGrp="1"/>
          </p:cNvSpPr>
          <p:nvPr>
            <p:ph type="sldNum" sz="quarter" idx="12"/>
          </p:nvPr>
        </p:nvSpPr>
        <p:spPr/>
        <p:txBody>
          <a:bodyPr/>
          <a:lstStyle/>
          <a:p>
            <a:fld id="{253B2E25-C0BF-4355-B1FA-59686BB02BCA}"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Вертикальный заголовок и текст">
    <p:spTree>
      <p:nvGrpSpPr>
        <p:cNvPr id="1" name=""/>
        <p:cNvGrpSpPr/>
        <p:nvPr/>
      </p:nvGrpSpPr>
      <p:grpSpPr>
        <a:xfrm>
          <a:off x="0" y="0"/>
          <a:ext cx="0" cy="0"/>
          <a:chOff x="0" y="0"/>
          <a:chExt cx="0" cy="0"/>
        </a:xfrm>
      </p:grpSpPr>
      <p:sp>
        <p:nvSpPr>
          <p:cNvPr id="4" name="Дата 3"/>
          <p:cNvSpPr>
            <a:spLocks noGrp="1"/>
          </p:cNvSpPr>
          <p:nvPr>
            <p:ph type="dt" sz="half" idx="10"/>
          </p:nvPr>
        </p:nvSpPr>
        <p:spPr/>
        <p:txBody>
          <a:bodyPr/>
          <a:lstStyle/>
          <a:p>
            <a:fld id="{D3439031-B91F-4708-B9B9-56868ED6BDAA}" type="datetime1">
              <a:rPr lang="ru-RU" smtClean="0"/>
              <a:pPr/>
              <a:t>24.12.2016</a:t>
            </a:fld>
            <a:endParaRPr lang="ru-RU"/>
          </a:p>
        </p:txBody>
      </p:sp>
      <p:sp>
        <p:nvSpPr>
          <p:cNvPr id="5" name="Нижний колонтитул 4"/>
          <p:cNvSpPr>
            <a:spLocks noGrp="1"/>
          </p:cNvSpPr>
          <p:nvPr>
            <p:ph type="ftr" sz="quarter" idx="11"/>
          </p:nvPr>
        </p:nvSpPr>
        <p:spPr/>
        <p:txBody>
          <a:bodyPr/>
          <a:lstStyle/>
          <a:p>
            <a:r>
              <a:rPr lang="ru-RU" smtClean="0"/>
              <a:t>Подготовил: Будо А.Ю., каф.инж.геодезии БНТУ (Минск)</a:t>
            </a:r>
            <a:endParaRPr lang="ru-RU"/>
          </a:p>
        </p:txBody>
      </p:sp>
      <p:sp>
        <p:nvSpPr>
          <p:cNvPr id="6" name="Номер слайда 5"/>
          <p:cNvSpPr>
            <a:spLocks noGrp="1"/>
          </p:cNvSpPr>
          <p:nvPr>
            <p:ph type="sldNum" sz="quarter" idx="12"/>
          </p:nvPr>
        </p:nvSpPr>
        <p:spPr/>
        <p:txBody>
          <a:bodyPr/>
          <a:lstStyle/>
          <a:p>
            <a:fld id="{253B2E25-C0BF-4355-B1FA-59686BB02BCA}" type="slidenum">
              <a:rPr lang="ru-RU" smtClean="0"/>
              <a:pPr/>
              <a:t>‹#›</a:t>
            </a:fld>
            <a:endParaRPr lang="ru-RU"/>
          </a:p>
        </p:txBody>
      </p:sp>
      <p:sp>
        <p:nvSpPr>
          <p:cNvPr id="7" name="Заголовок 1"/>
          <p:cNvSpPr>
            <a:spLocks noGrp="1"/>
          </p:cNvSpPr>
          <p:nvPr>
            <p:ph type="title" hasCustomPrompt="1"/>
          </p:nvPr>
        </p:nvSpPr>
        <p:spPr>
          <a:xfrm>
            <a:off x="0" y="0"/>
            <a:ext cx="9144000" cy="577605"/>
          </a:xfrm>
          <a:prstGeom prst="rect">
            <a:avLst/>
          </a:prstGeom>
        </p:spPr>
        <p:txBody>
          <a:bodyPr/>
          <a:lstStyle>
            <a:lvl1pPr>
              <a:defRPr sz="2800">
                <a:solidFill>
                  <a:srgbClr val="C00000"/>
                </a:solidFill>
              </a:defRPr>
            </a:lvl1pPr>
          </a:lstStyle>
          <a:p>
            <a:r>
              <a:rPr lang="ru-RU" sz="2400" dirty="0" smtClean="0">
                <a:solidFill>
                  <a:srgbClr val="C00000"/>
                </a:solidFill>
              </a:rPr>
              <a:t>Заголовок</a:t>
            </a:r>
            <a:endParaRPr lang="ru-RU"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24288" y="843379"/>
            <a:ext cx="9144000" cy="577605"/>
          </a:xfrm>
          <a:prstGeom prst="rect">
            <a:avLst/>
          </a:prstGeom>
        </p:spPr>
        <p:txBody>
          <a:bodyPr/>
          <a:lstStyle>
            <a:lvl1pPr marL="0" marR="0" indent="0" defTabSz="914400" rtl="0" eaLnBrk="1" fontAlgn="auto" latinLnBrk="0" hangingPunct="1">
              <a:lnSpc>
                <a:spcPct val="100000"/>
              </a:lnSpc>
              <a:spcBef>
                <a:spcPct val="0"/>
              </a:spcBef>
              <a:spcAft>
                <a:spcPts val="0"/>
              </a:spcAft>
              <a:tabLst/>
              <a:defRPr sz="3200"/>
            </a:lvl1pPr>
          </a:lstStyle>
          <a:p>
            <a:pPr marL="0" marR="0" lvl="0" indent="0" defTabSz="914400" rtl="0" eaLnBrk="1" fontAlgn="auto" latinLnBrk="0" hangingPunct="1">
              <a:lnSpc>
                <a:spcPct val="100000"/>
              </a:lnSpc>
              <a:spcBef>
                <a:spcPct val="0"/>
              </a:spcBef>
              <a:spcAft>
                <a:spcPts val="0"/>
              </a:spcAft>
              <a:tabLst/>
              <a:defRPr/>
            </a:pPr>
            <a:r>
              <a:rPr lang="ru-RU" sz="2400" dirty="0" smtClean="0">
                <a:solidFill>
                  <a:srgbClr val="C00000"/>
                </a:solidFill>
              </a:rPr>
              <a:t>Заголовок</a:t>
            </a:r>
            <a:endParaRPr kumimoji="0" lang="ru-RU" sz="2600" b="1" i="0" u="none" strike="noStrike" kern="1200" cap="none" spc="0" normalizeH="0" baseline="0" noProof="0" dirty="0" smtClean="0">
              <a:ln>
                <a:noFill/>
              </a:ln>
              <a:solidFill>
                <a:schemeClr val="tx1"/>
              </a:solidFill>
              <a:effectLst/>
              <a:uLnTx/>
              <a:uFillTx/>
              <a:latin typeface="Tahoma" pitchFamily="34" charset="0"/>
              <a:ea typeface="Tahoma" pitchFamily="34" charset="0"/>
              <a:cs typeface="Tahoma" pitchFamily="34" charset="0"/>
            </a:endParaRPr>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0B732832-CFD2-4B08-93E6-D922C3499BC8}" type="datetime1">
              <a:rPr lang="ru-RU" smtClean="0"/>
              <a:pPr/>
              <a:t>24.12.2016</a:t>
            </a:fld>
            <a:endParaRPr lang="ru-RU"/>
          </a:p>
        </p:txBody>
      </p:sp>
      <p:sp>
        <p:nvSpPr>
          <p:cNvPr id="5" name="Нижний колонтитул 4"/>
          <p:cNvSpPr>
            <a:spLocks noGrp="1"/>
          </p:cNvSpPr>
          <p:nvPr>
            <p:ph type="ftr" sz="quarter" idx="11"/>
          </p:nvPr>
        </p:nvSpPr>
        <p:spPr/>
        <p:txBody>
          <a:bodyPr/>
          <a:lstStyle/>
          <a:p>
            <a:r>
              <a:rPr lang="ru-RU" smtClean="0"/>
              <a:t>Подготовил: Будо А.Ю., каф.инж.геодезии БНТУ (Минск)</a:t>
            </a:r>
            <a:endParaRPr lang="ru-RU"/>
          </a:p>
        </p:txBody>
      </p:sp>
      <p:sp>
        <p:nvSpPr>
          <p:cNvPr id="6" name="Номер слайда 5"/>
          <p:cNvSpPr>
            <a:spLocks noGrp="1"/>
          </p:cNvSpPr>
          <p:nvPr>
            <p:ph type="sldNum" sz="quarter" idx="12"/>
          </p:nvPr>
        </p:nvSpPr>
        <p:spPr/>
        <p:txBody>
          <a:bodyPr/>
          <a:lstStyle/>
          <a:p>
            <a:fld id="{253B2E25-C0BF-4355-B1FA-59686BB02BCA}" type="slidenum">
              <a:rPr lang="ru-RU" smtClean="0"/>
              <a:pPr/>
              <a:t>‹#›</a:t>
            </a:fld>
            <a:endParaRPr lang="ru-RU"/>
          </a:p>
        </p:txBody>
      </p:sp>
      <p:sp>
        <p:nvSpPr>
          <p:cNvPr id="7" name="Заголовок 1"/>
          <p:cNvSpPr txBox="1">
            <a:spLocks/>
          </p:cNvSpPr>
          <p:nvPr userDrawn="1"/>
        </p:nvSpPr>
        <p:spPr>
          <a:xfrm>
            <a:off x="0" y="1013534"/>
            <a:ext cx="9144000" cy="577605"/>
          </a:xfrm>
          <a:prstGeom prst="rect">
            <a:avLst/>
          </a:prstGeom>
        </p:spPr>
        <p:txBody>
          <a:bodyPr vert="horz" lIns="91440" tIns="45720" rIns="91440" bIns="45720" rtlCol="0" anchor="ctr">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ru-RU" sz="2400" b="1" i="0" u="none" strike="noStrike" kern="1200" cap="none" spc="0" normalizeH="0" baseline="0" noProof="0" dirty="0" smtClean="0">
                <a:ln>
                  <a:noFill/>
                </a:ln>
                <a:solidFill>
                  <a:srgbClr val="C00000"/>
                </a:solidFill>
                <a:effectLst/>
                <a:uLnTx/>
                <a:uFillTx/>
                <a:latin typeface="Tahoma" pitchFamily="34" charset="0"/>
                <a:ea typeface="Tahoma" pitchFamily="34" charset="0"/>
                <a:cs typeface="Tahoma" pitchFamily="34" charset="0"/>
              </a:rPr>
              <a:t>Теорема умножения вероятностей</a:t>
            </a:r>
            <a:endParaRPr kumimoji="0" lang="ru-RU" sz="2600" b="1" i="0" u="none" strike="noStrike" kern="1200" cap="none" spc="0" normalizeH="0" baseline="0" noProof="0" dirty="0" smtClean="0">
              <a:ln>
                <a:noFill/>
              </a:ln>
              <a:solidFill>
                <a:schemeClr val="tx1"/>
              </a:solidFill>
              <a:effectLst/>
              <a:uLnTx/>
              <a:uFillTx/>
              <a:latin typeface="Tahoma" pitchFamily="34" charset="0"/>
              <a:ea typeface="Tahoma" pitchFamily="34" charset="0"/>
              <a:cs typeface="Tahoma"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a:prstGeom prst="rect">
            <a:avLst/>
          </a:prstGeom>
        </p:spPr>
        <p:txBody>
          <a:bodyPr anchor="t"/>
          <a:lstStyle>
            <a:lvl1pPr algn="l">
              <a:defRPr sz="4000" b="1" cap="all">
                <a:solidFill>
                  <a:srgbClr val="FF0000"/>
                </a:solidFill>
              </a:defRPr>
            </a:lvl1pPr>
          </a:lstStyle>
          <a:p>
            <a:r>
              <a:rPr lang="ru-RU" dirty="0" smtClean="0"/>
              <a:t>Образец заголовка</a:t>
            </a:r>
            <a:endParaRPr lang="ru-RU" dirty="0"/>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dirty="0" smtClean="0"/>
              <a:t>Образец текста</a:t>
            </a:r>
          </a:p>
        </p:txBody>
      </p:sp>
      <p:sp>
        <p:nvSpPr>
          <p:cNvPr id="4" name="Дата 3"/>
          <p:cNvSpPr>
            <a:spLocks noGrp="1"/>
          </p:cNvSpPr>
          <p:nvPr>
            <p:ph type="dt" sz="half" idx="10"/>
          </p:nvPr>
        </p:nvSpPr>
        <p:spPr/>
        <p:txBody>
          <a:bodyPr/>
          <a:lstStyle/>
          <a:p>
            <a:fld id="{3A43C528-BC18-435D-88C9-C32D164E2B1B}" type="datetime1">
              <a:rPr lang="ru-RU" smtClean="0"/>
              <a:pPr/>
              <a:t>24.12.2016</a:t>
            </a:fld>
            <a:endParaRPr lang="ru-RU"/>
          </a:p>
        </p:txBody>
      </p:sp>
      <p:sp>
        <p:nvSpPr>
          <p:cNvPr id="5" name="Нижний колонтитул 4"/>
          <p:cNvSpPr>
            <a:spLocks noGrp="1"/>
          </p:cNvSpPr>
          <p:nvPr>
            <p:ph type="ftr" sz="quarter" idx="11"/>
          </p:nvPr>
        </p:nvSpPr>
        <p:spPr/>
        <p:txBody>
          <a:bodyPr/>
          <a:lstStyle/>
          <a:p>
            <a:r>
              <a:rPr lang="ru-RU" smtClean="0"/>
              <a:t>Подготовил: Будо А.Ю., каф.инж.геодезии БНТУ (Минск)</a:t>
            </a:r>
            <a:endParaRPr lang="ru-RU"/>
          </a:p>
        </p:txBody>
      </p:sp>
      <p:sp>
        <p:nvSpPr>
          <p:cNvPr id="6" name="Номер слайда 5"/>
          <p:cNvSpPr>
            <a:spLocks noGrp="1"/>
          </p:cNvSpPr>
          <p:nvPr>
            <p:ph type="sldNum" sz="quarter" idx="12"/>
          </p:nvPr>
        </p:nvSpPr>
        <p:spPr/>
        <p:txBody>
          <a:bodyPr/>
          <a:lstStyle/>
          <a:p>
            <a:fld id="{253B2E25-C0BF-4355-B1FA-59686BB02BCA}" type="slidenum">
              <a:rPr lang="ru-RU" smtClean="0"/>
              <a:pPr/>
              <a:t>‹#›</a:t>
            </a:fld>
            <a:endParaRPr lang="ru-RU"/>
          </a:p>
        </p:txBody>
      </p:sp>
      <p:sp>
        <p:nvSpPr>
          <p:cNvPr id="7" name="Заголовок 1"/>
          <p:cNvSpPr txBox="1">
            <a:spLocks/>
          </p:cNvSpPr>
          <p:nvPr userDrawn="1"/>
        </p:nvSpPr>
        <p:spPr>
          <a:xfrm>
            <a:off x="0" y="0"/>
            <a:ext cx="9144000" cy="577605"/>
          </a:xfrm>
          <a:prstGeom prst="rect">
            <a:avLst/>
          </a:prstGeom>
        </p:spPr>
        <p:txBody>
          <a:bodyPr vert="horz" lIns="91440" tIns="45720" rIns="91440" bIns="45720" rtlCol="0" anchor="ctr">
            <a:normAutofit/>
          </a:bodyPr>
          <a:lstStyle>
            <a:lvl1pPr marL="0" marR="0" indent="0" defTabSz="914400" rtl="0" eaLnBrk="1" fontAlgn="auto" latinLnBrk="0" hangingPunct="1">
              <a:lnSpc>
                <a:spcPct val="100000"/>
              </a:lnSpc>
              <a:spcBef>
                <a:spcPct val="0"/>
              </a:spcBef>
              <a:spcAft>
                <a:spcPts val="0"/>
              </a:spcAft>
              <a:tabLst/>
              <a:defRPr sz="3200"/>
            </a:lvl1pPr>
          </a:lstStyle>
          <a:p>
            <a:pPr marL="0" marR="0" lvl="0" indent="0" algn="r" defTabSz="914400" rtl="0" eaLnBrk="1" fontAlgn="auto" latinLnBrk="0" hangingPunct="1">
              <a:lnSpc>
                <a:spcPct val="100000"/>
              </a:lnSpc>
              <a:spcBef>
                <a:spcPct val="0"/>
              </a:spcBef>
              <a:spcAft>
                <a:spcPts val="0"/>
              </a:spcAft>
              <a:buClrTx/>
              <a:buSzTx/>
              <a:buFontTx/>
              <a:buNone/>
              <a:tabLst/>
              <a:defRPr/>
            </a:pPr>
            <a:r>
              <a:rPr lang="ru-RU" sz="2400" dirty="0" smtClean="0">
                <a:solidFill>
                  <a:srgbClr val="C00000"/>
                </a:solidFill>
              </a:rPr>
              <a:t>Заголовок</a:t>
            </a:r>
            <a:endParaRPr kumimoji="0" lang="ru-RU" sz="2600" b="1" i="0" u="none" strike="noStrike" kern="1200" cap="none" spc="0" normalizeH="0" baseline="0" noProof="0" dirty="0" smtClean="0">
              <a:ln>
                <a:noFill/>
              </a:ln>
              <a:solidFill>
                <a:schemeClr val="tx1"/>
              </a:solidFill>
              <a:effectLst/>
              <a:uLnTx/>
              <a:uFillTx/>
              <a:latin typeface="Tahoma" pitchFamily="34" charset="0"/>
              <a:ea typeface="Tahoma" pitchFamily="34" charset="0"/>
              <a:cs typeface="Tahoma"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24288" y="843379"/>
            <a:ext cx="9144000" cy="577605"/>
          </a:xfrm>
          <a:prstGeom prst="rect">
            <a:avLst/>
          </a:prstGeom>
        </p:spPr>
        <p:txBody>
          <a:bodyPr/>
          <a:lstStyle>
            <a:lvl1pPr>
              <a:defRPr sz="2800"/>
            </a:lvl1pPr>
          </a:lstStyle>
          <a:p>
            <a:r>
              <a:rPr lang="ru-RU" sz="2400" dirty="0" smtClean="0">
                <a:solidFill>
                  <a:srgbClr val="C00000"/>
                </a:solidFill>
              </a:rPr>
              <a:t>Заголовок</a:t>
            </a:r>
            <a:endParaRPr lang="ru-RU" dirty="0"/>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EDCE6AB4-83A3-4372-86D6-017DEBD27385}" type="datetime1">
              <a:rPr lang="ru-RU" smtClean="0"/>
              <a:pPr/>
              <a:t>24.12.2016</a:t>
            </a:fld>
            <a:endParaRPr lang="ru-RU"/>
          </a:p>
        </p:txBody>
      </p:sp>
      <p:sp>
        <p:nvSpPr>
          <p:cNvPr id="6" name="Нижний колонтитул 5"/>
          <p:cNvSpPr>
            <a:spLocks noGrp="1"/>
          </p:cNvSpPr>
          <p:nvPr>
            <p:ph type="ftr" sz="quarter" idx="11"/>
          </p:nvPr>
        </p:nvSpPr>
        <p:spPr/>
        <p:txBody>
          <a:bodyPr/>
          <a:lstStyle/>
          <a:p>
            <a:r>
              <a:rPr lang="ru-RU" smtClean="0"/>
              <a:t>Подготовил: Будо А.Ю., каф.инж.геодезии БНТУ (Минск)</a:t>
            </a:r>
            <a:endParaRPr lang="ru-RU"/>
          </a:p>
        </p:txBody>
      </p:sp>
      <p:sp>
        <p:nvSpPr>
          <p:cNvPr id="7" name="Номер слайда 6"/>
          <p:cNvSpPr>
            <a:spLocks noGrp="1"/>
          </p:cNvSpPr>
          <p:nvPr>
            <p:ph type="sldNum" sz="quarter" idx="12"/>
          </p:nvPr>
        </p:nvSpPr>
        <p:spPr/>
        <p:txBody>
          <a:bodyPr/>
          <a:lstStyle/>
          <a:p>
            <a:fld id="{253B2E25-C0BF-4355-B1FA-59686BB02BCA}"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24288" y="843379"/>
            <a:ext cx="9144000" cy="577605"/>
          </a:xfrm>
          <a:prstGeom prst="rect">
            <a:avLst/>
          </a:prstGeom>
        </p:spPr>
        <p:txBody>
          <a:bodyPr/>
          <a:lstStyle>
            <a:lvl1pPr>
              <a:defRPr sz="2800"/>
            </a:lvl1pPr>
          </a:lstStyle>
          <a:p>
            <a:r>
              <a:rPr lang="ru-RU" sz="2400" dirty="0" smtClean="0">
                <a:solidFill>
                  <a:srgbClr val="C00000"/>
                </a:solidFill>
              </a:rPr>
              <a:t>Заголовок</a:t>
            </a:r>
            <a:endParaRPr lang="ru-RU" dirty="0"/>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2456BC75-7ECD-4728-85AA-B5E833AC0BC4}" type="datetime1">
              <a:rPr lang="ru-RU" smtClean="0"/>
              <a:pPr/>
              <a:t>24.12.2016</a:t>
            </a:fld>
            <a:endParaRPr lang="ru-RU"/>
          </a:p>
        </p:txBody>
      </p:sp>
      <p:sp>
        <p:nvSpPr>
          <p:cNvPr id="8" name="Нижний колонтитул 7"/>
          <p:cNvSpPr>
            <a:spLocks noGrp="1"/>
          </p:cNvSpPr>
          <p:nvPr>
            <p:ph type="ftr" sz="quarter" idx="11"/>
          </p:nvPr>
        </p:nvSpPr>
        <p:spPr/>
        <p:txBody>
          <a:bodyPr/>
          <a:lstStyle/>
          <a:p>
            <a:r>
              <a:rPr lang="ru-RU" smtClean="0"/>
              <a:t>Подготовил: Будо А.Ю., каф.инж.геодезии БНТУ (Минск)</a:t>
            </a:r>
            <a:endParaRPr lang="ru-RU"/>
          </a:p>
        </p:txBody>
      </p:sp>
      <p:sp>
        <p:nvSpPr>
          <p:cNvPr id="9" name="Номер слайда 8"/>
          <p:cNvSpPr>
            <a:spLocks noGrp="1"/>
          </p:cNvSpPr>
          <p:nvPr>
            <p:ph type="sldNum" sz="quarter" idx="12"/>
          </p:nvPr>
        </p:nvSpPr>
        <p:spPr/>
        <p:txBody>
          <a:bodyPr/>
          <a:lstStyle/>
          <a:p>
            <a:fld id="{253B2E25-C0BF-4355-B1FA-59686BB02BCA}"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24288" y="843379"/>
            <a:ext cx="9144000" cy="577605"/>
          </a:xfrm>
          <a:prstGeom prst="rect">
            <a:avLst/>
          </a:prstGeom>
        </p:spPr>
        <p:txBody>
          <a:bodyPr/>
          <a:lstStyle>
            <a:lvl1pPr>
              <a:defRPr sz="2800"/>
            </a:lvl1pPr>
          </a:lstStyle>
          <a:p>
            <a:r>
              <a:rPr lang="ru-RU" sz="2400" dirty="0" smtClean="0">
                <a:solidFill>
                  <a:srgbClr val="C00000"/>
                </a:solidFill>
              </a:rPr>
              <a:t>Заголовок</a:t>
            </a:r>
            <a:endParaRPr lang="ru-RU" dirty="0"/>
          </a:p>
        </p:txBody>
      </p:sp>
      <p:sp>
        <p:nvSpPr>
          <p:cNvPr id="3" name="Дата 2"/>
          <p:cNvSpPr>
            <a:spLocks noGrp="1"/>
          </p:cNvSpPr>
          <p:nvPr>
            <p:ph type="dt" sz="half" idx="10"/>
          </p:nvPr>
        </p:nvSpPr>
        <p:spPr/>
        <p:txBody>
          <a:bodyPr/>
          <a:lstStyle/>
          <a:p>
            <a:fld id="{09552A7A-6C9D-4B9C-9B80-5DDD0D33C16C}" type="datetime1">
              <a:rPr lang="ru-RU" smtClean="0"/>
              <a:pPr/>
              <a:t>24.12.2016</a:t>
            </a:fld>
            <a:endParaRPr lang="ru-RU"/>
          </a:p>
        </p:txBody>
      </p:sp>
      <p:sp>
        <p:nvSpPr>
          <p:cNvPr id="4" name="Нижний колонтитул 3"/>
          <p:cNvSpPr>
            <a:spLocks noGrp="1"/>
          </p:cNvSpPr>
          <p:nvPr>
            <p:ph type="ftr" sz="quarter" idx="11"/>
          </p:nvPr>
        </p:nvSpPr>
        <p:spPr/>
        <p:txBody>
          <a:bodyPr/>
          <a:lstStyle/>
          <a:p>
            <a:r>
              <a:rPr lang="ru-RU" smtClean="0"/>
              <a:t>Подготовил: Будо А.Ю., каф.инж.геодезии БНТУ (Минск)</a:t>
            </a:r>
            <a:endParaRPr lang="ru-RU"/>
          </a:p>
        </p:txBody>
      </p:sp>
      <p:sp>
        <p:nvSpPr>
          <p:cNvPr id="5" name="Номер слайда 4"/>
          <p:cNvSpPr>
            <a:spLocks noGrp="1"/>
          </p:cNvSpPr>
          <p:nvPr>
            <p:ph type="sldNum" sz="quarter" idx="12"/>
          </p:nvPr>
        </p:nvSpPr>
        <p:spPr/>
        <p:txBody>
          <a:bodyPr/>
          <a:lstStyle/>
          <a:p>
            <a:fld id="{253B2E25-C0BF-4355-B1FA-59686BB02BCA}"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7D9DB675-F6E4-407E-BFB7-D2724942752F}" type="datetime1">
              <a:rPr lang="ru-RU" smtClean="0"/>
              <a:pPr/>
              <a:t>24.12.2016</a:t>
            </a:fld>
            <a:endParaRPr lang="ru-RU"/>
          </a:p>
        </p:txBody>
      </p:sp>
      <p:sp>
        <p:nvSpPr>
          <p:cNvPr id="3" name="Нижний колонтитул 2"/>
          <p:cNvSpPr>
            <a:spLocks noGrp="1"/>
          </p:cNvSpPr>
          <p:nvPr>
            <p:ph type="ftr" sz="quarter" idx="11"/>
          </p:nvPr>
        </p:nvSpPr>
        <p:spPr/>
        <p:txBody>
          <a:bodyPr/>
          <a:lstStyle/>
          <a:p>
            <a:r>
              <a:rPr lang="ru-RU" smtClean="0"/>
              <a:t>Подготовил: Будо А.Ю., каф.инж.геодезии БНТУ (Минск)</a:t>
            </a:r>
            <a:endParaRPr lang="ru-RU" dirty="0"/>
          </a:p>
        </p:txBody>
      </p:sp>
      <p:sp>
        <p:nvSpPr>
          <p:cNvPr id="4" name="Номер слайда 3"/>
          <p:cNvSpPr>
            <a:spLocks noGrp="1"/>
          </p:cNvSpPr>
          <p:nvPr>
            <p:ph type="sldNum" sz="quarter" idx="12"/>
          </p:nvPr>
        </p:nvSpPr>
        <p:spPr/>
        <p:txBody>
          <a:bodyPr/>
          <a:lstStyle/>
          <a:p>
            <a:fld id="{253B2E25-C0BF-4355-B1FA-59686BB02BCA}" type="slidenum">
              <a:rPr lang="ru-RU" smtClean="0"/>
              <a:pPr/>
              <a:t>‹#›</a:t>
            </a:fld>
            <a:endParaRPr lang="ru-RU"/>
          </a:p>
        </p:txBody>
      </p:sp>
      <p:sp>
        <p:nvSpPr>
          <p:cNvPr id="5" name="Заголовок 1"/>
          <p:cNvSpPr>
            <a:spLocks noGrp="1"/>
          </p:cNvSpPr>
          <p:nvPr>
            <p:ph type="title" hasCustomPrompt="1"/>
          </p:nvPr>
        </p:nvSpPr>
        <p:spPr>
          <a:xfrm>
            <a:off x="0" y="0"/>
            <a:ext cx="9144000" cy="577605"/>
          </a:xfrm>
          <a:prstGeom prst="rect">
            <a:avLst/>
          </a:prstGeom>
        </p:spPr>
        <p:txBody>
          <a:bodyPr/>
          <a:lstStyle>
            <a:lvl1pPr marL="0" marR="0" indent="0" defTabSz="914400" rtl="0" eaLnBrk="1" fontAlgn="auto" latinLnBrk="0" hangingPunct="1">
              <a:lnSpc>
                <a:spcPct val="100000"/>
              </a:lnSpc>
              <a:spcBef>
                <a:spcPct val="0"/>
              </a:spcBef>
              <a:spcAft>
                <a:spcPts val="0"/>
              </a:spcAft>
              <a:tabLst/>
              <a:defRPr sz="3200"/>
            </a:lvl1pPr>
          </a:lstStyle>
          <a:p>
            <a:pPr marL="0" marR="0" lvl="0" indent="0" defTabSz="914400" rtl="0" eaLnBrk="1" fontAlgn="auto" latinLnBrk="0" hangingPunct="1">
              <a:lnSpc>
                <a:spcPct val="100000"/>
              </a:lnSpc>
              <a:spcBef>
                <a:spcPct val="0"/>
              </a:spcBef>
              <a:spcAft>
                <a:spcPts val="0"/>
              </a:spcAft>
              <a:tabLst/>
              <a:defRPr/>
            </a:pPr>
            <a:r>
              <a:rPr lang="ru-RU" sz="2400" dirty="0" smtClean="0">
                <a:solidFill>
                  <a:srgbClr val="C00000"/>
                </a:solidFill>
              </a:rPr>
              <a:t>Заголовок</a:t>
            </a:r>
            <a:endParaRPr kumimoji="0" lang="ru-RU" sz="2600" b="1" i="0" u="none" strike="noStrike" kern="1200" cap="none" spc="0" normalizeH="0" baseline="0" noProof="0" dirty="0" smtClean="0">
              <a:ln>
                <a:noFill/>
              </a:ln>
              <a:solidFill>
                <a:schemeClr val="tx1"/>
              </a:solidFill>
              <a:effectLst/>
              <a:uLnTx/>
              <a:uFillTx/>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a:prstGeom prst="rect">
            <a:avLst/>
          </a:prstGeom>
        </p:spPr>
        <p:txBody>
          <a:bodyPr anchor="b"/>
          <a:lstStyle>
            <a:lvl1pPr algn="l">
              <a:defRPr sz="2000" b="1">
                <a:solidFill>
                  <a:srgbClr val="FF0000"/>
                </a:solidFill>
              </a:defRPr>
            </a:lvl1pPr>
          </a:lstStyle>
          <a:p>
            <a:r>
              <a:rPr lang="ru-RU" dirty="0" smtClean="0"/>
              <a:t>Образец заголовка</a:t>
            </a:r>
            <a:endParaRPr lang="ru-RU" dirty="0"/>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dirty="0" smtClean="0"/>
              <a:t>Образец текста</a:t>
            </a:r>
          </a:p>
        </p:txBody>
      </p:sp>
      <p:sp>
        <p:nvSpPr>
          <p:cNvPr id="5" name="Дата 4"/>
          <p:cNvSpPr>
            <a:spLocks noGrp="1"/>
          </p:cNvSpPr>
          <p:nvPr>
            <p:ph type="dt" sz="half" idx="10"/>
          </p:nvPr>
        </p:nvSpPr>
        <p:spPr/>
        <p:txBody>
          <a:bodyPr/>
          <a:lstStyle/>
          <a:p>
            <a:fld id="{2B15F2A0-CC5C-4D8D-B653-D8F7D322E363}" type="datetime1">
              <a:rPr lang="ru-RU" smtClean="0"/>
              <a:pPr/>
              <a:t>24.12.2016</a:t>
            </a:fld>
            <a:endParaRPr lang="ru-RU"/>
          </a:p>
        </p:txBody>
      </p:sp>
      <p:sp>
        <p:nvSpPr>
          <p:cNvPr id="6" name="Нижний колонтитул 5"/>
          <p:cNvSpPr>
            <a:spLocks noGrp="1"/>
          </p:cNvSpPr>
          <p:nvPr>
            <p:ph type="ftr" sz="quarter" idx="11"/>
          </p:nvPr>
        </p:nvSpPr>
        <p:spPr/>
        <p:txBody>
          <a:bodyPr/>
          <a:lstStyle/>
          <a:p>
            <a:r>
              <a:rPr lang="ru-RU" smtClean="0"/>
              <a:t>Подготовил: Будо А.Ю., каф.инж.геодезии БНТУ (Минск)</a:t>
            </a:r>
            <a:endParaRPr lang="ru-RU"/>
          </a:p>
        </p:txBody>
      </p:sp>
      <p:sp>
        <p:nvSpPr>
          <p:cNvPr id="7" name="Номер слайда 6"/>
          <p:cNvSpPr>
            <a:spLocks noGrp="1"/>
          </p:cNvSpPr>
          <p:nvPr>
            <p:ph type="sldNum" sz="quarter" idx="12"/>
          </p:nvPr>
        </p:nvSpPr>
        <p:spPr/>
        <p:txBody>
          <a:bodyPr/>
          <a:lstStyle/>
          <a:p>
            <a:fld id="{253B2E25-C0BF-4355-B1FA-59686BB02BCA}" type="slidenum">
              <a:rPr lang="ru-RU" smtClean="0"/>
              <a:pPr/>
              <a:t>‹#›</a:t>
            </a:fld>
            <a:endParaRPr lang="ru-RU"/>
          </a:p>
        </p:txBody>
      </p:sp>
      <p:sp>
        <p:nvSpPr>
          <p:cNvPr id="8" name="Заголовок 1"/>
          <p:cNvSpPr txBox="1">
            <a:spLocks/>
          </p:cNvSpPr>
          <p:nvPr userDrawn="1"/>
        </p:nvSpPr>
        <p:spPr>
          <a:xfrm>
            <a:off x="0" y="0"/>
            <a:ext cx="9144000" cy="577605"/>
          </a:xfrm>
          <a:prstGeom prst="rect">
            <a:avLst/>
          </a:prstGeom>
        </p:spPr>
        <p:txBody>
          <a:bodyPr vert="horz" lIns="91440" tIns="45720" rIns="91440" bIns="45720" rtlCol="0" anchor="ctr">
            <a:normAutofit/>
          </a:bodyPr>
          <a:lstStyle>
            <a:lvl1pPr marL="0" marR="0" indent="0" defTabSz="914400" rtl="0" eaLnBrk="1" fontAlgn="auto" latinLnBrk="0" hangingPunct="1">
              <a:lnSpc>
                <a:spcPct val="100000"/>
              </a:lnSpc>
              <a:spcBef>
                <a:spcPct val="0"/>
              </a:spcBef>
              <a:spcAft>
                <a:spcPts val="0"/>
              </a:spcAft>
              <a:tabLst/>
              <a:defRPr sz="3200"/>
            </a:lvl1pPr>
          </a:lstStyle>
          <a:p>
            <a:pPr marL="0" marR="0" lvl="0" indent="0" algn="r" defTabSz="914400" rtl="0" eaLnBrk="1" fontAlgn="auto" latinLnBrk="0" hangingPunct="1">
              <a:lnSpc>
                <a:spcPct val="100000"/>
              </a:lnSpc>
              <a:spcBef>
                <a:spcPct val="0"/>
              </a:spcBef>
              <a:spcAft>
                <a:spcPts val="0"/>
              </a:spcAft>
              <a:buClrTx/>
              <a:buSzTx/>
              <a:buFontTx/>
              <a:buNone/>
              <a:tabLst/>
              <a:defRPr/>
            </a:pPr>
            <a:r>
              <a:rPr lang="ru-RU" sz="2400" dirty="0" smtClean="0">
                <a:solidFill>
                  <a:srgbClr val="C00000"/>
                </a:solidFill>
              </a:rPr>
              <a:t>Заголовок</a:t>
            </a:r>
            <a:endParaRPr kumimoji="0" lang="ru-RU" sz="2600" b="1" i="0" u="none" strike="noStrike" kern="1200" cap="none" spc="0" normalizeH="0" baseline="0" noProof="0" dirty="0" smtClean="0">
              <a:ln>
                <a:noFill/>
              </a:ln>
              <a:solidFill>
                <a:schemeClr val="tx1"/>
              </a:solidFill>
              <a:effectLst/>
              <a:uLnTx/>
              <a:uFillTx/>
              <a:latin typeface="Tahoma" pitchFamily="34" charset="0"/>
              <a:ea typeface="Tahoma" pitchFamily="34" charset="0"/>
              <a:cs typeface="Tahoma"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a:prstGeom prst="rect">
            <a:avLst/>
          </a:prstGeom>
        </p:spPr>
        <p:txBody>
          <a:bodyPr anchor="b"/>
          <a:lstStyle>
            <a:lvl1pPr algn="l">
              <a:defRPr sz="2000" b="1">
                <a:solidFill>
                  <a:srgbClr val="FF0000"/>
                </a:solidFill>
              </a:defRPr>
            </a:lvl1pPr>
          </a:lstStyle>
          <a:p>
            <a:r>
              <a:rPr lang="ru-RU" dirty="0" smtClean="0"/>
              <a:t>Образец заголовка</a:t>
            </a:r>
            <a:endParaRPr lang="ru-RU" dirty="0"/>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30725D1D-8DC5-4CE7-B169-F2DD2A4E8AE6}" type="datetime1">
              <a:rPr lang="ru-RU" smtClean="0"/>
              <a:pPr/>
              <a:t>24.12.2016</a:t>
            </a:fld>
            <a:endParaRPr lang="ru-RU"/>
          </a:p>
        </p:txBody>
      </p:sp>
      <p:sp>
        <p:nvSpPr>
          <p:cNvPr id="6" name="Нижний колонтитул 5"/>
          <p:cNvSpPr>
            <a:spLocks noGrp="1"/>
          </p:cNvSpPr>
          <p:nvPr>
            <p:ph type="ftr" sz="quarter" idx="11"/>
          </p:nvPr>
        </p:nvSpPr>
        <p:spPr/>
        <p:txBody>
          <a:bodyPr/>
          <a:lstStyle/>
          <a:p>
            <a:r>
              <a:rPr lang="ru-RU" smtClean="0"/>
              <a:t>Подготовил: Будо А.Ю., каф.инж.геодезии БНТУ (Минск)</a:t>
            </a:r>
            <a:endParaRPr lang="ru-RU"/>
          </a:p>
        </p:txBody>
      </p:sp>
      <p:sp>
        <p:nvSpPr>
          <p:cNvPr id="7" name="Номер слайда 6"/>
          <p:cNvSpPr>
            <a:spLocks noGrp="1"/>
          </p:cNvSpPr>
          <p:nvPr>
            <p:ph type="sldNum" sz="quarter" idx="12"/>
          </p:nvPr>
        </p:nvSpPr>
        <p:spPr/>
        <p:txBody>
          <a:bodyPr/>
          <a:lstStyle/>
          <a:p>
            <a:fld id="{253B2E25-C0BF-4355-B1FA-59686BB02BCA}" type="slidenum">
              <a:rPr lang="ru-RU" smtClean="0"/>
              <a:pPr/>
              <a:t>‹#›</a:t>
            </a:fld>
            <a:endParaRPr lang="ru-RU"/>
          </a:p>
        </p:txBody>
      </p:sp>
      <p:sp>
        <p:nvSpPr>
          <p:cNvPr id="8" name="Заголовок 1"/>
          <p:cNvSpPr txBox="1">
            <a:spLocks/>
          </p:cNvSpPr>
          <p:nvPr userDrawn="1"/>
        </p:nvSpPr>
        <p:spPr>
          <a:xfrm>
            <a:off x="0" y="0"/>
            <a:ext cx="9144000" cy="577605"/>
          </a:xfrm>
          <a:prstGeom prst="rect">
            <a:avLst/>
          </a:prstGeom>
        </p:spPr>
        <p:txBody>
          <a:bodyPr vert="horz" lIns="91440" tIns="45720" rIns="91440" bIns="45720" rtlCol="0" anchor="ctr">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lang="ru-RU" sz="2800" dirty="0" smtClean="0">
                <a:solidFill>
                  <a:srgbClr val="C00000"/>
                </a:solidFill>
              </a:rPr>
              <a:t>Заголовок</a:t>
            </a:r>
            <a:endParaRPr kumimoji="0" lang="ru-RU" sz="2600" b="1" i="0" u="none" strike="noStrike" kern="1200" cap="none" spc="0" normalizeH="0" baseline="0" noProof="0" dirty="0" smtClean="0">
              <a:ln>
                <a:noFill/>
              </a:ln>
              <a:solidFill>
                <a:schemeClr val="tx1"/>
              </a:solidFill>
              <a:effectLst/>
              <a:uLnTx/>
              <a:uFillTx/>
              <a:latin typeface="Tahoma" pitchFamily="34" charset="0"/>
              <a:ea typeface="Tahoma" pitchFamily="34" charset="0"/>
              <a:cs typeface="Tahoma"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Текст 2"/>
          <p:cNvSpPr>
            <a:spLocks noGrp="1"/>
          </p:cNvSpPr>
          <p:nvPr>
            <p:ph type="body" idx="1"/>
          </p:nvPr>
        </p:nvSpPr>
        <p:spPr>
          <a:xfrm>
            <a:off x="457200" y="2059619"/>
            <a:ext cx="8229600" cy="4066544"/>
          </a:xfrm>
          <a:prstGeom prst="rect">
            <a:avLst/>
          </a:prstGeom>
        </p:spPr>
        <p:txBody>
          <a:bodyPr vert="horz" lIns="91440" tIns="45720" rIns="9144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4" name="Дата 3"/>
          <p:cNvSpPr>
            <a:spLocks noGrp="1"/>
          </p:cNvSpPr>
          <p:nvPr>
            <p:ph type="dt" sz="half" idx="2"/>
          </p:nvPr>
        </p:nvSpPr>
        <p:spPr>
          <a:xfrm>
            <a:off x="3963880" y="5481899"/>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CBC7FA-9511-4632-863B-09E7E3BFE99A}" type="datetime1">
              <a:rPr lang="ru-RU" smtClean="0"/>
              <a:pPr/>
              <a:t>24.12.2016</a:t>
            </a:fld>
            <a:endParaRPr lang="ru-RU"/>
          </a:p>
        </p:txBody>
      </p:sp>
      <p:sp>
        <p:nvSpPr>
          <p:cNvPr id="5" name="Нижний колонтитул 4"/>
          <p:cNvSpPr>
            <a:spLocks noGrp="1"/>
          </p:cNvSpPr>
          <p:nvPr>
            <p:ph type="ftr" sz="quarter" idx="3"/>
          </p:nvPr>
        </p:nvSpPr>
        <p:spPr>
          <a:xfrm>
            <a:off x="469776" y="6492875"/>
            <a:ext cx="7964010" cy="365125"/>
          </a:xfrm>
          <a:prstGeom prst="rect">
            <a:avLst/>
          </a:prstGeom>
        </p:spPr>
        <p:txBody>
          <a:bodyPr vert="horz" lIns="91440" tIns="45720" rIns="91440" bIns="45720" rtlCol="0" anchor="ctr"/>
          <a:lstStyle>
            <a:lvl1pPr algn="ctr">
              <a:defRPr sz="1200" b="1" i="1" baseline="0">
                <a:solidFill>
                  <a:srgbClr val="A80000"/>
                </a:solidFill>
              </a:defRPr>
            </a:lvl1pPr>
          </a:lstStyle>
          <a:p>
            <a:pPr algn="l"/>
            <a:r>
              <a:rPr lang="ru-RU" smtClean="0"/>
              <a:t>Подготовил: Будо А.Ю., каф.инж.геодезии БНТУ (Минск)</a:t>
            </a:r>
            <a:endParaRPr lang="ru-RU" dirty="0"/>
          </a:p>
        </p:txBody>
      </p:sp>
      <p:sp>
        <p:nvSpPr>
          <p:cNvPr id="6" name="Номер слайда 5"/>
          <p:cNvSpPr>
            <a:spLocks noGrp="1"/>
          </p:cNvSpPr>
          <p:nvPr>
            <p:ph type="sldNum" sz="quarter" idx="4"/>
          </p:nvPr>
        </p:nvSpPr>
        <p:spPr>
          <a:xfrm>
            <a:off x="8469296" y="6489520"/>
            <a:ext cx="661403" cy="365125"/>
          </a:xfrm>
          <a:prstGeom prst="rect">
            <a:avLst/>
          </a:prstGeom>
        </p:spPr>
        <p:txBody>
          <a:bodyPr vert="horz" lIns="91440" tIns="45720" rIns="91440" bIns="45720" rtlCol="0" anchor="ctr"/>
          <a:lstStyle>
            <a:lvl1pPr algn="r">
              <a:defRPr sz="1400" i="1">
                <a:solidFill>
                  <a:srgbClr val="A80000"/>
                </a:solidFill>
              </a:defRPr>
            </a:lvl1pPr>
          </a:lstStyle>
          <a:p>
            <a:fld id="{253B2E25-C0BF-4355-B1FA-59686BB02BCA}" type="slidenum">
              <a:rPr lang="ru-RU" smtClean="0"/>
              <a:pPr/>
              <a:t>‹#›</a:t>
            </a:fld>
            <a:endParaRPr lang="ru-RU" dirty="0"/>
          </a:p>
        </p:txBody>
      </p:sp>
      <p:sp>
        <p:nvSpPr>
          <p:cNvPr id="7" name="Rectangle 2"/>
          <p:cNvSpPr>
            <a:spLocks noChangeArrowheads="1"/>
          </p:cNvSpPr>
          <p:nvPr userDrawn="1"/>
        </p:nvSpPr>
        <p:spPr bwMode="auto">
          <a:xfrm>
            <a:off x="0" y="587375"/>
            <a:ext cx="9144000" cy="52388"/>
          </a:xfrm>
          <a:prstGeom prst="rect">
            <a:avLst/>
          </a:prstGeom>
          <a:solidFill>
            <a:srgbClr val="C00000"/>
          </a:solidFill>
          <a:ln w="9525">
            <a:noFill/>
            <a:miter lim="800000"/>
            <a:headEnd/>
            <a:tailEnd/>
          </a:ln>
        </p:spPr>
        <p:txBody>
          <a:bodyPr wrap="none" anchor="ctr"/>
          <a:lstStyle/>
          <a:p>
            <a:endParaRPr lang="ru-RU"/>
          </a:p>
        </p:txBody>
      </p:sp>
      <p:sp>
        <p:nvSpPr>
          <p:cNvPr id="8" name="Rectangle 2"/>
          <p:cNvSpPr>
            <a:spLocks noChangeArrowheads="1"/>
          </p:cNvSpPr>
          <p:nvPr userDrawn="1"/>
        </p:nvSpPr>
        <p:spPr bwMode="auto">
          <a:xfrm>
            <a:off x="0" y="6435725"/>
            <a:ext cx="9144000" cy="46038"/>
          </a:xfrm>
          <a:prstGeom prst="rect">
            <a:avLst/>
          </a:prstGeom>
          <a:solidFill>
            <a:srgbClr val="C00000"/>
          </a:solidFill>
          <a:ln w="9525">
            <a:noFill/>
            <a:miter lim="800000"/>
            <a:headEnd/>
            <a:tailEnd/>
          </a:ln>
        </p:spPr>
        <p:txBody>
          <a:bodyPr wrap="none" anchor="ctr"/>
          <a:lstStyle/>
          <a:p>
            <a:endParaRPr lang="ru-RU"/>
          </a:p>
        </p:txBody>
      </p:sp>
      <p:sp>
        <p:nvSpPr>
          <p:cNvPr id="10" name="Заголовок 9"/>
          <p:cNvSpPr>
            <a:spLocks noGrp="1"/>
          </p:cNvSpPr>
          <p:nvPr>
            <p:ph type="title"/>
          </p:nvPr>
        </p:nvSpPr>
        <p:spPr>
          <a:xfrm>
            <a:off x="0" y="0"/>
            <a:ext cx="9144000" cy="613129"/>
          </a:xfrm>
          <a:prstGeom prst="rect">
            <a:avLst/>
          </a:prstGeom>
        </p:spPr>
        <p:txBody>
          <a:bodyPr vert="horz" lIns="91440" tIns="45720" rIns="91440" bIns="45720" rtlCol="0" anchor="ctr">
            <a:normAutofit/>
          </a:bodyPr>
          <a:lstStyle/>
          <a:p>
            <a:r>
              <a:rPr lang="ru-RU" smtClean="0"/>
              <a:t>Образец заголовка</a:t>
            </a:r>
            <a:endParaRPr lang="ru-RU"/>
          </a:p>
        </p:txBody>
      </p:sp>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iming>
    <p:tnLst>
      <p:par>
        <p:cTn id="1" dur="indefinite" restart="never" nodeType="tmRoot"/>
      </p:par>
    </p:tnLst>
  </p:timing>
  <p:hf hdr="0" dt="0"/>
  <p:txStyles>
    <p:titleStyle>
      <a:lvl1pPr algn="r" defTabSz="914400" rtl="0" eaLnBrk="1" latinLnBrk="0" hangingPunct="1">
        <a:spcBef>
          <a:spcPct val="0"/>
        </a:spcBef>
        <a:buNone/>
        <a:defRPr sz="2400" b="1" i="0" strike="noStrike" kern="1200" baseline="0">
          <a:solidFill>
            <a:srgbClr val="C00000"/>
          </a:solidFill>
          <a:latin typeface="Tahoma" pitchFamily="34" charset="0"/>
          <a:ea typeface="Tahoma" pitchFamily="34" charset="0"/>
          <a:cs typeface="Tahoma"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3.png"/><Relationship Id="rId1" Type="http://schemas.openxmlformats.org/officeDocument/2006/relationships/slideLayout" Target="../slideLayouts/slideLayout7.xml"/><Relationship Id="rId5" Type="http://schemas.openxmlformats.org/officeDocument/2006/relationships/image" Target="../media/image35.png"/><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 Id="rId5" Type="http://schemas.openxmlformats.org/officeDocument/2006/relationships/image" Target="../media/image42.png"/><Relationship Id="rId4" Type="http://schemas.openxmlformats.org/officeDocument/2006/relationships/image" Target="../media/image4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 Id="rId5" Type="http://schemas.openxmlformats.org/officeDocument/2006/relationships/image" Target="../media/image46.png"/><Relationship Id="rId4" Type="http://schemas.openxmlformats.org/officeDocument/2006/relationships/image" Target="../media/image45.png"/></Relationships>
</file>

<file path=ppt/slides/_rels/slide1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 Id="rId4" Type="http://schemas.openxmlformats.org/officeDocument/2006/relationships/image" Target="../media/image5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 Id="rId4" Type="http://schemas.openxmlformats.org/officeDocument/2006/relationships/image" Target="../media/image54.png"/></Relationships>
</file>

<file path=ppt/slides/_rels/slide2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43.png"/><Relationship Id="rId1" Type="http://schemas.openxmlformats.org/officeDocument/2006/relationships/slideLayout" Target="../slideLayouts/slideLayout7.xml"/><Relationship Id="rId5" Type="http://schemas.openxmlformats.org/officeDocument/2006/relationships/image" Target="../media/image56.png"/><Relationship Id="rId4" Type="http://schemas.openxmlformats.org/officeDocument/2006/relationships/image" Target="../media/image41.png"/></Relationships>
</file>

<file path=ppt/slides/_rels/slide2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7.xml"/><Relationship Id="rId5" Type="http://schemas.openxmlformats.org/officeDocument/2006/relationships/image" Target="../media/image61.png"/><Relationship Id="rId4" Type="http://schemas.openxmlformats.org/officeDocument/2006/relationships/image" Target="../media/image60.png"/></Relationships>
</file>

<file path=ppt/slides/_rels/slide2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2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7.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s>
</file>

<file path=ppt/slides/_rels/slide2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72.png"/><Relationship Id="rId1" Type="http://schemas.openxmlformats.org/officeDocument/2006/relationships/slideLayout" Target="../slideLayouts/slideLayout7.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27.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8" Type="http://schemas.openxmlformats.org/officeDocument/2006/relationships/image" Target="../media/image84.png"/><Relationship Id="rId3" Type="http://schemas.openxmlformats.org/officeDocument/2006/relationships/image" Target="../media/image79.png"/><Relationship Id="rId7" Type="http://schemas.openxmlformats.org/officeDocument/2006/relationships/image" Target="../media/image83.png"/><Relationship Id="rId2" Type="http://schemas.openxmlformats.org/officeDocument/2006/relationships/image" Target="../media/image78.png"/><Relationship Id="rId1" Type="http://schemas.openxmlformats.org/officeDocument/2006/relationships/slideLayout" Target="../slideLayouts/slideLayout7.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80.png"/><Relationship Id="rId9" Type="http://schemas.openxmlformats.org/officeDocument/2006/relationships/image" Target="../media/image85.png"/></Relationships>
</file>

<file path=ppt/slides/_rels/slide29.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76.png"/><Relationship Id="rId1" Type="http://schemas.openxmlformats.org/officeDocument/2006/relationships/slideLayout" Target="../slideLayouts/slideLayout7.xml"/><Relationship Id="rId5" Type="http://schemas.openxmlformats.org/officeDocument/2006/relationships/image" Target="../media/image88.png"/><Relationship Id="rId4" Type="http://schemas.openxmlformats.org/officeDocument/2006/relationships/image" Target="../media/image87.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2.png"/><Relationship Id="rId1" Type="http://schemas.openxmlformats.org/officeDocument/2006/relationships/slideLayout" Target="../slideLayouts/slideLayout7.xml"/><Relationship Id="rId4" Type="http://schemas.openxmlformats.org/officeDocument/2006/relationships/image" Target="../media/image90.png"/></Relationships>
</file>

<file path=ppt/slides/_rels/slide31.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2.png"/><Relationship Id="rId4" Type="http://schemas.openxmlformats.org/officeDocument/2006/relationships/image" Target="../media/image8.png"/><Relationship Id="rId9"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5.png"/><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890898" y="3216039"/>
            <a:ext cx="7463903" cy="1569660"/>
          </a:xfrm>
          <a:prstGeom prst="rect">
            <a:avLst/>
          </a:prstGeom>
          <a:noFill/>
          <a:ln w="9525">
            <a:noFill/>
            <a:miter lim="800000"/>
            <a:headEnd/>
            <a:tailEnd/>
          </a:ln>
        </p:spPr>
        <p:txBody>
          <a:bodyPr wrap="none">
            <a:spAutoFit/>
          </a:bodyPr>
          <a:lstStyle/>
          <a:p>
            <a:pPr algn="ctr"/>
            <a:r>
              <a:rPr lang="ru-RU" sz="2400" dirty="0" smtClean="0"/>
              <a:t>Лекция </a:t>
            </a:r>
            <a:r>
              <a:rPr lang="ru-RU" sz="2400" dirty="0" smtClean="0"/>
              <a:t>7</a:t>
            </a:r>
            <a:endParaRPr lang="hu-HU" sz="2400" dirty="0"/>
          </a:p>
          <a:p>
            <a:pPr algn="ctr"/>
            <a:endParaRPr lang="hu-HU" sz="2400" dirty="0"/>
          </a:p>
          <a:p>
            <a:pPr algn="ctr"/>
            <a:endParaRPr lang="hu-HU" sz="2400" dirty="0"/>
          </a:p>
          <a:p>
            <a:pPr algn="ctr"/>
            <a:r>
              <a:rPr lang="ru-RU" sz="2400" dirty="0" smtClean="0"/>
              <a:t>Фундаментальная теорема переноса ошибок</a:t>
            </a:r>
            <a:endParaRPr lang="en-US" sz="2400" dirty="0" smtClean="0"/>
          </a:p>
        </p:txBody>
      </p:sp>
      <p:grpSp>
        <p:nvGrpSpPr>
          <p:cNvPr id="20483" name="Csoportba foglalás 2"/>
          <p:cNvGrpSpPr>
            <a:grpSpLocks/>
          </p:cNvGrpSpPr>
          <p:nvPr/>
        </p:nvGrpSpPr>
        <p:grpSpPr bwMode="auto">
          <a:xfrm>
            <a:off x="0" y="587377"/>
            <a:ext cx="9144000" cy="5894389"/>
            <a:chOff x="0" y="587375"/>
            <a:chExt cx="9144000" cy="5894388"/>
          </a:xfrm>
        </p:grpSpPr>
        <p:sp>
          <p:nvSpPr>
            <p:cNvPr id="20484" name="Rectangle 2"/>
            <p:cNvSpPr>
              <a:spLocks noChangeArrowheads="1"/>
            </p:cNvSpPr>
            <p:nvPr/>
          </p:nvSpPr>
          <p:spPr bwMode="auto">
            <a:xfrm>
              <a:off x="0" y="587375"/>
              <a:ext cx="9144000" cy="52388"/>
            </a:xfrm>
            <a:prstGeom prst="rect">
              <a:avLst/>
            </a:prstGeom>
            <a:solidFill>
              <a:srgbClr val="C00000"/>
            </a:solidFill>
            <a:ln w="9525">
              <a:noFill/>
              <a:miter lim="800000"/>
              <a:headEnd/>
              <a:tailEnd/>
            </a:ln>
          </p:spPr>
          <p:txBody>
            <a:bodyPr wrap="none" anchor="ctr"/>
            <a:lstStyle/>
            <a:p>
              <a:endParaRPr lang="ru-RU"/>
            </a:p>
          </p:txBody>
        </p:sp>
        <p:sp>
          <p:nvSpPr>
            <p:cNvPr id="20485" name="Rectangle 2"/>
            <p:cNvSpPr>
              <a:spLocks noChangeArrowheads="1"/>
            </p:cNvSpPr>
            <p:nvPr/>
          </p:nvSpPr>
          <p:spPr bwMode="auto">
            <a:xfrm>
              <a:off x="0" y="6435725"/>
              <a:ext cx="9144000" cy="46038"/>
            </a:xfrm>
            <a:prstGeom prst="rect">
              <a:avLst/>
            </a:prstGeom>
            <a:solidFill>
              <a:srgbClr val="C00000"/>
            </a:solidFill>
            <a:ln w="9525">
              <a:noFill/>
              <a:miter lim="800000"/>
              <a:headEnd/>
              <a:tailEnd/>
            </a:ln>
          </p:spPr>
          <p:txBody>
            <a:bodyPr wrap="none" anchor="ctr"/>
            <a:lstStyle/>
            <a:p>
              <a:endParaRPr lang="ru-RU"/>
            </a:p>
          </p:txBody>
        </p:sp>
      </p:grpSp>
      <p:sp>
        <p:nvSpPr>
          <p:cNvPr id="7" name="WordArt 2"/>
          <p:cNvSpPr>
            <a:spLocks noChangeArrowheads="1" noChangeShapeType="1" noTextEdit="1"/>
          </p:cNvSpPr>
          <p:nvPr/>
        </p:nvSpPr>
        <p:spPr bwMode="auto">
          <a:xfrm>
            <a:off x="533400" y="1125131"/>
            <a:ext cx="8001000" cy="1676400"/>
          </a:xfrm>
          <a:prstGeom prst="rect">
            <a:avLst/>
          </a:prstGeom>
        </p:spPr>
        <p:txBody>
          <a:bodyPr wrap="none" fromWordArt="1">
            <a:prstTxWarp prst="textDeflate">
              <a:avLst>
                <a:gd name="adj" fmla="val 26227"/>
              </a:avLst>
            </a:prstTxWarp>
          </a:bodyPr>
          <a:lstStyle/>
          <a:p>
            <a:pPr algn="ctr"/>
            <a:r>
              <a:rPr lang="ru-RU" sz="4000" kern="10" dirty="0" smtClean="0">
                <a:ln w="9525">
                  <a:solidFill>
                    <a:srgbClr val="FFCC0E"/>
                  </a:solidFill>
                  <a:round/>
                  <a:headEnd/>
                  <a:tailEnd/>
                </a:ln>
                <a:solidFill>
                  <a:srgbClr val="C00000"/>
                </a:solidFill>
                <a:latin typeface="Impact"/>
              </a:rPr>
              <a:t>ТМОГИ</a:t>
            </a:r>
            <a:endParaRPr lang="ru-RU" sz="4000" kern="10" dirty="0">
              <a:ln w="9525">
                <a:solidFill>
                  <a:srgbClr val="FFCC0E"/>
                </a:solidFill>
                <a:round/>
                <a:headEnd/>
                <a:tailEnd/>
              </a:ln>
              <a:solidFill>
                <a:srgbClr val="C00000"/>
              </a:solidFill>
              <a:latin typeface="Impact"/>
            </a:endParaRPr>
          </a:p>
        </p:txBody>
      </p:sp>
      <p:sp>
        <p:nvSpPr>
          <p:cNvPr id="8" name="Szövegdoboz 5"/>
          <p:cNvSpPr txBox="1">
            <a:spLocks noChangeArrowheads="1"/>
          </p:cNvSpPr>
          <p:nvPr/>
        </p:nvSpPr>
        <p:spPr bwMode="auto">
          <a:xfrm>
            <a:off x="1057073" y="180202"/>
            <a:ext cx="7210627" cy="276999"/>
          </a:xfrm>
          <a:prstGeom prst="rect">
            <a:avLst/>
          </a:prstGeom>
          <a:noFill/>
          <a:ln w="9525">
            <a:noFill/>
            <a:miter lim="800000"/>
            <a:headEnd/>
            <a:tailEnd/>
          </a:ln>
        </p:spPr>
        <p:txBody>
          <a:bodyPr wrap="none">
            <a:spAutoFit/>
          </a:bodyPr>
          <a:lstStyle/>
          <a:p>
            <a:pPr algn="ctr"/>
            <a:r>
              <a:rPr lang="ru-RU" sz="1200" i="1" dirty="0" smtClean="0">
                <a:solidFill>
                  <a:srgbClr val="A80000"/>
                </a:solidFill>
              </a:rPr>
              <a:t>Белорусский национальный технический университет, кафедра инженерной геодезии</a:t>
            </a:r>
          </a:p>
        </p:txBody>
      </p:sp>
      <p:sp>
        <p:nvSpPr>
          <p:cNvPr id="11" name="Номер слайда 10"/>
          <p:cNvSpPr>
            <a:spLocks noGrp="1"/>
          </p:cNvSpPr>
          <p:nvPr>
            <p:ph type="sldNum" sz="quarter" idx="12"/>
          </p:nvPr>
        </p:nvSpPr>
        <p:spPr/>
        <p:txBody>
          <a:bodyPr/>
          <a:lstStyle/>
          <a:p>
            <a:fld id="{253B2E25-C0BF-4355-B1FA-59686BB02BCA}" type="slidenum">
              <a:rPr lang="ru-RU" smtClean="0"/>
              <a:pPr/>
              <a:t>1</a:t>
            </a:fld>
            <a:endParaRPr lang="ru-RU"/>
          </a:p>
        </p:txBody>
      </p:sp>
      <p:sp>
        <p:nvSpPr>
          <p:cNvPr id="12" name="Нижний колонтитул 11"/>
          <p:cNvSpPr>
            <a:spLocks noGrp="1"/>
          </p:cNvSpPr>
          <p:nvPr>
            <p:ph type="ftr" sz="quarter" idx="11"/>
          </p:nvPr>
        </p:nvSpPr>
        <p:spPr/>
        <p:txBody>
          <a:bodyPr/>
          <a:lstStyle/>
          <a:p>
            <a:r>
              <a:rPr lang="ru-RU" smtClean="0"/>
              <a:t>Подготовил: Будо А.Ю., каф.инж.геодезии БНТУ (Минск)</a:t>
            </a:r>
            <a:endParaRPr lang="ru-RU"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482"/>
                                        </p:tgtEl>
                                        <p:attrNameLst>
                                          <p:attrName>style.visibility</p:attrName>
                                        </p:attrNameLst>
                                      </p:cBhvr>
                                      <p:to>
                                        <p:strVal val="visible"/>
                                      </p:to>
                                    </p:set>
                                    <p:animEffect transition="in" filter="fade">
                                      <p:cBhvr>
                                        <p:cTn id="7" dur="1000"/>
                                        <p:tgtEl>
                                          <p:spTgt spid="204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11"/>
          </p:nvPr>
        </p:nvSpPr>
        <p:spPr/>
        <p:txBody>
          <a:bodyPr/>
          <a:lstStyle/>
          <a:p>
            <a:r>
              <a:rPr lang="ru-RU" smtClean="0"/>
              <a:t>Подготовил: Будо А.Ю., каф.инж.геодезии БНТУ (Минск)</a:t>
            </a:r>
            <a:endParaRPr lang="ru-RU" dirty="0"/>
          </a:p>
        </p:txBody>
      </p:sp>
      <p:sp>
        <p:nvSpPr>
          <p:cNvPr id="3" name="Номер слайда 2"/>
          <p:cNvSpPr>
            <a:spLocks noGrp="1"/>
          </p:cNvSpPr>
          <p:nvPr>
            <p:ph type="sldNum" sz="quarter" idx="12"/>
          </p:nvPr>
        </p:nvSpPr>
        <p:spPr/>
        <p:txBody>
          <a:bodyPr/>
          <a:lstStyle/>
          <a:p>
            <a:fld id="{253B2E25-C0BF-4355-B1FA-59686BB02BCA}" type="slidenum">
              <a:rPr lang="ru-RU" smtClean="0"/>
              <a:pPr/>
              <a:t>10</a:t>
            </a:fld>
            <a:endParaRPr lang="ru-RU"/>
          </a:p>
        </p:txBody>
      </p:sp>
      <p:sp>
        <p:nvSpPr>
          <p:cNvPr id="4" name="Заголовок 3"/>
          <p:cNvSpPr>
            <a:spLocks noGrp="1"/>
          </p:cNvSpPr>
          <p:nvPr>
            <p:ph type="title"/>
          </p:nvPr>
        </p:nvSpPr>
        <p:spPr/>
        <p:txBody>
          <a:bodyPr>
            <a:normAutofit fontScale="90000"/>
          </a:bodyPr>
          <a:lstStyle/>
          <a:p>
            <a:r>
              <a:rPr lang="ru-RU" dirty="0" smtClean="0"/>
              <a:t>Оценка точности одной функции</a:t>
            </a:r>
            <a:endParaRPr lang="ru-RU" dirty="0"/>
          </a:p>
        </p:txBody>
      </p:sp>
      <p:sp>
        <p:nvSpPr>
          <p:cNvPr id="5" name="Прямоугольник 4"/>
          <p:cNvSpPr/>
          <p:nvPr/>
        </p:nvSpPr>
        <p:spPr>
          <a:xfrm>
            <a:off x="0" y="560814"/>
            <a:ext cx="9144000" cy="1631216"/>
          </a:xfrm>
          <a:prstGeom prst="rect">
            <a:avLst/>
          </a:prstGeom>
        </p:spPr>
        <p:txBody>
          <a:bodyPr wrap="square">
            <a:spAutoFit/>
          </a:bodyPr>
          <a:lstStyle/>
          <a:p>
            <a:r>
              <a:rPr lang="ru-RU" b="0" i="1" dirty="0" smtClean="0"/>
              <a:t>Средняя </a:t>
            </a:r>
            <a:r>
              <a:rPr lang="ru-RU" b="0" i="1" dirty="0" err="1" smtClean="0"/>
              <a:t>квадратическая</a:t>
            </a:r>
            <a:r>
              <a:rPr lang="ru-RU" b="0" i="1" dirty="0" smtClean="0"/>
              <a:t> погрешность измерения угла одним приемом составляет 5</a:t>
            </a:r>
            <a:r>
              <a:rPr lang="ru-RU" b="0" i="1" dirty="0" smtClean="0">
                <a:sym typeface="Symbol"/>
              </a:rPr>
              <a:t></a:t>
            </a:r>
            <a:r>
              <a:rPr lang="ru-RU" b="0" i="1" dirty="0" smtClean="0"/>
              <a:t>. Рассчитать допустимую невязку в 7–угольнике при измерении углов в 2 приема. Углы считать некоррелированными и измеренными с одинаковой точностью. При переходе к предельным погрешностям принять вероятностный коэффициент 2.</a:t>
            </a:r>
            <a:endParaRPr lang="ru-RU" b="0" dirty="0"/>
          </a:p>
        </p:txBody>
      </p:sp>
      <p:sp>
        <p:nvSpPr>
          <p:cNvPr id="6" name="Прямоугольник 5"/>
          <p:cNvSpPr/>
          <p:nvPr/>
        </p:nvSpPr>
        <p:spPr>
          <a:xfrm>
            <a:off x="0" y="2169071"/>
            <a:ext cx="9144000" cy="1323439"/>
          </a:xfrm>
          <a:prstGeom prst="rect">
            <a:avLst/>
          </a:prstGeom>
        </p:spPr>
        <p:txBody>
          <a:bodyPr wrap="square">
            <a:spAutoFit/>
          </a:bodyPr>
          <a:lstStyle/>
          <a:p>
            <a:r>
              <a:rPr lang="ru-RU" b="0" dirty="0" smtClean="0"/>
              <a:t>Шаг 1: Решение начинают с получения значения погрешности измерения угла </a:t>
            </a:r>
            <a:r>
              <a:rPr lang="en-US" b="0" i="1" dirty="0" smtClean="0"/>
              <a:t>n</a:t>
            </a:r>
            <a:r>
              <a:rPr lang="ru-RU" b="0" dirty="0" smtClean="0"/>
              <a:t> приемами. Так  как  в качестве конечного результата для значения угла берут его среднее арифметическое, то необходимо найти среднюю </a:t>
            </a:r>
            <a:r>
              <a:rPr lang="ru-RU" b="0" dirty="0" err="1" smtClean="0"/>
              <a:t>квадратическую</a:t>
            </a:r>
            <a:r>
              <a:rPr lang="ru-RU" b="0" dirty="0" smtClean="0"/>
              <a:t> погрешность  функции вида</a:t>
            </a:r>
            <a:endParaRPr lang="ru-RU" b="0" dirty="0"/>
          </a:p>
        </p:txBody>
      </p:sp>
      <p:pic>
        <p:nvPicPr>
          <p:cNvPr id="8194" name="Picture 2"/>
          <p:cNvPicPr>
            <a:picLocks noChangeAspect="1" noChangeArrowheads="1"/>
          </p:cNvPicPr>
          <p:nvPr/>
        </p:nvPicPr>
        <p:blipFill>
          <a:blip r:embed="rId2" cstate="print"/>
          <a:srcRect/>
          <a:stretch>
            <a:fillRect/>
          </a:stretch>
        </p:blipFill>
        <p:spPr bwMode="auto">
          <a:xfrm>
            <a:off x="2084070" y="3539490"/>
            <a:ext cx="4914900" cy="876300"/>
          </a:xfrm>
          <a:prstGeom prst="rect">
            <a:avLst/>
          </a:prstGeom>
          <a:noFill/>
          <a:ln w="9525">
            <a:noFill/>
            <a:miter lim="800000"/>
            <a:headEnd/>
            <a:tailEnd/>
          </a:ln>
        </p:spPr>
      </p:pic>
      <p:sp>
        <p:nvSpPr>
          <p:cNvPr id="8" name="Прямоугольник 7"/>
          <p:cNvSpPr/>
          <p:nvPr/>
        </p:nvSpPr>
        <p:spPr>
          <a:xfrm>
            <a:off x="0" y="4690497"/>
            <a:ext cx="6746240" cy="400110"/>
          </a:xfrm>
          <a:prstGeom prst="rect">
            <a:avLst/>
          </a:prstGeom>
        </p:spPr>
        <p:txBody>
          <a:bodyPr wrap="square">
            <a:spAutoFit/>
          </a:bodyPr>
          <a:lstStyle/>
          <a:p>
            <a:r>
              <a:rPr lang="ru-RU" b="0" dirty="0" smtClean="0"/>
              <a:t>Шаг 2: Используем формулу</a:t>
            </a:r>
            <a:endParaRPr lang="ru-RU" b="0" dirty="0"/>
          </a:p>
        </p:txBody>
      </p:sp>
      <p:pic>
        <p:nvPicPr>
          <p:cNvPr id="8195" name="Picture 3"/>
          <p:cNvPicPr>
            <a:picLocks noChangeAspect="1" noChangeArrowheads="1"/>
          </p:cNvPicPr>
          <p:nvPr/>
        </p:nvPicPr>
        <p:blipFill>
          <a:blip r:embed="rId3" cstate="print"/>
          <a:srcRect/>
          <a:stretch>
            <a:fillRect/>
          </a:stretch>
        </p:blipFill>
        <p:spPr bwMode="auto">
          <a:xfrm>
            <a:off x="3806825" y="4312603"/>
            <a:ext cx="4171950" cy="1057275"/>
          </a:xfrm>
          <a:prstGeom prst="rect">
            <a:avLst/>
          </a:prstGeom>
          <a:noFill/>
          <a:ln w="9525">
            <a:noFill/>
            <a:miter lim="800000"/>
            <a:headEnd/>
            <a:tailEnd/>
          </a:ln>
        </p:spPr>
      </p:pic>
      <p:pic>
        <p:nvPicPr>
          <p:cNvPr id="8196" name="Picture 4"/>
          <p:cNvPicPr>
            <a:picLocks noChangeAspect="1" noChangeArrowheads="1"/>
          </p:cNvPicPr>
          <p:nvPr/>
        </p:nvPicPr>
        <p:blipFill>
          <a:blip r:embed="rId4" cstate="print"/>
          <a:srcRect t="6106"/>
          <a:stretch>
            <a:fillRect/>
          </a:stretch>
        </p:blipFill>
        <p:spPr bwMode="auto">
          <a:xfrm>
            <a:off x="47625" y="5415280"/>
            <a:ext cx="9096375" cy="101060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11"/>
          </p:nvPr>
        </p:nvSpPr>
        <p:spPr/>
        <p:txBody>
          <a:bodyPr/>
          <a:lstStyle/>
          <a:p>
            <a:r>
              <a:rPr lang="ru-RU" smtClean="0"/>
              <a:t>Подготовил: Будо А.Ю., каф.инж.геодезии БНТУ (Минск)</a:t>
            </a:r>
            <a:endParaRPr lang="ru-RU" dirty="0"/>
          </a:p>
        </p:txBody>
      </p:sp>
      <p:sp>
        <p:nvSpPr>
          <p:cNvPr id="3" name="Номер слайда 2"/>
          <p:cNvSpPr>
            <a:spLocks noGrp="1"/>
          </p:cNvSpPr>
          <p:nvPr>
            <p:ph type="sldNum" sz="quarter" idx="12"/>
          </p:nvPr>
        </p:nvSpPr>
        <p:spPr/>
        <p:txBody>
          <a:bodyPr/>
          <a:lstStyle/>
          <a:p>
            <a:fld id="{253B2E25-C0BF-4355-B1FA-59686BB02BCA}" type="slidenum">
              <a:rPr lang="ru-RU" smtClean="0"/>
              <a:pPr/>
              <a:t>11</a:t>
            </a:fld>
            <a:endParaRPr lang="ru-RU"/>
          </a:p>
        </p:txBody>
      </p:sp>
      <p:sp>
        <p:nvSpPr>
          <p:cNvPr id="4" name="Заголовок 3"/>
          <p:cNvSpPr>
            <a:spLocks noGrp="1"/>
          </p:cNvSpPr>
          <p:nvPr>
            <p:ph type="title"/>
          </p:nvPr>
        </p:nvSpPr>
        <p:spPr/>
        <p:txBody>
          <a:bodyPr>
            <a:normAutofit fontScale="90000"/>
          </a:bodyPr>
          <a:lstStyle/>
          <a:p>
            <a:r>
              <a:rPr lang="ru-RU" dirty="0" smtClean="0"/>
              <a:t>Оценка точности одной функции</a:t>
            </a:r>
            <a:endParaRPr lang="ru-RU" dirty="0"/>
          </a:p>
        </p:txBody>
      </p:sp>
      <p:sp>
        <p:nvSpPr>
          <p:cNvPr id="5" name="Прямоугольник 4"/>
          <p:cNvSpPr/>
          <p:nvPr/>
        </p:nvSpPr>
        <p:spPr>
          <a:xfrm>
            <a:off x="0" y="1675696"/>
            <a:ext cx="9144000" cy="1015663"/>
          </a:xfrm>
          <a:prstGeom prst="rect">
            <a:avLst/>
          </a:prstGeom>
        </p:spPr>
        <p:txBody>
          <a:bodyPr wrap="square">
            <a:spAutoFit/>
          </a:bodyPr>
          <a:lstStyle/>
          <a:p>
            <a:r>
              <a:rPr lang="ru-RU" b="0" dirty="0" smtClean="0"/>
              <a:t>при условии, что  все  погрешности  измерений </a:t>
            </a:r>
            <a:r>
              <a:rPr lang="en-US" b="0" i="1" dirty="0" smtClean="0"/>
              <a:t>m</a:t>
            </a:r>
            <a:r>
              <a:rPr lang="en-US" b="0" i="1" baseline="-25000" dirty="0" smtClean="0"/>
              <a:t>i</a:t>
            </a:r>
            <a:r>
              <a:rPr lang="en-US" b="0" i="1" dirty="0" smtClean="0"/>
              <a:t> </a:t>
            </a:r>
            <a:r>
              <a:rPr lang="ru-RU" b="0" dirty="0" smtClean="0"/>
              <a:t>одинаковы и равны </a:t>
            </a:r>
            <a:r>
              <a:rPr lang="en-US" b="0" i="1" dirty="0" smtClean="0"/>
              <a:t>m</a:t>
            </a:r>
            <a:r>
              <a:rPr lang="ru-RU" b="0" baseline="-25000" dirty="0" smtClean="0"/>
              <a:t>1</a:t>
            </a:r>
            <a:r>
              <a:rPr lang="ru-RU" b="0" i="1" dirty="0" smtClean="0"/>
              <a:t> – </a:t>
            </a:r>
            <a:r>
              <a:rPr lang="ru-RU" b="0" dirty="0" smtClean="0"/>
              <a:t>погрешности измерения угла одним приемом. Тогда погрешность измерения угла </a:t>
            </a:r>
            <a:r>
              <a:rPr lang="en-US" b="0" i="1" dirty="0" smtClean="0"/>
              <a:t>n</a:t>
            </a:r>
            <a:r>
              <a:rPr lang="ru-RU" b="0" dirty="0" smtClean="0"/>
              <a:t> приемами будет равна</a:t>
            </a:r>
            <a:endParaRPr lang="ru-RU" b="0" dirty="0"/>
          </a:p>
        </p:txBody>
      </p:sp>
      <p:pic>
        <p:nvPicPr>
          <p:cNvPr id="6" name="Picture 4"/>
          <p:cNvPicPr>
            <a:picLocks noChangeAspect="1" noChangeArrowheads="1"/>
          </p:cNvPicPr>
          <p:nvPr/>
        </p:nvPicPr>
        <p:blipFill>
          <a:blip r:embed="rId2" cstate="print"/>
          <a:srcRect t="6106"/>
          <a:stretch>
            <a:fillRect/>
          </a:stretch>
        </p:blipFill>
        <p:spPr bwMode="auto">
          <a:xfrm>
            <a:off x="0" y="721360"/>
            <a:ext cx="9096375" cy="1010603"/>
          </a:xfrm>
          <a:prstGeom prst="rect">
            <a:avLst/>
          </a:prstGeom>
          <a:noFill/>
          <a:ln w="9525">
            <a:noFill/>
            <a:miter lim="800000"/>
            <a:headEnd/>
            <a:tailEnd/>
          </a:ln>
        </p:spPr>
      </p:pic>
      <p:pic>
        <p:nvPicPr>
          <p:cNvPr id="9218" name="Picture 2"/>
          <p:cNvPicPr>
            <a:picLocks noChangeAspect="1" noChangeArrowheads="1"/>
          </p:cNvPicPr>
          <p:nvPr/>
        </p:nvPicPr>
        <p:blipFill>
          <a:blip r:embed="rId3" cstate="print"/>
          <a:srcRect/>
          <a:stretch>
            <a:fillRect/>
          </a:stretch>
        </p:blipFill>
        <p:spPr bwMode="auto">
          <a:xfrm>
            <a:off x="3589020" y="2639378"/>
            <a:ext cx="1295400" cy="847725"/>
          </a:xfrm>
          <a:prstGeom prst="rect">
            <a:avLst/>
          </a:prstGeom>
          <a:noFill/>
          <a:ln w="9525">
            <a:noFill/>
            <a:miter lim="800000"/>
            <a:headEnd/>
            <a:tailEnd/>
          </a:ln>
        </p:spPr>
      </p:pic>
      <p:sp>
        <p:nvSpPr>
          <p:cNvPr id="8" name="Прямоугольник 7"/>
          <p:cNvSpPr/>
          <p:nvPr/>
        </p:nvSpPr>
        <p:spPr>
          <a:xfrm>
            <a:off x="0" y="3407361"/>
            <a:ext cx="9144000" cy="707886"/>
          </a:xfrm>
          <a:prstGeom prst="rect">
            <a:avLst/>
          </a:prstGeom>
        </p:spPr>
        <p:txBody>
          <a:bodyPr wrap="square">
            <a:spAutoFit/>
          </a:bodyPr>
          <a:lstStyle/>
          <a:p>
            <a:r>
              <a:rPr lang="ru-RU" b="0" dirty="0" smtClean="0"/>
              <a:t>Теперь необходимо получить погрешность суммы углов </a:t>
            </a:r>
            <a:r>
              <a:rPr lang="en-US" b="0" i="1" dirty="0" err="1" smtClean="0"/>
              <a:t>m</a:t>
            </a:r>
            <a:r>
              <a:rPr lang="en-US" b="0" i="1" baseline="-25000" dirty="0" err="1" smtClean="0"/>
              <a:t>Σ</a:t>
            </a:r>
            <a:r>
              <a:rPr lang="ru-RU" b="0" dirty="0" smtClean="0"/>
              <a:t> в </a:t>
            </a:r>
            <a:r>
              <a:rPr lang="en-US" b="0" i="1" dirty="0" smtClean="0"/>
              <a:t>k</a:t>
            </a:r>
            <a:r>
              <a:rPr lang="ru-RU" b="0" i="1" dirty="0" smtClean="0"/>
              <a:t>–</a:t>
            </a:r>
            <a:r>
              <a:rPr lang="ru-RU" b="0" dirty="0" smtClean="0"/>
              <a:t>угольнике, также используя формулу </a:t>
            </a:r>
            <a:endParaRPr lang="ru-RU" b="0" dirty="0"/>
          </a:p>
        </p:txBody>
      </p:sp>
      <p:pic>
        <p:nvPicPr>
          <p:cNvPr id="9" name="Picture 3"/>
          <p:cNvPicPr>
            <a:picLocks noChangeAspect="1" noChangeArrowheads="1"/>
          </p:cNvPicPr>
          <p:nvPr/>
        </p:nvPicPr>
        <p:blipFill>
          <a:blip r:embed="rId4" cstate="print"/>
          <a:srcRect/>
          <a:stretch>
            <a:fillRect/>
          </a:stretch>
        </p:blipFill>
        <p:spPr bwMode="auto">
          <a:xfrm>
            <a:off x="2099945" y="4038283"/>
            <a:ext cx="4171950" cy="1057275"/>
          </a:xfrm>
          <a:prstGeom prst="rect">
            <a:avLst/>
          </a:prstGeom>
          <a:noFill/>
          <a:ln w="9525">
            <a:noFill/>
            <a:miter lim="800000"/>
            <a:headEnd/>
            <a:tailEnd/>
          </a:ln>
        </p:spPr>
      </p:pic>
      <p:pic>
        <p:nvPicPr>
          <p:cNvPr id="9219" name="Picture 3"/>
          <p:cNvPicPr>
            <a:picLocks noChangeAspect="1" noChangeArrowheads="1"/>
          </p:cNvPicPr>
          <p:nvPr/>
        </p:nvPicPr>
        <p:blipFill>
          <a:blip r:embed="rId5" cstate="print"/>
          <a:srcRect/>
          <a:stretch>
            <a:fillRect/>
          </a:stretch>
        </p:blipFill>
        <p:spPr bwMode="auto">
          <a:xfrm>
            <a:off x="732790" y="5191125"/>
            <a:ext cx="7658100" cy="1047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11"/>
          </p:nvPr>
        </p:nvSpPr>
        <p:spPr/>
        <p:txBody>
          <a:bodyPr/>
          <a:lstStyle/>
          <a:p>
            <a:r>
              <a:rPr lang="ru-RU" smtClean="0"/>
              <a:t>Подготовил: Будо А.Ю., каф.инж.геодезии БНТУ (Минск)</a:t>
            </a:r>
            <a:endParaRPr lang="ru-RU" dirty="0"/>
          </a:p>
        </p:txBody>
      </p:sp>
      <p:sp>
        <p:nvSpPr>
          <p:cNvPr id="3" name="Номер слайда 2"/>
          <p:cNvSpPr>
            <a:spLocks noGrp="1"/>
          </p:cNvSpPr>
          <p:nvPr>
            <p:ph type="sldNum" sz="quarter" idx="12"/>
          </p:nvPr>
        </p:nvSpPr>
        <p:spPr/>
        <p:txBody>
          <a:bodyPr/>
          <a:lstStyle/>
          <a:p>
            <a:fld id="{253B2E25-C0BF-4355-B1FA-59686BB02BCA}" type="slidenum">
              <a:rPr lang="ru-RU" smtClean="0"/>
              <a:pPr/>
              <a:t>12</a:t>
            </a:fld>
            <a:endParaRPr lang="ru-RU"/>
          </a:p>
        </p:txBody>
      </p:sp>
      <p:sp>
        <p:nvSpPr>
          <p:cNvPr id="4" name="Заголовок 3"/>
          <p:cNvSpPr>
            <a:spLocks noGrp="1"/>
          </p:cNvSpPr>
          <p:nvPr>
            <p:ph type="title"/>
          </p:nvPr>
        </p:nvSpPr>
        <p:spPr/>
        <p:txBody>
          <a:bodyPr>
            <a:normAutofit fontScale="90000"/>
          </a:bodyPr>
          <a:lstStyle/>
          <a:p>
            <a:r>
              <a:rPr lang="ru-RU" dirty="0" smtClean="0"/>
              <a:t>Оценка точности одной функции</a:t>
            </a:r>
            <a:endParaRPr lang="ru-RU" dirty="0"/>
          </a:p>
        </p:txBody>
      </p:sp>
      <p:pic>
        <p:nvPicPr>
          <p:cNvPr id="10242" name="Picture 2"/>
          <p:cNvPicPr>
            <a:picLocks noChangeAspect="1" noChangeArrowheads="1"/>
          </p:cNvPicPr>
          <p:nvPr/>
        </p:nvPicPr>
        <p:blipFill>
          <a:blip r:embed="rId2" cstate="print"/>
          <a:srcRect/>
          <a:stretch>
            <a:fillRect/>
          </a:stretch>
        </p:blipFill>
        <p:spPr bwMode="auto">
          <a:xfrm>
            <a:off x="3646170" y="1967865"/>
            <a:ext cx="1790700" cy="971550"/>
          </a:xfrm>
          <a:prstGeom prst="rect">
            <a:avLst/>
          </a:prstGeom>
          <a:noFill/>
          <a:ln w="9525">
            <a:noFill/>
            <a:miter lim="800000"/>
            <a:headEnd/>
            <a:tailEnd/>
          </a:ln>
        </p:spPr>
      </p:pic>
      <p:pic>
        <p:nvPicPr>
          <p:cNvPr id="6" name="Picture 3"/>
          <p:cNvPicPr>
            <a:picLocks noChangeAspect="1" noChangeArrowheads="1"/>
          </p:cNvPicPr>
          <p:nvPr/>
        </p:nvPicPr>
        <p:blipFill>
          <a:blip r:embed="rId3" cstate="print"/>
          <a:srcRect/>
          <a:stretch>
            <a:fillRect/>
          </a:stretch>
        </p:blipFill>
        <p:spPr bwMode="auto">
          <a:xfrm>
            <a:off x="824230" y="832485"/>
            <a:ext cx="7658100" cy="1047750"/>
          </a:xfrm>
          <a:prstGeom prst="rect">
            <a:avLst/>
          </a:prstGeom>
          <a:noFill/>
          <a:ln w="9525">
            <a:noFill/>
            <a:miter lim="800000"/>
            <a:headEnd/>
            <a:tailEnd/>
          </a:ln>
        </p:spPr>
      </p:pic>
      <p:sp>
        <p:nvSpPr>
          <p:cNvPr id="7" name="Прямоугольник 6"/>
          <p:cNvSpPr/>
          <p:nvPr/>
        </p:nvSpPr>
        <p:spPr>
          <a:xfrm>
            <a:off x="0" y="2935536"/>
            <a:ext cx="9144000" cy="1015663"/>
          </a:xfrm>
          <a:prstGeom prst="rect">
            <a:avLst/>
          </a:prstGeom>
        </p:spPr>
        <p:txBody>
          <a:bodyPr wrap="square">
            <a:spAutoFit/>
          </a:bodyPr>
          <a:lstStyle/>
          <a:p>
            <a:r>
              <a:rPr lang="ru-RU" b="0" dirty="0" smtClean="0"/>
              <a:t>Так как допустимая невязка является  предельной средней </a:t>
            </a:r>
            <a:r>
              <a:rPr lang="ru-RU" b="0" dirty="0" err="1" smtClean="0"/>
              <a:t>квадратической</a:t>
            </a:r>
            <a:r>
              <a:rPr lang="ru-RU" b="0" dirty="0" smtClean="0"/>
              <a:t> погрешностью с вероятностным коэффициентом </a:t>
            </a:r>
            <a:r>
              <a:rPr lang="en-US" b="0" i="1" dirty="0" smtClean="0"/>
              <a:t>t</a:t>
            </a:r>
            <a:r>
              <a:rPr lang="ru-RU" b="0" dirty="0" smtClean="0"/>
              <a:t>, то окончательная формула для решения задачи примет вид</a:t>
            </a:r>
            <a:endParaRPr lang="ru-RU" b="0" dirty="0"/>
          </a:p>
        </p:txBody>
      </p:sp>
      <p:pic>
        <p:nvPicPr>
          <p:cNvPr id="10243" name="Picture 3"/>
          <p:cNvPicPr>
            <a:picLocks noChangeAspect="1" noChangeArrowheads="1"/>
          </p:cNvPicPr>
          <p:nvPr/>
        </p:nvPicPr>
        <p:blipFill>
          <a:blip r:embed="rId4" cstate="print"/>
          <a:srcRect/>
          <a:stretch>
            <a:fillRect/>
          </a:stretch>
        </p:blipFill>
        <p:spPr bwMode="auto">
          <a:xfrm>
            <a:off x="3341370" y="3987800"/>
            <a:ext cx="2400300" cy="914400"/>
          </a:xfrm>
          <a:prstGeom prst="rect">
            <a:avLst/>
          </a:prstGeom>
          <a:noFill/>
          <a:ln w="9525">
            <a:noFill/>
            <a:miter lim="800000"/>
            <a:headEnd/>
            <a:tailEnd/>
          </a:ln>
        </p:spPr>
      </p:pic>
      <p:sp>
        <p:nvSpPr>
          <p:cNvPr id="11" name="Прямоугольник 10"/>
          <p:cNvSpPr/>
          <p:nvPr/>
        </p:nvSpPr>
        <p:spPr>
          <a:xfrm>
            <a:off x="0" y="4993809"/>
            <a:ext cx="9144000" cy="400110"/>
          </a:xfrm>
          <a:prstGeom prst="rect">
            <a:avLst/>
          </a:prstGeom>
        </p:spPr>
        <p:txBody>
          <a:bodyPr wrap="square">
            <a:spAutoFit/>
          </a:bodyPr>
          <a:lstStyle/>
          <a:p>
            <a:r>
              <a:rPr lang="ru-RU" b="0" dirty="0" smtClean="0"/>
              <a:t>Шаг 3: Подставив в полученную формулу исходные данные, имеем</a:t>
            </a:r>
            <a:endParaRPr lang="ru-RU" b="0" dirty="0"/>
          </a:p>
        </p:txBody>
      </p:sp>
      <p:pic>
        <p:nvPicPr>
          <p:cNvPr id="10244" name="Picture 4"/>
          <p:cNvPicPr>
            <a:picLocks noChangeAspect="1" noChangeArrowheads="1"/>
          </p:cNvPicPr>
          <p:nvPr/>
        </p:nvPicPr>
        <p:blipFill>
          <a:blip r:embed="rId5" cstate="print"/>
          <a:srcRect/>
          <a:stretch>
            <a:fillRect/>
          </a:stretch>
        </p:blipFill>
        <p:spPr bwMode="auto">
          <a:xfrm>
            <a:off x="2120265" y="5487353"/>
            <a:ext cx="4781550" cy="942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11"/>
          </p:nvPr>
        </p:nvSpPr>
        <p:spPr/>
        <p:txBody>
          <a:bodyPr/>
          <a:lstStyle/>
          <a:p>
            <a:r>
              <a:rPr lang="ru-RU" smtClean="0"/>
              <a:t>Подготовил: Будо А.Ю., каф.инж.геодезии БНТУ (Минск)</a:t>
            </a:r>
            <a:endParaRPr lang="ru-RU" dirty="0"/>
          </a:p>
        </p:txBody>
      </p:sp>
      <p:sp>
        <p:nvSpPr>
          <p:cNvPr id="3" name="Номер слайда 2"/>
          <p:cNvSpPr>
            <a:spLocks noGrp="1"/>
          </p:cNvSpPr>
          <p:nvPr>
            <p:ph type="sldNum" sz="quarter" idx="12"/>
          </p:nvPr>
        </p:nvSpPr>
        <p:spPr/>
        <p:txBody>
          <a:bodyPr/>
          <a:lstStyle/>
          <a:p>
            <a:fld id="{253B2E25-C0BF-4355-B1FA-59686BB02BCA}" type="slidenum">
              <a:rPr lang="ru-RU" smtClean="0"/>
              <a:pPr/>
              <a:t>13</a:t>
            </a:fld>
            <a:endParaRPr lang="ru-RU"/>
          </a:p>
        </p:txBody>
      </p:sp>
      <p:sp>
        <p:nvSpPr>
          <p:cNvPr id="4" name="Заголовок 3"/>
          <p:cNvSpPr>
            <a:spLocks noGrp="1"/>
          </p:cNvSpPr>
          <p:nvPr>
            <p:ph type="title"/>
          </p:nvPr>
        </p:nvSpPr>
        <p:spPr/>
        <p:txBody>
          <a:bodyPr>
            <a:normAutofit fontScale="90000"/>
          </a:bodyPr>
          <a:lstStyle/>
          <a:p>
            <a:r>
              <a:rPr lang="ru-RU" dirty="0" smtClean="0"/>
              <a:t>Оценка точности одной функции</a:t>
            </a:r>
            <a:endParaRPr lang="ru-RU" dirty="0"/>
          </a:p>
        </p:txBody>
      </p:sp>
      <p:sp>
        <p:nvSpPr>
          <p:cNvPr id="6" name="TextBox 5"/>
          <p:cNvSpPr txBox="1"/>
          <p:nvPr/>
        </p:nvSpPr>
        <p:spPr>
          <a:xfrm>
            <a:off x="0" y="629920"/>
            <a:ext cx="9144000" cy="1323439"/>
          </a:xfrm>
          <a:prstGeom prst="rect">
            <a:avLst/>
          </a:prstGeom>
          <a:noFill/>
        </p:spPr>
        <p:txBody>
          <a:bodyPr wrap="square" rtlCol="0">
            <a:spAutoFit/>
          </a:bodyPr>
          <a:lstStyle/>
          <a:p>
            <a:r>
              <a:rPr lang="ru-RU" b="0" i="1" dirty="0" smtClean="0"/>
              <a:t>Определить допустимую невязку в нивелирном ходе длиной 8 км, если средняя </a:t>
            </a:r>
            <a:r>
              <a:rPr lang="ru-RU" b="0" i="1" dirty="0" err="1" smtClean="0"/>
              <a:t>квадратическая</a:t>
            </a:r>
            <a:r>
              <a:rPr lang="ru-RU" b="0" i="1" dirty="0" smtClean="0"/>
              <a:t> погрешность  определения одного превышения на станции </a:t>
            </a:r>
            <a:r>
              <a:rPr lang="en-US" b="0" i="1" dirty="0" smtClean="0"/>
              <a:t>m</a:t>
            </a:r>
            <a:r>
              <a:rPr lang="ru-RU" b="0" i="1" baseline="-25000" dirty="0" err="1" smtClean="0"/>
              <a:t>ст</a:t>
            </a:r>
            <a:r>
              <a:rPr lang="ru-RU" b="0" i="1" dirty="0" smtClean="0"/>
              <a:t> = 2 мм, а на один километр хода приходится 9 станций. Вероятностный коэффициент принять равным 2.</a:t>
            </a:r>
            <a:endParaRPr lang="ru-RU" b="0" dirty="0"/>
          </a:p>
        </p:txBody>
      </p:sp>
      <p:sp>
        <p:nvSpPr>
          <p:cNvPr id="7" name="Прямоугольник 6"/>
          <p:cNvSpPr/>
          <p:nvPr/>
        </p:nvSpPr>
        <p:spPr>
          <a:xfrm>
            <a:off x="0" y="1926977"/>
            <a:ext cx="9144000" cy="400110"/>
          </a:xfrm>
          <a:prstGeom prst="rect">
            <a:avLst/>
          </a:prstGeom>
        </p:spPr>
        <p:txBody>
          <a:bodyPr wrap="square">
            <a:spAutoFit/>
          </a:bodyPr>
          <a:lstStyle/>
          <a:p>
            <a:r>
              <a:rPr lang="ru-RU" b="0" dirty="0" smtClean="0"/>
              <a:t>Предельная невязка определяется из формулы</a:t>
            </a:r>
            <a:endParaRPr lang="ru-RU" b="0" dirty="0"/>
          </a:p>
        </p:txBody>
      </p:sp>
      <p:pic>
        <p:nvPicPr>
          <p:cNvPr id="11266" name="Picture 2"/>
          <p:cNvPicPr>
            <a:picLocks noChangeAspect="1" noChangeArrowheads="1"/>
          </p:cNvPicPr>
          <p:nvPr/>
        </p:nvPicPr>
        <p:blipFill>
          <a:blip r:embed="rId2" cstate="print"/>
          <a:srcRect/>
          <a:stretch>
            <a:fillRect/>
          </a:stretch>
        </p:blipFill>
        <p:spPr bwMode="auto">
          <a:xfrm>
            <a:off x="6018213" y="1867218"/>
            <a:ext cx="1781175" cy="542925"/>
          </a:xfrm>
          <a:prstGeom prst="rect">
            <a:avLst/>
          </a:prstGeom>
          <a:noFill/>
          <a:ln w="9525">
            <a:noFill/>
            <a:miter lim="800000"/>
            <a:headEnd/>
            <a:tailEnd/>
          </a:ln>
        </p:spPr>
      </p:pic>
      <p:sp>
        <p:nvSpPr>
          <p:cNvPr id="9" name="Прямоугольник 8"/>
          <p:cNvSpPr/>
          <p:nvPr/>
        </p:nvSpPr>
        <p:spPr>
          <a:xfrm>
            <a:off x="0" y="2436208"/>
            <a:ext cx="9144000" cy="1323439"/>
          </a:xfrm>
          <a:prstGeom prst="rect">
            <a:avLst/>
          </a:prstGeom>
        </p:spPr>
        <p:txBody>
          <a:bodyPr wrap="square">
            <a:spAutoFit/>
          </a:bodyPr>
          <a:lstStyle/>
          <a:p>
            <a:r>
              <a:rPr lang="ru-RU" b="0" dirty="0" smtClean="0"/>
              <a:t>где </a:t>
            </a:r>
            <a:r>
              <a:rPr lang="en-US" b="0" i="1" dirty="0" smtClean="0"/>
              <a:t>t </a:t>
            </a:r>
            <a:r>
              <a:rPr lang="ru-RU" b="0" dirty="0" smtClean="0"/>
              <a:t>– вероятностный коэффициент, а </a:t>
            </a:r>
            <a:r>
              <a:rPr lang="en-US" b="0" i="1" dirty="0" err="1" smtClean="0"/>
              <a:t>m</a:t>
            </a:r>
            <a:r>
              <a:rPr lang="en-US" b="0" i="1" baseline="-25000" dirty="0" err="1" smtClean="0"/>
              <a:t>L</a:t>
            </a:r>
            <a:r>
              <a:rPr lang="ru-RU" b="0" dirty="0" smtClean="0"/>
              <a:t> – средняя </a:t>
            </a:r>
            <a:r>
              <a:rPr lang="ru-RU" b="0" dirty="0" err="1" smtClean="0"/>
              <a:t>квадратическая</a:t>
            </a:r>
            <a:r>
              <a:rPr lang="ru-RU" b="0" dirty="0" smtClean="0"/>
              <a:t> погрешность на </a:t>
            </a:r>
            <a:r>
              <a:rPr lang="en-US" b="0" i="1" dirty="0" smtClean="0"/>
              <a:t>L</a:t>
            </a:r>
            <a:r>
              <a:rPr lang="ru-RU" b="0" dirty="0" smtClean="0"/>
              <a:t> километров нивелирного хода. Эту погрешность не сложно получить, если известна погрешность на один из </a:t>
            </a:r>
            <a:r>
              <a:rPr lang="en-US" b="0" i="1" dirty="0" smtClean="0"/>
              <a:t>k</a:t>
            </a:r>
            <a:r>
              <a:rPr lang="en-US" b="0" dirty="0" smtClean="0"/>
              <a:t> </a:t>
            </a:r>
            <a:r>
              <a:rPr lang="ru-RU" b="0" dirty="0" smtClean="0"/>
              <a:t>километров хода:</a:t>
            </a:r>
            <a:endParaRPr lang="ru-RU" b="0" dirty="0"/>
          </a:p>
        </p:txBody>
      </p:sp>
      <p:sp>
        <p:nvSpPr>
          <p:cNvPr id="10" name="Прямоугольник 9"/>
          <p:cNvSpPr/>
          <p:nvPr/>
        </p:nvSpPr>
        <p:spPr>
          <a:xfrm>
            <a:off x="1828800" y="3623697"/>
            <a:ext cx="5323840" cy="400110"/>
          </a:xfrm>
          <a:prstGeom prst="rect">
            <a:avLst/>
          </a:prstGeom>
        </p:spPr>
        <p:txBody>
          <a:bodyPr wrap="square">
            <a:spAutoFit/>
          </a:bodyPr>
          <a:lstStyle/>
          <a:p>
            <a:r>
              <a:rPr lang="en-US" b="0" i="1" dirty="0" smtClean="0"/>
              <a:t>m</a:t>
            </a:r>
            <a:r>
              <a:rPr lang="ru-RU" b="0" i="1" baseline="30000" dirty="0" smtClean="0"/>
              <a:t>2</a:t>
            </a:r>
            <a:r>
              <a:rPr lang="en-US" b="0" i="1" baseline="-25000" dirty="0" smtClean="0"/>
              <a:t>L</a:t>
            </a:r>
            <a:r>
              <a:rPr lang="ru-RU" b="0" i="1" dirty="0" smtClean="0"/>
              <a:t> =  </a:t>
            </a:r>
            <a:r>
              <a:rPr lang="en-US" b="0" i="1" dirty="0" smtClean="0"/>
              <a:t>m</a:t>
            </a:r>
            <a:r>
              <a:rPr lang="ru-RU" b="0" i="1" baseline="30000" dirty="0" smtClean="0"/>
              <a:t>2</a:t>
            </a:r>
            <a:r>
              <a:rPr lang="ru-RU" b="0" i="1" baseline="-25000" dirty="0" smtClean="0"/>
              <a:t>км</a:t>
            </a:r>
            <a:r>
              <a:rPr lang="ru-RU" b="0" i="1" dirty="0" smtClean="0"/>
              <a:t> + </a:t>
            </a:r>
            <a:r>
              <a:rPr lang="en-US" b="0" i="1" dirty="0" smtClean="0"/>
              <a:t>m</a:t>
            </a:r>
            <a:r>
              <a:rPr lang="ru-RU" b="0" i="1" baseline="30000" dirty="0" smtClean="0"/>
              <a:t>2</a:t>
            </a:r>
            <a:r>
              <a:rPr lang="ru-RU" b="0" i="1" baseline="-25000" dirty="0" smtClean="0"/>
              <a:t>км</a:t>
            </a:r>
            <a:r>
              <a:rPr lang="ru-RU" b="0" i="1" dirty="0" smtClean="0"/>
              <a:t> +…+ </a:t>
            </a:r>
            <a:r>
              <a:rPr lang="en-US" b="0" i="1" dirty="0" smtClean="0"/>
              <a:t>m</a:t>
            </a:r>
            <a:r>
              <a:rPr lang="ru-RU" b="0" i="1" baseline="30000" dirty="0" smtClean="0"/>
              <a:t>2</a:t>
            </a:r>
            <a:r>
              <a:rPr lang="ru-RU" b="0" i="1" baseline="-25000" dirty="0" smtClean="0"/>
              <a:t>км</a:t>
            </a:r>
            <a:r>
              <a:rPr lang="ru-RU" b="0" dirty="0" smtClean="0"/>
              <a:t> = </a:t>
            </a:r>
            <a:r>
              <a:rPr lang="en-US" b="0" i="1" dirty="0" smtClean="0"/>
              <a:t>k</a:t>
            </a:r>
            <a:r>
              <a:rPr lang="en-US" b="0" i="1" dirty="0" smtClean="0">
                <a:sym typeface="Symbol"/>
              </a:rPr>
              <a:t></a:t>
            </a:r>
            <a:r>
              <a:rPr lang="en-US" b="0" i="1" dirty="0" smtClean="0"/>
              <a:t> m</a:t>
            </a:r>
            <a:r>
              <a:rPr lang="ru-RU" b="0" i="1" baseline="30000" dirty="0" smtClean="0"/>
              <a:t>2</a:t>
            </a:r>
            <a:r>
              <a:rPr lang="ru-RU" b="0" i="1" baseline="-25000" dirty="0" smtClean="0"/>
              <a:t>км</a:t>
            </a:r>
            <a:endParaRPr lang="ru-RU" b="0" dirty="0"/>
          </a:p>
        </p:txBody>
      </p:sp>
      <p:sp>
        <p:nvSpPr>
          <p:cNvPr id="11" name="Прямоугольник 10"/>
          <p:cNvSpPr/>
          <p:nvPr/>
        </p:nvSpPr>
        <p:spPr>
          <a:xfrm>
            <a:off x="0" y="4093776"/>
            <a:ext cx="9144000" cy="1015663"/>
          </a:xfrm>
          <a:prstGeom prst="rect">
            <a:avLst/>
          </a:prstGeom>
        </p:spPr>
        <p:txBody>
          <a:bodyPr wrap="square">
            <a:spAutoFit/>
          </a:bodyPr>
          <a:lstStyle/>
          <a:p>
            <a:r>
              <a:rPr lang="ru-RU" b="0" dirty="0" smtClean="0"/>
              <a:t>Погрешность на километр хода, исходя из исходных данных, можно определить на основе числа станций</a:t>
            </a:r>
            <a:r>
              <a:rPr lang="ru-RU" b="0" i="1" dirty="0" smtClean="0"/>
              <a:t> </a:t>
            </a:r>
            <a:r>
              <a:rPr lang="en-US" b="0" i="1" dirty="0" smtClean="0"/>
              <a:t>n</a:t>
            </a:r>
            <a:r>
              <a:rPr lang="ru-RU" b="0" dirty="0" smtClean="0"/>
              <a:t> на километр хода и погрешности определения превышения на станции, по тому же правилу:</a:t>
            </a:r>
            <a:endParaRPr lang="ru-RU" b="0" dirty="0"/>
          </a:p>
        </p:txBody>
      </p:sp>
      <p:sp>
        <p:nvSpPr>
          <p:cNvPr id="12" name="Прямоугольник 11"/>
          <p:cNvSpPr/>
          <p:nvPr/>
        </p:nvSpPr>
        <p:spPr>
          <a:xfrm>
            <a:off x="1778000" y="5107057"/>
            <a:ext cx="5415280" cy="400110"/>
          </a:xfrm>
          <a:prstGeom prst="rect">
            <a:avLst/>
          </a:prstGeom>
        </p:spPr>
        <p:txBody>
          <a:bodyPr wrap="square">
            <a:spAutoFit/>
          </a:bodyPr>
          <a:lstStyle/>
          <a:p>
            <a:r>
              <a:rPr lang="en-US" b="0" i="1" dirty="0" smtClean="0"/>
              <a:t>m</a:t>
            </a:r>
            <a:r>
              <a:rPr lang="ru-RU" b="0" i="1" baseline="30000" dirty="0" smtClean="0"/>
              <a:t>2</a:t>
            </a:r>
            <a:r>
              <a:rPr lang="ru-RU" b="0" i="1" baseline="-25000" dirty="0" smtClean="0"/>
              <a:t>км</a:t>
            </a:r>
            <a:r>
              <a:rPr lang="ru-RU" b="0" i="1" dirty="0" smtClean="0"/>
              <a:t> =  </a:t>
            </a:r>
            <a:r>
              <a:rPr lang="en-US" b="0" i="1" dirty="0" smtClean="0"/>
              <a:t>m</a:t>
            </a:r>
            <a:r>
              <a:rPr lang="ru-RU" b="0" i="1" baseline="30000" dirty="0" smtClean="0"/>
              <a:t>2</a:t>
            </a:r>
            <a:r>
              <a:rPr lang="ru-RU" b="0" i="1" baseline="-25000" dirty="0" smtClean="0"/>
              <a:t>ст</a:t>
            </a:r>
            <a:r>
              <a:rPr lang="ru-RU" b="0" i="1" dirty="0" smtClean="0"/>
              <a:t> + </a:t>
            </a:r>
            <a:r>
              <a:rPr lang="en-US" b="0" i="1" dirty="0" smtClean="0"/>
              <a:t>m</a:t>
            </a:r>
            <a:r>
              <a:rPr lang="ru-RU" b="0" i="1" baseline="30000" dirty="0" smtClean="0"/>
              <a:t>2</a:t>
            </a:r>
            <a:r>
              <a:rPr lang="ru-RU" b="0" i="1" baseline="-25000" dirty="0" smtClean="0"/>
              <a:t>ст</a:t>
            </a:r>
            <a:r>
              <a:rPr lang="ru-RU" b="0" i="1" dirty="0" smtClean="0"/>
              <a:t> +…+ </a:t>
            </a:r>
            <a:r>
              <a:rPr lang="en-US" b="0" i="1" dirty="0" smtClean="0"/>
              <a:t>m</a:t>
            </a:r>
            <a:r>
              <a:rPr lang="ru-RU" b="0" i="1" baseline="30000" dirty="0" smtClean="0"/>
              <a:t>2</a:t>
            </a:r>
            <a:r>
              <a:rPr lang="ru-RU" b="0" i="1" baseline="-25000" dirty="0" smtClean="0"/>
              <a:t>ст</a:t>
            </a:r>
            <a:r>
              <a:rPr lang="ru-RU" b="0" dirty="0" smtClean="0"/>
              <a:t> = </a:t>
            </a:r>
            <a:r>
              <a:rPr lang="en-US" b="0" i="1" dirty="0" smtClean="0"/>
              <a:t>n</a:t>
            </a:r>
            <a:r>
              <a:rPr lang="en-US" b="0" i="1" dirty="0" smtClean="0">
                <a:sym typeface="Symbol"/>
              </a:rPr>
              <a:t></a:t>
            </a:r>
            <a:r>
              <a:rPr lang="en-US" b="0" i="1" dirty="0" smtClean="0"/>
              <a:t> m</a:t>
            </a:r>
            <a:r>
              <a:rPr lang="ru-RU" b="0" i="1" baseline="30000" dirty="0" smtClean="0"/>
              <a:t>2</a:t>
            </a:r>
            <a:r>
              <a:rPr lang="ru-RU" b="0" i="1" baseline="-25000" dirty="0" smtClean="0"/>
              <a:t>ст</a:t>
            </a:r>
            <a:endParaRPr lang="ru-RU" b="0" dirty="0"/>
          </a:p>
        </p:txBody>
      </p:sp>
      <p:sp>
        <p:nvSpPr>
          <p:cNvPr id="13" name="Прямоугольник 12"/>
          <p:cNvSpPr/>
          <p:nvPr/>
        </p:nvSpPr>
        <p:spPr>
          <a:xfrm>
            <a:off x="0" y="5532289"/>
            <a:ext cx="9144000" cy="400110"/>
          </a:xfrm>
          <a:prstGeom prst="rect">
            <a:avLst/>
          </a:prstGeom>
        </p:spPr>
        <p:txBody>
          <a:bodyPr wrap="square">
            <a:spAutoFit/>
          </a:bodyPr>
          <a:lstStyle/>
          <a:p>
            <a:r>
              <a:rPr lang="ru-RU" b="0" dirty="0" smtClean="0"/>
              <a:t>Подставляя все полученные формулы в первую, будем иметь</a:t>
            </a:r>
            <a:endParaRPr lang="ru-RU" b="0" dirty="0"/>
          </a:p>
        </p:txBody>
      </p:sp>
      <p:pic>
        <p:nvPicPr>
          <p:cNvPr id="11267" name="Picture 3"/>
          <p:cNvPicPr>
            <a:picLocks noChangeAspect="1" noChangeArrowheads="1"/>
          </p:cNvPicPr>
          <p:nvPr/>
        </p:nvPicPr>
        <p:blipFill>
          <a:blip r:embed="rId3" cstate="print"/>
          <a:srcRect/>
          <a:stretch>
            <a:fillRect/>
          </a:stretch>
        </p:blipFill>
        <p:spPr bwMode="auto">
          <a:xfrm>
            <a:off x="0" y="5932170"/>
            <a:ext cx="2714625" cy="419100"/>
          </a:xfrm>
          <a:prstGeom prst="rect">
            <a:avLst/>
          </a:prstGeom>
          <a:noFill/>
          <a:ln w="9525">
            <a:noFill/>
            <a:miter lim="800000"/>
            <a:headEnd/>
            <a:tailEnd/>
          </a:ln>
        </p:spPr>
      </p:pic>
      <p:pic>
        <p:nvPicPr>
          <p:cNvPr id="11268" name="Picture 4"/>
          <p:cNvPicPr>
            <a:picLocks noChangeAspect="1" noChangeArrowheads="1"/>
          </p:cNvPicPr>
          <p:nvPr/>
        </p:nvPicPr>
        <p:blipFill>
          <a:blip r:embed="rId4" cstate="print"/>
          <a:srcRect/>
          <a:stretch>
            <a:fillRect/>
          </a:stretch>
        </p:blipFill>
        <p:spPr bwMode="auto">
          <a:xfrm>
            <a:off x="3305175" y="5942330"/>
            <a:ext cx="5838825" cy="419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11"/>
          </p:nvPr>
        </p:nvSpPr>
        <p:spPr/>
        <p:txBody>
          <a:bodyPr/>
          <a:lstStyle/>
          <a:p>
            <a:r>
              <a:rPr lang="ru-RU" smtClean="0"/>
              <a:t>Подготовил: Будо А.Ю., каф.инж.геодезии БНТУ (Минск)</a:t>
            </a:r>
            <a:endParaRPr lang="ru-RU" dirty="0"/>
          </a:p>
        </p:txBody>
      </p:sp>
      <p:sp>
        <p:nvSpPr>
          <p:cNvPr id="3" name="Номер слайда 2"/>
          <p:cNvSpPr>
            <a:spLocks noGrp="1"/>
          </p:cNvSpPr>
          <p:nvPr>
            <p:ph type="sldNum" sz="quarter" idx="12"/>
          </p:nvPr>
        </p:nvSpPr>
        <p:spPr/>
        <p:txBody>
          <a:bodyPr/>
          <a:lstStyle/>
          <a:p>
            <a:fld id="{253B2E25-C0BF-4355-B1FA-59686BB02BCA}" type="slidenum">
              <a:rPr lang="ru-RU" smtClean="0"/>
              <a:pPr/>
              <a:t>14</a:t>
            </a:fld>
            <a:endParaRPr lang="ru-RU"/>
          </a:p>
        </p:txBody>
      </p:sp>
      <p:sp>
        <p:nvSpPr>
          <p:cNvPr id="4" name="Заголовок 3"/>
          <p:cNvSpPr>
            <a:spLocks noGrp="1"/>
          </p:cNvSpPr>
          <p:nvPr>
            <p:ph type="title"/>
          </p:nvPr>
        </p:nvSpPr>
        <p:spPr/>
        <p:txBody>
          <a:bodyPr>
            <a:normAutofit fontScale="90000"/>
          </a:bodyPr>
          <a:lstStyle/>
          <a:p>
            <a:r>
              <a:rPr lang="ru-RU" dirty="0" smtClean="0"/>
              <a:t>Оценка точности </a:t>
            </a:r>
            <a:r>
              <a:rPr lang="ru-RU" dirty="0" err="1" smtClean="0"/>
              <a:t>вектор-функции</a:t>
            </a:r>
            <a:endParaRPr lang="ru-RU" dirty="0"/>
          </a:p>
        </p:txBody>
      </p:sp>
      <p:pic>
        <p:nvPicPr>
          <p:cNvPr id="1026" name="Picture 2"/>
          <p:cNvPicPr>
            <a:picLocks noChangeAspect="1" noChangeArrowheads="1"/>
          </p:cNvPicPr>
          <p:nvPr/>
        </p:nvPicPr>
        <p:blipFill>
          <a:blip r:embed="rId2" cstate="print"/>
          <a:srcRect/>
          <a:stretch>
            <a:fillRect/>
          </a:stretch>
        </p:blipFill>
        <p:spPr bwMode="auto">
          <a:xfrm>
            <a:off x="316865" y="1000760"/>
            <a:ext cx="2800350" cy="213360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4451985" y="813753"/>
            <a:ext cx="3714750" cy="3381375"/>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1039178" y="3566160"/>
            <a:ext cx="2066925" cy="457200"/>
          </a:xfrm>
          <a:prstGeom prst="rect">
            <a:avLst/>
          </a:prstGeom>
          <a:noFill/>
          <a:ln w="9525">
            <a:noFill/>
            <a:miter lim="800000"/>
            <a:headEnd/>
            <a:tailEnd/>
          </a:ln>
        </p:spPr>
      </p:pic>
      <p:sp>
        <p:nvSpPr>
          <p:cNvPr id="11" name="TextBox 10"/>
          <p:cNvSpPr txBox="1"/>
          <p:nvPr/>
        </p:nvSpPr>
        <p:spPr>
          <a:xfrm>
            <a:off x="0" y="4328160"/>
            <a:ext cx="9144000" cy="1631216"/>
          </a:xfrm>
          <a:prstGeom prst="rect">
            <a:avLst/>
          </a:prstGeom>
          <a:noFill/>
        </p:spPr>
        <p:txBody>
          <a:bodyPr wrap="square" rtlCol="0">
            <a:spAutoFit/>
          </a:bodyPr>
          <a:lstStyle/>
          <a:p>
            <a:r>
              <a:rPr lang="ru-RU" b="0" dirty="0" smtClean="0"/>
              <a:t>Возможно </a:t>
            </a:r>
            <a:r>
              <a:rPr lang="ru-RU" b="0" dirty="0" smtClean="0"/>
              <a:t>вместо ковариационной матрицы измерений </a:t>
            </a:r>
            <a:r>
              <a:rPr lang="en-US" b="0" i="1" dirty="0" err="1" smtClean="0"/>
              <a:t>K</a:t>
            </a:r>
            <a:r>
              <a:rPr lang="en-US" b="0" i="1" baseline="-25000" dirty="0" err="1" smtClean="0"/>
              <a:t>x</a:t>
            </a:r>
            <a:r>
              <a:rPr lang="ru-RU" b="0" dirty="0" smtClean="0"/>
              <a:t> использовать корреляционную матрицу </a:t>
            </a:r>
            <a:r>
              <a:rPr lang="en-US" b="0" i="1" dirty="0" smtClean="0"/>
              <a:t>R</a:t>
            </a:r>
            <a:r>
              <a:rPr lang="en-US" b="0" i="1" baseline="-25000" dirty="0" smtClean="0"/>
              <a:t>x</a:t>
            </a:r>
            <a:r>
              <a:rPr lang="ru-RU" b="0" dirty="0" smtClean="0"/>
              <a:t>. При этом, каждый столбец матрицы </a:t>
            </a:r>
            <a:r>
              <a:rPr lang="en-US" b="0" i="1" dirty="0" smtClean="0"/>
              <a:t>W </a:t>
            </a:r>
            <a:r>
              <a:rPr lang="ru-RU" b="0" dirty="0" smtClean="0"/>
              <a:t>необходимо умножить на соответствующую погрешность измерения </a:t>
            </a:r>
            <a:r>
              <a:rPr lang="en-US" b="0" i="1" dirty="0" err="1" smtClean="0"/>
              <a:t>m</a:t>
            </a:r>
            <a:r>
              <a:rPr lang="en-US" b="0" i="1" baseline="-25000" dirty="0" err="1" smtClean="0"/>
              <a:t>x</a:t>
            </a:r>
            <a:r>
              <a:rPr lang="ru-RU" b="0" dirty="0" smtClean="0"/>
              <a:t> </a:t>
            </a:r>
            <a:r>
              <a:rPr lang="ru-RU" b="0" dirty="0" smtClean="0"/>
              <a:t>, получив нормированную матрицу </a:t>
            </a:r>
            <a:r>
              <a:rPr lang="en-US" b="0" i="1" dirty="0" smtClean="0"/>
              <a:t>W</a:t>
            </a:r>
            <a:r>
              <a:rPr lang="en-US" b="0" i="1" dirty="0" smtClean="0">
                <a:sym typeface="Symbol"/>
              </a:rPr>
              <a:t></a:t>
            </a:r>
            <a:r>
              <a:rPr lang="ru-RU" b="0" dirty="0" smtClean="0"/>
              <a:t> . Тогда ковариационная матрица будет иметь вид</a:t>
            </a:r>
            <a:endParaRPr lang="ru-RU" b="0" dirty="0"/>
          </a:p>
        </p:txBody>
      </p:sp>
      <p:pic>
        <p:nvPicPr>
          <p:cNvPr id="1032" name="Picture 8"/>
          <p:cNvPicPr>
            <a:picLocks noChangeAspect="1" noChangeArrowheads="1"/>
          </p:cNvPicPr>
          <p:nvPr/>
        </p:nvPicPr>
        <p:blipFill>
          <a:blip r:embed="rId5" cstate="print"/>
          <a:srcRect/>
          <a:stretch>
            <a:fillRect/>
          </a:stretch>
        </p:blipFill>
        <p:spPr bwMode="auto">
          <a:xfrm>
            <a:off x="3124835" y="5854383"/>
            <a:ext cx="2000250" cy="371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11"/>
          </p:nvPr>
        </p:nvSpPr>
        <p:spPr/>
        <p:txBody>
          <a:bodyPr/>
          <a:lstStyle/>
          <a:p>
            <a:r>
              <a:rPr lang="ru-RU" smtClean="0"/>
              <a:t>Подготовил: Будо А.Ю., каф.инж.геодезии БНТУ (Минск)</a:t>
            </a:r>
            <a:endParaRPr lang="ru-RU" dirty="0"/>
          </a:p>
        </p:txBody>
      </p:sp>
      <p:sp>
        <p:nvSpPr>
          <p:cNvPr id="3" name="Номер слайда 2"/>
          <p:cNvSpPr>
            <a:spLocks noGrp="1"/>
          </p:cNvSpPr>
          <p:nvPr>
            <p:ph type="sldNum" sz="quarter" idx="12"/>
          </p:nvPr>
        </p:nvSpPr>
        <p:spPr/>
        <p:txBody>
          <a:bodyPr/>
          <a:lstStyle/>
          <a:p>
            <a:fld id="{253B2E25-C0BF-4355-B1FA-59686BB02BCA}" type="slidenum">
              <a:rPr lang="ru-RU" smtClean="0"/>
              <a:pPr/>
              <a:t>15</a:t>
            </a:fld>
            <a:endParaRPr lang="ru-RU"/>
          </a:p>
        </p:txBody>
      </p:sp>
      <p:sp>
        <p:nvSpPr>
          <p:cNvPr id="4" name="Заголовок 3"/>
          <p:cNvSpPr>
            <a:spLocks noGrp="1"/>
          </p:cNvSpPr>
          <p:nvPr>
            <p:ph type="title"/>
          </p:nvPr>
        </p:nvSpPr>
        <p:spPr/>
        <p:txBody>
          <a:bodyPr>
            <a:normAutofit fontScale="90000"/>
          </a:bodyPr>
          <a:lstStyle/>
          <a:p>
            <a:r>
              <a:rPr lang="ru-RU" dirty="0" smtClean="0"/>
              <a:t>Алгоритм</a:t>
            </a:r>
            <a:endParaRPr lang="ru-RU" dirty="0"/>
          </a:p>
        </p:txBody>
      </p:sp>
      <p:sp>
        <p:nvSpPr>
          <p:cNvPr id="8" name="TextBox 7"/>
          <p:cNvSpPr txBox="1"/>
          <p:nvPr/>
        </p:nvSpPr>
        <p:spPr>
          <a:xfrm>
            <a:off x="0" y="1920240"/>
            <a:ext cx="9144000" cy="2862322"/>
          </a:xfrm>
          <a:prstGeom prst="rect">
            <a:avLst/>
          </a:prstGeom>
          <a:noFill/>
        </p:spPr>
        <p:txBody>
          <a:bodyPr wrap="square" rtlCol="0">
            <a:spAutoFit/>
          </a:bodyPr>
          <a:lstStyle/>
          <a:p>
            <a:r>
              <a:rPr lang="ru-RU" b="0" dirty="0" smtClean="0"/>
              <a:t>Шаг 1: Записать в виде </a:t>
            </a:r>
            <a:r>
              <a:rPr lang="ru-RU" b="0" dirty="0" err="1" smtClean="0"/>
              <a:t>вектор-функции</a:t>
            </a:r>
            <a:r>
              <a:rPr lang="ru-RU" b="0" dirty="0" smtClean="0"/>
              <a:t> </a:t>
            </a:r>
            <a:r>
              <a:rPr lang="ru-RU" b="0" dirty="0" smtClean="0"/>
              <a:t>формулы </a:t>
            </a:r>
            <a:r>
              <a:rPr lang="ru-RU" b="0" dirty="0" smtClean="0"/>
              <a:t>определяющие исследуемый процесс.</a:t>
            </a:r>
          </a:p>
          <a:p>
            <a:r>
              <a:rPr lang="ru-RU" b="0" dirty="0" smtClean="0"/>
              <a:t>Шаг 2: Беря частные производные по измеренным величинам (т.е. тем величинам, которые имеют погрешности определения) от всех функций в </a:t>
            </a:r>
            <a:r>
              <a:rPr lang="ru-RU" b="0" dirty="0" err="1" smtClean="0"/>
              <a:t>вектор-функции</a:t>
            </a:r>
            <a:r>
              <a:rPr lang="ru-RU" b="0" dirty="0" smtClean="0"/>
              <a:t>, получаем матрицу плана </a:t>
            </a:r>
            <a:r>
              <a:rPr lang="en-US" b="0" i="1" dirty="0" smtClean="0"/>
              <a:t>W</a:t>
            </a:r>
            <a:r>
              <a:rPr lang="en-US" b="0" dirty="0" smtClean="0"/>
              <a:t> </a:t>
            </a:r>
            <a:r>
              <a:rPr lang="ru-RU" b="0" dirty="0" smtClean="0"/>
              <a:t>(матрицу Якоби</a:t>
            </a:r>
            <a:r>
              <a:rPr lang="ru-RU" b="0" dirty="0" smtClean="0"/>
              <a:t>). </a:t>
            </a:r>
            <a:endParaRPr lang="ru-RU" b="0" dirty="0" smtClean="0"/>
          </a:p>
          <a:p>
            <a:r>
              <a:rPr lang="ru-RU" b="0" dirty="0" smtClean="0"/>
              <a:t>Шаг 3. Формируем ковариационную матрицу </a:t>
            </a:r>
            <a:r>
              <a:rPr lang="ru-RU" b="0" i="1" dirty="0" err="1" smtClean="0"/>
              <a:t>К</a:t>
            </a:r>
            <a:r>
              <a:rPr lang="ru-RU" b="0" i="1" baseline="-25000" dirty="0" err="1" smtClean="0"/>
              <a:t>х</a:t>
            </a:r>
            <a:r>
              <a:rPr lang="ru-RU" b="0" i="1" dirty="0" smtClean="0"/>
              <a:t> </a:t>
            </a:r>
            <a:r>
              <a:rPr lang="ru-RU" b="0" dirty="0" smtClean="0"/>
              <a:t>всех измерений, по которым брались производные из дисперсий и ковариаций измерений.</a:t>
            </a:r>
          </a:p>
          <a:p>
            <a:r>
              <a:rPr lang="ru-RU" b="0" dirty="0" smtClean="0"/>
              <a:t>Шаг 4. П</a:t>
            </a:r>
            <a:r>
              <a:rPr lang="ru-RU" b="0" dirty="0" smtClean="0"/>
              <a:t>олучаем </a:t>
            </a:r>
            <a:r>
              <a:rPr lang="ru-RU" b="0" dirty="0" smtClean="0"/>
              <a:t>ковариационную матрицу </a:t>
            </a:r>
            <a:r>
              <a:rPr lang="ru-RU" b="0" i="1" dirty="0" smtClean="0"/>
              <a:t>К</a:t>
            </a:r>
            <a:r>
              <a:rPr lang="en-US" b="0" i="1" baseline="-25000" dirty="0" smtClean="0"/>
              <a:t>V</a:t>
            </a:r>
            <a:r>
              <a:rPr lang="en-US" b="0" dirty="0" smtClean="0"/>
              <a:t> </a:t>
            </a:r>
            <a:r>
              <a:rPr lang="ru-RU" b="0" dirty="0" smtClean="0"/>
              <a:t> для </a:t>
            </a:r>
            <a:r>
              <a:rPr lang="ru-RU" b="0" dirty="0" smtClean="0"/>
              <a:t>оценки качества </a:t>
            </a:r>
            <a:r>
              <a:rPr lang="ru-RU" b="0" dirty="0" err="1" smtClean="0"/>
              <a:t>вектор-функции</a:t>
            </a:r>
            <a:r>
              <a:rPr lang="ru-RU" b="0" dirty="0" smtClean="0"/>
              <a:t>.</a:t>
            </a:r>
            <a:endParaRPr lang="ru-RU" b="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11"/>
          </p:nvPr>
        </p:nvSpPr>
        <p:spPr/>
        <p:txBody>
          <a:bodyPr/>
          <a:lstStyle/>
          <a:p>
            <a:r>
              <a:rPr lang="ru-RU" smtClean="0"/>
              <a:t>Подготовил: Будо А.Ю., каф.инж.геодезии БНТУ (Минск)</a:t>
            </a:r>
            <a:endParaRPr lang="ru-RU" dirty="0"/>
          </a:p>
        </p:txBody>
      </p:sp>
      <p:sp>
        <p:nvSpPr>
          <p:cNvPr id="3" name="Номер слайда 2"/>
          <p:cNvSpPr>
            <a:spLocks noGrp="1"/>
          </p:cNvSpPr>
          <p:nvPr>
            <p:ph type="sldNum" sz="quarter" idx="12"/>
          </p:nvPr>
        </p:nvSpPr>
        <p:spPr/>
        <p:txBody>
          <a:bodyPr/>
          <a:lstStyle/>
          <a:p>
            <a:fld id="{253B2E25-C0BF-4355-B1FA-59686BB02BCA}" type="slidenum">
              <a:rPr lang="ru-RU" smtClean="0"/>
              <a:pPr/>
              <a:t>16</a:t>
            </a:fld>
            <a:endParaRPr lang="ru-RU"/>
          </a:p>
        </p:txBody>
      </p:sp>
      <p:sp>
        <p:nvSpPr>
          <p:cNvPr id="4" name="Заголовок 3"/>
          <p:cNvSpPr>
            <a:spLocks noGrp="1"/>
          </p:cNvSpPr>
          <p:nvPr>
            <p:ph type="title"/>
          </p:nvPr>
        </p:nvSpPr>
        <p:spPr/>
        <p:txBody>
          <a:bodyPr>
            <a:normAutofit fontScale="90000"/>
          </a:bodyPr>
          <a:lstStyle/>
          <a:p>
            <a:r>
              <a:rPr lang="ru-RU" dirty="0" smtClean="0"/>
              <a:t>Оценка точности </a:t>
            </a:r>
            <a:r>
              <a:rPr lang="ru-RU" dirty="0" err="1" smtClean="0"/>
              <a:t>вектор-функции</a:t>
            </a:r>
            <a:endParaRPr lang="ru-RU" dirty="0"/>
          </a:p>
        </p:txBody>
      </p:sp>
      <p:sp>
        <p:nvSpPr>
          <p:cNvPr id="6" name="TextBox 5"/>
          <p:cNvSpPr txBox="1"/>
          <p:nvPr/>
        </p:nvSpPr>
        <p:spPr>
          <a:xfrm>
            <a:off x="-1" y="782320"/>
            <a:ext cx="9144001" cy="1016000"/>
          </a:xfrm>
          <a:prstGeom prst="rect">
            <a:avLst/>
          </a:prstGeom>
          <a:noFill/>
        </p:spPr>
        <p:txBody>
          <a:bodyPr wrap="square" rtlCol="0">
            <a:spAutoFit/>
          </a:bodyPr>
          <a:lstStyle/>
          <a:p>
            <a:r>
              <a:rPr lang="ru-RU" b="0" i="1" dirty="0" smtClean="0"/>
              <a:t>Определить ковариационную и корреляционную матрицы двух </a:t>
            </a:r>
            <a:r>
              <a:rPr lang="ru-RU" b="0" i="1" dirty="0" smtClean="0"/>
              <a:t>площадей, </a:t>
            </a:r>
            <a:r>
              <a:rPr lang="ru-RU" b="0" i="1" dirty="0" smtClean="0"/>
              <a:t>если стороны </a:t>
            </a:r>
            <a:r>
              <a:rPr lang="en-US" b="0" i="1" dirty="0" smtClean="0"/>
              <a:t>a</a:t>
            </a:r>
            <a:r>
              <a:rPr lang="ru-RU" b="0" i="1" dirty="0" smtClean="0"/>
              <a:t> = 15 </a:t>
            </a:r>
            <a:r>
              <a:rPr lang="en-US" b="0" i="1" dirty="0" smtClean="0">
                <a:sym typeface="Symbol"/>
              </a:rPr>
              <a:t></a:t>
            </a:r>
            <a:r>
              <a:rPr lang="en-US" b="0" i="1" dirty="0" smtClean="0"/>
              <a:t> </a:t>
            </a:r>
            <a:r>
              <a:rPr lang="ru-RU" b="0" i="1" dirty="0" smtClean="0"/>
              <a:t>0.04 м, </a:t>
            </a:r>
            <a:r>
              <a:rPr lang="en-US" b="0" i="1" dirty="0" smtClean="0"/>
              <a:t>b</a:t>
            </a:r>
            <a:r>
              <a:rPr lang="ru-RU" b="0" i="1" dirty="0" smtClean="0"/>
              <a:t> = 20 </a:t>
            </a:r>
            <a:r>
              <a:rPr lang="en-US" b="0" i="1" dirty="0" smtClean="0">
                <a:sym typeface="Symbol"/>
              </a:rPr>
              <a:t></a:t>
            </a:r>
            <a:r>
              <a:rPr lang="ru-RU" b="0" i="1" dirty="0" smtClean="0"/>
              <a:t> 0.05 м, </a:t>
            </a:r>
            <a:r>
              <a:rPr lang="en-US" b="0" i="1" dirty="0" smtClean="0"/>
              <a:t>c</a:t>
            </a:r>
            <a:r>
              <a:rPr lang="ru-RU" b="0" i="1" dirty="0" smtClean="0"/>
              <a:t> = 30 </a:t>
            </a:r>
            <a:r>
              <a:rPr lang="en-US" b="0" i="1" dirty="0" smtClean="0">
                <a:sym typeface="Symbol"/>
              </a:rPr>
              <a:t></a:t>
            </a:r>
            <a:r>
              <a:rPr lang="ru-RU" b="0" i="1" dirty="0" smtClean="0"/>
              <a:t> 0.06 м соответственно.</a:t>
            </a:r>
            <a:endParaRPr lang="ru-RU" b="0" dirty="0"/>
          </a:p>
        </p:txBody>
      </p:sp>
      <p:pic>
        <p:nvPicPr>
          <p:cNvPr id="34818" name="Picture 2"/>
          <p:cNvPicPr>
            <a:picLocks noChangeAspect="1" noChangeArrowheads="1"/>
          </p:cNvPicPr>
          <p:nvPr/>
        </p:nvPicPr>
        <p:blipFill>
          <a:blip r:embed="rId2" cstate="print"/>
          <a:srcRect/>
          <a:stretch>
            <a:fillRect/>
          </a:stretch>
        </p:blipFill>
        <p:spPr bwMode="auto">
          <a:xfrm>
            <a:off x="2616200" y="1531620"/>
            <a:ext cx="3505200" cy="2514600"/>
          </a:xfrm>
          <a:prstGeom prst="rect">
            <a:avLst/>
          </a:prstGeom>
          <a:noFill/>
          <a:ln w="9525">
            <a:noFill/>
            <a:miter lim="800000"/>
            <a:headEnd/>
            <a:tailEnd/>
          </a:ln>
        </p:spPr>
      </p:pic>
      <p:sp>
        <p:nvSpPr>
          <p:cNvPr id="8" name="Прямоугольник 7"/>
          <p:cNvSpPr/>
          <p:nvPr/>
        </p:nvSpPr>
        <p:spPr>
          <a:xfrm>
            <a:off x="0" y="4121536"/>
            <a:ext cx="9144000" cy="400110"/>
          </a:xfrm>
          <a:prstGeom prst="rect">
            <a:avLst/>
          </a:prstGeom>
        </p:spPr>
        <p:txBody>
          <a:bodyPr wrap="square">
            <a:spAutoFit/>
          </a:bodyPr>
          <a:lstStyle/>
          <a:p>
            <a:r>
              <a:rPr lang="ru-RU" b="0" dirty="0" smtClean="0"/>
              <a:t>Шаг 1: составим частные функции  и  вектор - функцию</a:t>
            </a:r>
            <a:endParaRPr lang="ru-RU" b="0" dirty="0"/>
          </a:p>
        </p:txBody>
      </p:sp>
      <p:pic>
        <p:nvPicPr>
          <p:cNvPr id="34819" name="Picture 3"/>
          <p:cNvPicPr>
            <a:picLocks noChangeAspect="1" noChangeArrowheads="1"/>
          </p:cNvPicPr>
          <p:nvPr/>
        </p:nvPicPr>
        <p:blipFill>
          <a:blip r:embed="rId3" cstate="print"/>
          <a:srcRect/>
          <a:stretch>
            <a:fillRect/>
          </a:stretch>
        </p:blipFill>
        <p:spPr bwMode="auto">
          <a:xfrm>
            <a:off x="1176020" y="4616768"/>
            <a:ext cx="1447800" cy="428625"/>
          </a:xfrm>
          <a:prstGeom prst="rect">
            <a:avLst/>
          </a:prstGeom>
          <a:noFill/>
          <a:ln w="9525">
            <a:noFill/>
            <a:miter lim="800000"/>
            <a:headEnd/>
            <a:tailEnd/>
          </a:ln>
        </p:spPr>
      </p:pic>
      <p:pic>
        <p:nvPicPr>
          <p:cNvPr id="34820" name="Picture 4"/>
          <p:cNvPicPr>
            <a:picLocks noChangeAspect="1" noChangeArrowheads="1"/>
          </p:cNvPicPr>
          <p:nvPr/>
        </p:nvPicPr>
        <p:blipFill>
          <a:blip r:embed="rId4" cstate="print"/>
          <a:srcRect/>
          <a:stretch>
            <a:fillRect/>
          </a:stretch>
        </p:blipFill>
        <p:spPr bwMode="auto">
          <a:xfrm>
            <a:off x="1232853" y="5120640"/>
            <a:ext cx="1476375" cy="457200"/>
          </a:xfrm>
          <a:prstGeom prst="rect">
            <a:avLst/>
          </a:prstGeom>
          <a:noFill/>
          <a:ln w="9525">
            <a:noFill/>
            <a:miter lim="800000"/>
            <a:headEnd/>
            <a:tailEnd/>
          </a:ln>
        </p:spPr>
      </p:pic>
      <p:pic>
        <p:nvPicPr>
          <p:cNvPr id="34821" name="Picture 5"/>
          <p:cNvPicPr>
            <a:picLocks noChangeAspect="1" noChangeArrowheads="1"/>
          </p:cNvPicPr>
          <p:nvPr/>
        </p:nvPicPr>
        <p:blipFill>
          <a:blip r:embed="rId5" cstate="print"/>
          <a:srcRect/>
          <a:stretch>
            <a:fillRect/>
          </a:stretch>
        </p:blipFill>
        <p:spPr bwMode="auto">
          <a:xfrm>
            <a:off x="4232593" y="4629150"/>
            <a:ext cx="2162175" cy="952500"/>
          </a:xfrm>
          <a:prstGeom prst="rect">
            <a:avLst/>
          </a:prstGeom>
          <a:noFill/>
          <a:ln w="9525">
            <a:noFill/>
            <a:miter lim="800000"/>
            <a:headEnd/>
            <a:tailEnd/>
          </a:ln>
        </p:spPr>
      </p:pic>
      <p:sp>
        <p:nvSpPr>
          <p:cNvPr id="12" name="Прямоугольник 11"/>
          <p:cNvSpPr/>
          <p:nvPr/>
        </p:nvSpPr>
        <p:spPr>
          <a:xfrm>
            <a:off x="0" y="5691872"/>
            <a:ext cx="9144000" cy="707886"/>
          </a:xfrm>
          <a:prstGeom prst="rect">
            <a:avLst/>
          </a:prstGeom>
        </p:spPr>
        <p:txBody>
          <a:bodyPr wrap="square">
            <a:spAutoFit/>
          </a:bodyPr>
          <a:lstStyle/>
          <a:p>
            <a:r>
              <a:rPr lang="ru-RU" b="0" dirty="0" smtClean="0"/>
              <a:t>Как видим, в </a:t>
            </a:r>
            <a:r>
              <a:rPr lang="ru-RU" b="0" dirty="0" err="1" smtClean="0"/>
              <a:t>вектор-функции</a:t>
            </a:r>
            <a:r>
              <a:rPr lang="ru-RU" b="0" dirty="0" smtClean="0"/>
              <a:t> частные функции содержат общий элемент- сторону </a:t>
            </a:r>
            <a:r>
              <a:rPr lang="ru-RU" b="0" i="1" dirty="0" smtClean="0"/>
              <a:t>с</a:t>
            </a:r>
            <a:r>
              <a:rPr lang="ru-RU" b="0" dirty="0" smtClean="0"/>
              <a:t>, а потому будут </a:t>
            </a:r>
            <a:r>
              <a:rPr lang="ru-RU" b="0" dirty="0" err="1" smtClean="0"/>
              <a:t>коррелированы</a:t>
            </a:r>
            <a:r>
              <a:rPr lang="ru-RU" b="0" dirty="0" smtClean="0"/>
              <a:t> между собой.</a:t>
            </a:r>
            <a:endParaRPr lang="ru-RU" b="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11"/>
          </p:nvPr>
        </p:nvSpPr>
        <p:spPr/>
        <p:txBody>
          <a:bodyPr/>
          <a:lstStyle/>
          <a:p>
            <a:r>
              <a:rPr lang="ru-RU" smtClean="0"/>
              <a:t>Подготовил: Будо А.Ю., каф.инж.геодезии БНТУ (Минск)</a:t>
            </a:r>
            <a:endParaRPr lang="ru-RU" dirty="0"/>
          </a:p>
        </p:txBody>
      </p:sp>
      <p:sp>
        <p:nvSpPr>
          <p:cNvPr id="3" name="Номер слайда 2"/>
          <p:cNvSpPr>
            <a:spLocks noGrp="1"/>
          </p:cNvSpPr>
          <p:nvPr>
            <p:ph type="sldNum" sz="quarter" idx="12"/>
          </p:nvPr>
        </p:nvSpPr>
        <p:spPr/>
        <p:txBody>
          <a:bodyPr/>
          <a:lstStyle/>
          <a:p>
            <a:fld id="{253B2E25-C0BF-4355-B1FA-59686BB02BCA}" type="slidenum">
              <a:rPr lang="ru-RU" smtClean="0"/>
              <a:pPr/>
              <a:t>17</a:t>
            </a:fld>
            <a:endParaRPr lang="ru-RU"/>
          </a:p>
        </p:txBody>
      </p:sp>
      <p:sp>
        <p:nvSpPr>
          <p:cNvPr id="4" name="Заголовок 3"/>
          <p:cNvSpPr>
            <a:spLocks noGrp="1"/>
          </p:cNvSpPr>
          <p:nvPr>
            <p:ph type="title"/>
          </p:nvPr>
        </p:nvSpPr>
        <p:spPr/>
        <p:txBody>
          <a:bodyPr>
            <a:normAutofit fontScale="90000"/>
          </a:bodyPr>
          <a:lstStyle/>
          <a:p>
            <a:r>
              <a:rPr lang="ru-RU" dirty="0" smtClean="0"/>
              <a:t>Оценка точности </a:t>
            </a:r>
            <a:r>
              <a:rPr lang="ru-RU" dirty="0" err="1" smtClean="0"/>
              <a:t>вектор-функции</a:t>
            </a:r>
            <a:endParaRPr lang="ru-RU" dirty="0"/>
          </a:p>
        </p:txBody>
      </p:sp>
      <p:sp>
        <p:nvSpPr>
          <p:cNvPr id="5" name="Прямоугольник 4"/>
          <p:cNvSpPr/>
          <p:nvPr/>
        </p:nvSpPr>
        <p:spPr>
          <a:xfrm>
            <a:off x="0" y="713472"/>
            <a:ext cx="9144000" cy="707886"/>
          </a:xfrm>
          <a:prstGeom prst="rect">
            <a:avLst/>
          </a:prstGeom>
        </p:spPr>
        <p:txBody>
          <a:bodyPr wrap="square">
            <a:spAutoFit/>
          </a:bodyPr>
          <a:lstStyle/>
          <a:p>
            <a:r>
              <a:rPr lang="ru-RU" b="0" dirty="0" smtClean="0"/>
              <a:t>Шаг 2: Найдем частные производные от </a:t>
            </a:r>
            <a:r>
              <a:rPr lang="en-US" b="0" i="1" dirty="0" smtClean="0"/>
              <a:t>F</a:t>
            </a:r>
            <a:r>
              <a:rPr lang="en-US" b="0" dirty="0" smtClean="0"/>
              <a:t> </a:t>
            </a:r>
            <a:r>
              <a:rPr lang="ru-RU" b="0" dirty="0" smtClean="0"/>
              <a:t> по </a:t>
            </a:r>
            <a:r>
              <a:rPr lang="ru-RU" b="0" dirty="0" smtClean="0"/>
              <a:t>измерениям, получив, таким образом, матрицу </a:t>
            </a:r>
            <a:r>
              <a:rPr lang="ru-RU" b="0" dirty="0" smtClean="0"/>
              <a:t>Якоби, </a:t>
            </a:r>
            <a:r>
              <a:rPr lang="ru-RU" b="0" dirty="0" smtClean="0"/>
              <a:t>используя обычную схему</a:t>
            </a:r>
            <a:endParaRPr lang="ru-RU" b="0" dirty="0"/>
          </a:p>
        </p:txBody>
      </p:sp>
      <p:pic>
        <p:nvPicPr>
          <p:cNvPr id="35842" name="Picture 2"/>
          <p:cNvPicPr>
            <a:picLocks noChangeAspect="1" noChangeArrowheads="1"/>
          </p:cNvPicPr>
          <p:nvPr/>
        </p:nvPicPr>
        <p:blipFill>
          <a:blip r:embed="rId2" cstate="print"/>
          <a:srcRect/>
          <a:stretch>
            <a:fillRect/>
          </a:stretch>
        </p:blipFill>
        <p:spPr bwMode="auto">
          <a:xfrm>
            <a:off x="0" y="1390014"/>
            <a:ext cx="8818880" cy="3045696"/>
          </a:xfrm>
          <a:prstGeom prst="rect">
            <a:avLst/>
          </a:prstGeom>
          <a:noFill/>
          <a:ln w="9525">
            <a:noFill/>
            <a:miter lim="800000"/>
            <a:headEnd/>
            <a:tailEnd/>
          </a:ln>
        </p:spPr>
      </p:pic>
      <p:sp>
        <p:nvSpPr>
          <p:cNvPr id="7" name="Прямоугольник 6"/>
          <p:cNvSpPr/>
          <p:nvPr/>
        </p:nvSpPr>
        <p:spPr>
          <a:xfrm>
            <a:off x="0" y="4639697"/>
            <a:ext cx="9144000" cy="400110"/>
          </a:xfrm>
          <a:prstGeom prst="rect">
            <a:avLst/>
          </a:prstGeom>
        </p:spPr>
        <p:txBody>
          <a:bodyPr wrap="square">
            <a:spAutoFit/>
          </a:bodyPr>
          <a:lstStyle/>
          <a:p>
            <a:r>
              <a:rPr lang="ru-RU" b="0" dirty="0" smtClean="0"/>
              <a:t>Таким образом, матрица плана (матрица Якоби)</a:t>
            </a:r>
            <a:endParaRPr lang="ru-RU" b="0" dirty="0"/>
          </a:p>
        </p:txBody>
      </p:sp>
      <p:pic>
        <p:nvPicPr>
          <p:cNvPr id="35843" name="Picture 3"/>
          <p:cNvPicPr>
            <a:picLocks noChangeAspect="1" noChangeArrowheads="1"/>
          </p:cNvPicPr>
          <p:nvPr/>
        </p:nvPicPr>
        <p:blipFill>
          <a:blip r:embed="rId3" cstate="print"/>
          <a:srcRect/>
          <a:stretch>
            <a:fillRect/>
          </a:stretch>
        </p:blipFill>
        <p:spPr bwMode="auto">
          <a:xfrm>
            <a:off x="3041968" y="5182235"/>
            <a:ext cx="2714625" cy="108585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11"/>
          </p:nvPr>
        </p:nvSpPr>
        <p:spPr/>
        <p:txBody>
          <a:bodyPr/>
          <a:lstStyle/>
          <a:p>
            <a:r>
              <a:rPr lang="ru-RU" smtClean="0"/>
              <a:t>Подготовил: Будо А.Ю., каф.инж.геодезии БНТУ (Минск)</a:t>
            </a:r>
            <a:endParaRPr lang="ru-RU" dirty="0"/>
          </a:p>
        </p:txBody>
      </p:sp>
      <p:sp>
        <p:nvSpPr>
          <p:cNvPr id="3" name="Номер слайда 2"/>
          <p:cNvSpPr>
            <a:spLocks noGrp="1"/>
          </p:cNvSpPr>
          <p:nvPr>
            <p:ph type="sldNum" sz="quarter" idx="12"/>
          </p:nvPr>
        </p:nvSpPr>
        <p:spPr/>
        <p:txBody>
          <a:bodyPr/>
          <a:lstStyle/>
          <a:p>
            <a:fld id="{253B2E25-C0BF-4355-B1FA-59686BB02BCA}" type="slidenum">
              <a:rPr lang="ru-RU" smtClean="0"/>
              <a:pPr/>
              <a:t>18</a:t>
            </a:fld>
            <a:endParaRPr lang="ru-RU"/>
          </a:p>
        </p:txBody>
      </p:sp>
      <p:sp>
        <p:nvSpPr>
          <p:cNvPr id="4" name="Заголовок 3"/>
          <p:cNvSpPr>
            <a:spLocks noGrp="1"/>
          </p:cNvSpPr>
          <p:nvPr>
            <p:ph type="title"/>
          </p:nvPr>
        </p:nvSpPr>
        <p:spPr/>
        <p:txBody>
          <a:bodyPr>
            <a:normAutofit fontScale="90000"/>
          </a:bodyPr>
          <a:lstStyle/>
          <a:p>
            <a:r>
              <a:rPr lang="ru-RU" dirty="0" smtClean="0"/>
              <a:t>Оценка точности </a:t>
            </a:r>
            <a:r>
              <a:rPr lang="ru-RU" dirty="0" err="1" smtClean="0"/>
              <a:t>вектор-функции</a:t>
            </a:r>
            <a:endParaRPr lang="ru-RU" dirty="0"/>
          </a:p>
        </p:txBody>
      </p:sp>
      <p:sp>
        <p:nvSpPr>
          <p:cNvPr id="5" name="Прямоугольник 4"/>
          <p:cNvSpPr/>
          <p:nvPr/>
        </p:nvSpPr>
        <p:spPr>
          <a:xfrm>
            <a:off x="0" y="665391"/>
            <a:ext cx="9144000" cy="1323439"/>
          </a:xfrm>
          <a:prstGeom prst="rect">
            <a:avLst/>
          </a:prstGeom>
        </p:spPr>
        <p:txBody>
          <a:bodyPr wrap="square">
            <a:spAutoFit/>
          </a:bodyPr>
          <a:lstStyle/>
          <a:p>
            <a:r>
              <a:rPr lang="ru-RU" b="0" dirty="0" smtClean="0"/>
              <a:t>Шаг 3: Ковариационная матрица измерений будет иметь размеры 3×3 (по числу измерений) и содержать по диагонали квадраты средних </a:t>
            </a:r>
            <a:r>
              <a:rPr lang="ru-RU" b="0" dirty="0" err="1" smtClean="0"/>
              <a:t>квадратических</a:t>
            </a:r>
            <a:r>
              <a:rPr lang="ru-RU" b="0" dirty="0" smtClean="0"/>
              <a:t> погрешностей (оценок дисперсий) измеренных сторон и нулевые ковариации, т.к. измерения по условию независимы</a:t>
            </a:r>
            <a:endParaRPr lang="ru-RU" b="0" dirty="0"/>
          </a:p>
        </p:txBody>
      </p:sp>
      <p:pic>
        <p:nvPicPr>
          <p:cNvPr id="36866" name="Picture 2"/>
          <p:cNvPicPr>
            <a:picLocks noChangeAspect="1" noChangeArrowheads="1"/>
          </p:cNvPicPr>
          <p:nvPr/>
        </p:nvPicPr>
        <p:blipFill>
          <a:blip r:embed="rId2" cstate="print"/>
          <a:srcRect/>
          <a:stretch>
            <a:fillRect/>
          </a:stretch>
        </p:blipFill>
        <p:spPr bwMode="auto">
          <a:xfrm>
            <a:off x="1084898" y="2033270"/>
            <a:ext cx="6791325" cy="1714500"/>
          </a:xfrm>
          <a:prstGeom prst="rect">
            <a:avLst/>
          </a:prstGeom>
          <a:noFill/>
          <a:ln w="9525">
            <a:noFill/>
            <a:miter lim="800000"/>
            <a:headEnd/>
            <a:tailEnd/>
          </a:ln>
        </p:spPr>
      </p:pic>
      <p:sp>
        <p:nvSpPr>
          <p:cNvPr id="7" name="Прямоугольник 6"/>
          <p:cNvSpPr/>
          <p:nvPr/>
        </p:nvSpPr>
        <p:spPr>
          <a:xfrm>
            <a:off x="0" y="3783281"/>
            <a:ext cx="9144000" cy="707886"/>
          </a:xfrm>
          <a:prstGeom prst="rect">
            <a:avLst/>
          </a:prstGeom>
        </p:spPr>
        <p:txBody>
          <a:bodyPr wrap="square">
            <a:spAutoFit/>
          </a:bodyPr>
          <a:lstStyle/>
          <a:p>
            <a:r>
              <a:rPr lang="ru-RU" b="0" dirty="0" smtClean="0"/>
              <a:t>Шаг 4: </a:t>
            </a:r>
            <a:r>
              <a:rPr lang="ru-RU" b="0" dirty="0" smtClean="0"/>
              <a:t>Ковариационная </a:t>
            </a:r>
            <a:r>
              <a:rPr lang="ru-RU" b="0" dirty="0" smtClean="0"/>
              <a:t>матрица для </a:t>
            </a:r>
            <a:r>
              <a:rPr lang="ru-RU" b="0" dirty="0" err="1" smtClean="0"/>
              <a:t>вектор-функции</a:t>
            </a:r>
            <a:r>
              <a:rPr lang="ru-RU" b="0" dirty="0" smtClean="0"/>
              <a:t> </a:t>
            </a:r>
            <a:r>
              <a:rPr lang="en-US" b="0" i="1" dirty="0" smtClean="0"/>
              <a:t>F </a:t>
            </a:r>
            <a:r>
              <a:rPr lang="ru-RU" b="0" dirty="0" smtClean="0"/>
              <a:t> будет иметь общий вид</a:t>
            </a:r>
            <a:endParaRPr lang="ru-RU" b="0" dirty="0"/>
          </a:p>
        </p:txBody>
      </p:sp>
      <p:pic>
        <p:nvPicPr>
          <p:cNvPr id="36867" name="Picture 3"/>
          <p:cNvPicPr>
            <a:picLocks noChangeAspect="1" noChangeArrowheads="1"/>
          </p:cNvPicPr>
          <p:nvPr/>
        </p:nvPicPr>
        <p:blipFill>
          <a:blip r:embed="rId3" cstate="print"/>
          <a:srcRect/>
          <a:stretch>
            <a:fillRect/>
          </a:stretch>
        </p:blipFill>
        <p:spPr bwMode="auto">
          <a:xfrm>
            <a:off x="232410" y="4509135"/>
            <a:ext cx="8496300" cy="161925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11"/>
          </p:nvPr>
        </p:nvSpPr>
        <p:spPr/>
        <p:txBody>
          <a:bodyPr/>
          <a:lstStyle/>
          <a:p>
            <a:r>
              <a:rPr lang="ru-RU" smtClean="0"/>
              <a:t>Подготовил: Будо А.Ю., каф.инж.геодезии БНТУ (Минск)</a:t>
            </a:r>
            <a:endParaRPr lang="ru-RU" dirty="0"/>
          </a:p>
        </p:txBody>
      </p:sp>
      <p:sp>
        <p:nvSpPr>
          <p:cNvPr id="3" name="Номер слайда 2"/>
          <p:cNvSpPr>
            <a:spLocks noGrp="1"/>
          </p:cNvSpPr>
          <p:nvPr>
            <p:ph type="sldNum" sz="quarter" idx="12"/>
          </p:nvPr>
        </p:nvSpPr>
        <p:spPr/>
        <p:txBody>
          <a:bodyPr/>
          <a:lstStyle/>
          <a:p>
            <a:fld id="{253B2E25-C0BF-4355-B1FA-59686BB02BCA}" type="slidenum">
              <a:rPr lang="ru-RU" smtClean="0"/>
              <a:pPr/>
              <a:t>19</a:t>
            </a:fld>
            <a:endParaRPr lang="ru-RU"/>
          </a:p>
        </p:txBody>
      </p:sp>
      <p:sp>
        <p:nvSpPr>
          <p:cNvPr id="4" name="Заголовок 3"/>
          <p:cNvSpPr>
            <a:spLocks noGrp="1"/>
          </p:cNvSpPr>
          <p:nvPr>
            <p:ph type="title"/>
          </p:nvPr>
        </p:nvSpPr>
        <p:spPr/>
        <p:txBody>
          <a:bodyPr>
            <a:normAutofit fontScale="90000"/>
          </a:bodyPr>
          <a:lstStyle/>
          <a:p>
            <a:r>
              <a:rPr lang="ru-RU" dirty="0" smtClean="0"/>
              <a:t>Оценка точности </a:t>
            </a:r>
            <a:r>
              <a:rPr lang="ru-RU" dirty="0" err="1" smtClean="0"/>
              <a:t>вектор-функции</a:t>
            </a:r>
            <a:endParaRPr lang="ru-RU" dirty="0"/>
          </a:p>
        </p:txBody>
      </p:sp>
      <p:pic>
        <p:nvPicPr>
          <p:cNvPr id="5" name="Picture 3"/>
          <p:cNvPicPr>
            <a:picLocks noChangeAspect="1" noChangeArrowheads="1"/>
          </p:cNvPicPr>
          <p:nvPr/>
        </p:nvPicPr>
        <p:blipFill>
          <a:blip r:embed="rId2" cstate="print"/>
          <a:srcRect/>
          <a:stretch>
            <a:fillRect/>
          </a:stretch>
        </p:blipFill>
        <p:spPr bwMode="auto">
          <a:xfrm>
            <a:off x="0" y="831215"/>
            <a:ext cx="8496300" cy="1619250"/>
          </a:xfrm>
          <a:prstGeom prst="rect">
            <a:avLst/>
          </a:prstGeom>
          <a:noFill/>
          <a:ln w="9525">
            <a:noFill/>
            <a:miter lim="800000"/>
            <a:headEnd/>
            <a:tailEnd/>
          </a:ln>
        </p:spPr>
      </p:pic>
      <p:pic>
        <p:nvPicPr>
          <p:cNvPr id="37890" name="Picture 2"/>
          <p:cNvPicPr>
            <a:picLocks noChangeAspect="1" noChangeArrowheads="1"/>
          </p:cNvPicPr>
          <p:nvPr/>
        </p:nvPicPr>
        <p:blipFill>
          <a:blip r:embed="rId3" cstate="print"/>
          <a:srcRect/>
          <a:stretch>
            <a:fillRect/>
          </a:stretch>
        </p:blipFill>
        <p:spPr bwMode="auto">
          <a:xfrm>
            <a:off x="0" y="2466340"/>
            <a:ext cx="9144000" cy="1415143"/>
          </a:xfrm>
          <a:prstGeom prst="rect">
            <a:avLst/>
          </a:prstGeom>
          <a:noFill/>
          <a:ln w="9525">
            <a:noFill/>
            <a:miter lim="800000"/>
            <a:headEnd/>
            <a:tailEnd/>
          </a:ln>
        </p:spPr>
      </p:pic>
      <p:pic>
        <p:nvPicPr>
          <p:cNvPr id="37891" name="Picture 3"/>
          <p:cNvPicPr>
            <a:picLocks noChangeAspect="1" noChangeArrowheads="1"/>
          </p:cNvPicPr>
          <p:nvPr/>
        </p:nvPicPr>
        <p:blipFill>
          <a:blip r:embed="rId4" cstate="print"/>
          <a:srcRect/>
          <a:stretch>
            <a:fillRect/>
          </a:stretch>
        </p:blipFill>
        <p:spPr bwMode="auto">
          <a:xfrm>
            <a:off x="3401060" y="3869690"/>
            <a:ext cx="2667000" cy="1028700"/>
          </a:xfrm>
          <a:prstGeom prst="rect">
            <a:avLst/>
          </a:prstGeom>
          <a:noFill/>
          <a:ln w="9525">
            <a:noFill/>
            <a:miter lim="800000"/>
            <a:headEnd/>
            <a:tailEnd/>
          </a:ln>
        </p:spPr>
      </p:pic>
      <p:sp>
        <p:nvSpPr>
          <p:cNvPr id="8" name="Прямоугольник 7"/>
          <p:cNvSpPr/>
          <p:nvPr/>
        </p:nvSpPr>
        <p:spPr>
          <a:xfrm>
            <a:off x="1239551" y="4285585"/>
            <a:ext cx="1717137" cy="400110"/>
          </a:xfrm>
          <a:prstGeom prst="rect">
            <a:avLst/>
          </a:prstGeom>
        </p:spPr>
        <p:txBody>
          <a:bodyPr wrap="none">
            <a:spAutoFit/>
          </a:bodyPr>
          <a:lstStyle/>
          <a:p>
            <a:r>
              <a:rPr lang="ru-RU" b="0" dirty="0" smtClean="0"/>
              <a:t>или в числах</a:t>
            </a:r>
            <a:endParaRPr lang="ru-RU" b="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11"/>
          </p:nvPr>
        </p:nvSpPr>
        <p:spPr/>
        <p:txBody>
          <a:bodyPr/>
          <a:lstStyle/>
          <a:p>
            <a:r>
              <a:rPr lang="ru-RU" smtClean="0"/>
              <a:t>Подготовил: Будо А.Ю., каф.инж.геодезии БНТУ (Минск)</a:t>
            </a:r>
            <a:endParaRPr lang="ru-RU" dirty="0"/>
          </a:p>
        </p:txBody>
      </p:sp>
      <p:sp>
        <p:nvSpPr>
          <p:cNvPr id="3" name="Номер слайда 2"/>
          <p:cNvSpPr>
            <a:spLocks noGrp="1"/>
          </p:cNvSpPr>
          <p:nvPr>
            <p:ph type="sldNum" sz="quarter" idx="12"/>
          </p:nvPr>
        </p:nvSpPr>
        <p:spPr/>
        <p:txBody>
          <a:bodyPr/>
          <a:lstStyle/>
          <a:p>
            <a:fld id="{253B2E25-C0BF-4355-B1FA-59686BB02BCA}" type="slidenum">
              <a:rPr lang="ru-RU" smtClean="0"/>
              <a:pPr/>
              <a:t>2</a:t>
            </a:fld>
            <a:endParaRPr lang="ru-RU"/>
          </a:p>
        </p:txBody>
      </p:sp>
      <p:sp>
        <p:nvSpPr>
          <p:cNvPr id="4" name="Заголовок 3"/>
          <p:cNvSpPr>
            <a:spLocks noGrp="1"/>
          </p:cNvSpPr>
          <p:nvPr>
            <p:ph type="title"/>
          </p:nvPr>
        </p:nvSpPr>
        <p:spPr/>
        <p:txBody>
          <a:bodyPr>
            <a:normAutofit fontScale="90000"/>
          </a:bodyPr>
          <a:lstStyle/>
          <a:p>
            <a:r>
              <a:rPr lang="ru-RU" dirty="0" smtClean="0"/>
              <a:t>План лекции</a:t>
            </a:r>
            <a:endParaRPr lang="ru-RU" dirty="0"/>
          </a:p>
        </p:txBody>
      </p:sp>
      <p:sp>
        <p:nvSpPr>
          <p:cNvPr id="5" name="Text Box 4"/>
          <p:cNvSpPr txBox="1">
            <a:spLocks noChangeArrowheads="1"/>
          </p:cNvSpPr>
          <p:nvPr/>
        </p:nvSpPr>
        <p:spPr bwMode="auto">
          <a:xfrm>
            <a:off x="205179" y="1638063"/>
            <a:ext cx="8623139" cy="3170099"/>
          </a:xfrm>
          <a:prstGeom prst="rect">
            <a:avLst/>
          </a:prstGeom>
          <a:noFill/>
          <a:ln w="9525">
            <a:noFill/>
            <a:miter lim="800000"/>
            <a:headEnd/>
            <a:tailEnd/>
          </a:ln>
        </p:spPr>
        <p:txBody>
          <a:bodyPr wrap="square">
            <a:spAutoFit/>
          </a:bodyPr>
          <a:lstStyle/>
          <a:p>
            <a:pPr>
              <a:spcBef>
                <a:spcPts val="0"/>
              </a:spcBef>
              <a:buFont typeface="Wingdings" pitchFamily="2" charset="2"/>
              <a:buChar char="Ø"/>
            </a:pPr>
            <a:r>
              <a:rPr lang="ru-RU" dirty="0" smtClean="0"/>
              <a:t>1. Оценка </a:t>
            </a:r>
            <a:r>
              <a:rPr lang="ru-RU" dirty="0" smtClean="0"/>
              <a:t>точности одной функции от некоррелированных и коррелированных результатов измерений;</a:t>
            </a:r>
          </a:p>
          <a:p>
            <a:pPr>
              <a:spcBef>
                <a:spcPts val="0"/>
              </a:spcBef>
              <a:buFont typeface="Wingdings" pitchFamily="2" charset="2"/>
              <a:buChar char="Ø"/>
            </a:pPr>
            <a:r>
              <a:rPr lang="ru-RU" dirty="0" smtClean="0"/>
              <a:t>2. Оценка точности </a:t>
            </a:r>
            <a:r>
              <a:rPr lang="ru-RU" dirty="0" err="1" smtClean="0"/>
              <a:t>вектор-функции</a:t>
            </a:r>
            <a:r>
              <a:rPr lang="ru-RU" dirty="0" smtClean="0"/>
              <a:t> от некоррелированных и коррелированных результатов измерений, а также вычисление меры тесноты связи между коррелированными  измерениями.</a:t>
            </a:r>
          </a:p>
          <a:p>
            <a:pPr>
              <a:spcBef>
                <a:spcPts val="0"/>
              </a:spcBef>
              <a:buFont typeface="Wingdings" pitchFamily="2" charset="2"/>
              <a:buChar char="Ø"/>
            </a:pPr>
            <a:r>
              <a:rPr lang="ru-RU" dirty="0" smtClean="0"/>
              <a:t>3. </a:t>
            </a:r>
            <a:r>
              <a:rPr lang="ru-RU" dirty="0" err="1" smtClean="0"/>
              <a:t>Предрасчет</a:t>
            </a:r>
            <a:r>
              <a:rPr lang="ru-RU" dirty="0" smtClean="0"/>
              <a:t> точности измерений по заданной погрешности функции.</a:t>
            </a:r>
          </a:p>
          <a:p>
            <a:pPr>
              <a:spcBef>
                <a:spcPts val="0"/>
              </a:spcBef>
              <a:buFont typeface="Wingdings" pitchFamily="2" charset="2"/>
              <a:buChar char="Ø"/>
            </a:pPr>
            <a:r>
              <a:rPr lang="ru-RU" dirty="0" smtClean="0"/>
              <a:t>4. Вычисление весов результатов измерений и  функций от результатов измерений.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11"/>
          </p:nvPr>
        </p:nvSpPr>
        <p:spPr/>
        <p:txBody>
          <a:bodyPr/>
          <a:lstStyle/>
          <a:p>
            <a:r>
              <a:rPr lang="ru-RU" smtClean="0"/>
              <a:t>Подготовил: Будо А.Ю., каф.инж.геодезии БНТУ (Минск)</a:t>
            </a:r>
            <a:endParaRPr lang="ru-RU" dirty="0"/>
          </a:p>
        </p:txBody>
      </p:sp>
      <p:sp>
        <p:nvSpPr>
          <p:cNvPr id="3" name="Номер слайда 2"/>
          <p:cNvSpPr>
            <a:spLocks noGrp="1"/>
          </p:cNvSpPr>
          <p:nvPr>
            <p:ph type="sldNum" sz="quarter" idx="12"/>
          </p:nvPr>
        </p:nvSpPr>
        <p:spPr/>
        <p:txBody>
          <a:bodyPr/>
          <a:lstStyle/>
          <a:p>
            <a:fld id="{253B2E25-C0BF-4355-B1FA-59686BB02BCA}" type="slidenum">
              <a:rPr lang="ru-RU" smtClean="0"/>
              <a:pPr/>
              <a:t>20</a:t>
            </a:fld>
            <a:endParaRPr lang="ru-RU"/>
          </a:p>
        </p:txBody>
      </p:sp>
      <p:sp>
        <p:nvSpPr>
          <p:cNvPr id="4" name="Заголовок 3"/>
          <p:cNvSpPr>
            <a:spLocks noGrp="1"/>
          </p:cNvSpPr>
          <p:nvPr>
            <p:ph type="title"/>
          </p:nvPr>
        </p:nvSpPr>
        <p:spPr/>
        <p:txBody>
          <a:bodyPr>
            <a:normAutofit fontScale="90000"/>
          </a:bodyPr>
          <a:lstStyle/>
          <a:p>
            <a:r>
              <a:rPr lang="ru-RU" dirty="0" smtClean="0"/>
              <a:t>Оценка точности </a:t>
            </a:r>
            <a:r>
              <a:rPr lang="ru-RU" dirty="0" err="1" smtClean="0"/>
              <a:t>вектор-функции</a:t>
            </a:r>
            <a:endParaRPr lang="ru-RU" dirty="0"/>
          </a:p>
        </p:txBody>
      </p:sp>
      <p:pic>
        <p:nvPicPr>
          <p:cNvPr id="37891" name="Picture 3"/>
          <p:cNvPicPr>
            <a:picLocks noChangeAspect="1" noChangeArrowheads="1"/>
          </p:cNvPicPr>
          <p:nvPr/>
        </p:nvPicPr>
        <p:blipFill>
          <a:blip r:embed="rId2" cstate="print"/>
          <a:srcRect/>
          <a:stretch>
            <a:fillRect/>
          </a:stretch>
        </p:blipFill>
        <p:spPr bwMode="auto">
          <a:xfrm>
            <a:off x="2862580" y="902970"/>
            <a:ext cx="2667000" cy="1028700"/>
          </a:xfrm>
          <a:prstGeom prst="rect">
            <a:avLst/>
          </a:prstGeom>
          <a:noFill/>
          <a:ln w="9525">
            <a:noFill/>
            <a:miter lim="800000"/>
            <a:headEnd/>
            <a:tailEnd/>
          </a:ln>
        </p:spPr>
      </p:pic>
      <p:sp>
        <p:nvSpPr>
          <p:cNvPr id="9" name="Прямоугольник 8"/>
          <p:cNvSpPr/>
          <p:nvPr/>
        </p:nvSpPr>
        <p:spPr>
          <a:xfrm>
            <a:off x="0" y="2029808"/>
            <a:ext cx="9144000" cy="1323439"/>
          </a:xfrm>
          <a:prstGeom prst="rect">
            <a:avLst/>
          </a:prstGeom>
        </p:spPr>
        <p:txBody>
          <a:bodyPr wrap="square">
            <a:spAutoFit/>
          </a:bodyPr>
          <a:lstStyle/>
          <a:p>
            <a:r>
              <a:rPr lang="ru-RU" b="0" dirty="0" smtClean="0"/>
              <a:t>У корреляционной матрицы по диагонали стоят единицы, а недиагональные элементы – коэффициенты корреляции между </a:t>
            </a:r>
            <a:r>
              <a:rPr lang="en-US" b="0" i="1" dirty="0" err="1" smtClean="0"/>
              <a:t>i</a:t>
            </a:r>
            <a:r>
              <a:rPr lang="ru-RU" b="0" dirty="0" smtClean="0"/>
              <a:t>-</a:t>
            </a:r>
            <a:r>
              <a:rPr lang="ru-RU" b="0" dirty="0" err="1" smtClean="0"/>
              <a:t>ым</a:t>
            </a:r>
            <a:r>
              <a:rPr lang="ru-RU" b="0" dirty="0" smtClean="0"/>
              <a:t> и </a:t>
            </a:r>
            <a:r>
              <a:rPr lang="en-US" b="0" i="1" dirty="0" smtClean="0"/>
              <a:t>j</a:t>
            </a:r>
            <a:r>
              <a:rPr lang="ru-RU" b="0" dirty="0" smtClean="0"/>
              <a:t>-</a:t>
            </a:r>
            <a:r>
              <a:rPr lang="ru-RU" b="0" dirty="0" err="1" smtClean="0"/>
              <a:t>ым</a:t>
            </a:r>
            <a:r>
              <a:rPr lang="ru-RU" b="0" dirty="0" smtClean="0"/>
              <a:t> элементами, которые получаются из элементов ковариационной матрицы </a:t>
            </a:r>
            <a:r>
              <a:rPr lang="ru-RU" b="0" i="1" dirty="0" smtClean="0"/>
              <a:t>К</a:t>
            </a:r>
            <a:r>
              <a:rPr lang="en-US" b="0" i="1" baseline="-25000" dirty="0" err="1" smtClean="0"/>
              <a:t>ij</a:t>
            </a:r>
            <a:r>
              <a:rPr lang="en-US" b="0" dirty="0" smtClean="0"/>
              <a:t> </a:t>
            </a:r>
            <a:r>
              <a:rPr lang="ru-RU" b="0" dirty="0" smtClean="0"/>
              <a:t>как</a:t>
            </a:r>
            <a:endParaRPr lang="ru-RU" b="0" dirty="0"/>
          </a:p>
        </p:txBody>
      </p:sp>
      <p:pic>
        <p:nvPicPr>
          <p:cNvPr id="37892" name="Picture 4"/>
          <p:cNvPicPr>
            <a:picLocks noChangeAspect="1" noChangeArrowheads="1"/>
          </p:cNvPicPr>
          <p:nvPr/>
        </p:nvPicPr>
        <p:blipFill>
          <a:blip r:embed="rId3" cstate="print"/>
          <a:srcRect/>
          <a:stretch>
            <a:fillRect/>
          </a:stretch>
        </p:blipFill>
        <p:spPr bwMode="auto">
          <a:xfrm>
            <a:off x="3018473" y="3005773"/>
            <a:ext cx="2009775" cy="1171575"/>
          </a:xfrm>
          <a:prstGeom prst="rect">
            <a:avLst/>
          </a:prstGeom>
          <a:noFill/>
          <a:ln w="9525">
            <a:noFill/>
            <a:miter lim="800000"/>
            <a:headEnd/>
            <a:tailEnd/>
          </a:ln>
        </p:spPr>
      </p:pic>
      <p:sp>
        <p:nvSpPr>
          <p:cNvPr id="11" name="Прямоугольник 10"/>
          <p:cNvSpPr/>
          <p:nvPr/>
        </p:nvSpPr>
        <p:spPr>
          <a:xfrm>
            <a:off x="0" y="4243457"/>
            <a:ext cx="9144000" cy="400110"/>
          </a:xfrm>
          <a:prstGeom prst="rect">
            <a:avLst/>
          </a:prstGeom>
        </p:spPr>
        <p:txBody>
          <a:bodyPr wrap="square">
            <a:spAutoFit/>
          </a:bodyPr>
          <a:lstStyle/>
          <a:p>
            <a:r>
              <a:rPr lang="ru-RU" b="0" dirty="0" smtClean="0"/>
              <a:t>Таким образом, корреляционная матрица  примет  вид</a:t>
            </a:r>
            <a:endParaRPr lang="ru-RU" b="0" dirty="0"/>
          </a:p>
        </p:txBody>
      </p:sp>
      <p:pic>
        <p:nvPicPr>
          <p:cNvPr id="38914" name="Picture 2"/>
          <p:cNvPicPr>
            <a:picLocks noChangeAspect="1" noChangeArrowheads="1"/>
          </p:cNvPicPr>
          <p:nvPr/>
        </p:nvPicPr>
        <p:blipFill>
          <a:blip r:embed="rId4" cstate="print"/>
          <a:srcRect/>
          <a:stretch>
            <a:fillRect/>
          </a:stretch>
        </p:blipFill>
        <p:spPr bwMode="auto">
          <a:xfrm>
            <a:off x="3037523" y="4674553"/>
            <a:ext cx="2581275" cy="942975"/>
          </a:xfrm>
          <a:prstGeom prst="rect">
            <a:avLst/>
          </a:prstGeom>
          <a:noFill/>
          <a:ln w="9525">
            <a:noFill/>
            <a:miter lim="800000"/>
            <a:headEnd/>
            <a:tailEnd/>
          </a:ln>
        </p:spPr>
      </p:pic>
      <p:sp>
        <p:nvSpPr>
          <p:cNvPr id="13" name="Прямоугольник 12"/>
          <p:cNvSpPr/>
          <p:nvPr/>
        </p:nvSpPr>
        <p:spPr>
          <a:xfrm>
            <a:off x="0" y="5757297"/>
            <a:ext cx="5699760" cy="400110"/>
          </a:xfrm>
          <a:prstGeom prst="rect">
            <a:avLst/>
          </a:prstGeom>
        </p:spPr>
        <p:txBody>
          <a:bodyPr wrap="square">
            <a:spAutoFit/>
          </a:bodyPr>
          <a:lstStyle/>
          <a:p>
            <a:r>
              <a:rPr lang="ru-RU" b="0" dirty="0" smtClean="0"/>
              <a:t>где  коэффициент  корреляции </a:t>
            </a:r>
            <a:r>
              <a:rPr lang="en-US" b="0" i="1" dirty="0" smtClean="0"/>
              <a:t>r</a:t>
            </a:r>
            <a:r>
              <a:rPr lang="ru-RU" b="0" baseline="-25000" dirty="0" smtClean="0"/>
              <a:t>12</a:t>
            </a:r>
            <a:r>
              <a:rPr lang="ru-RU" b="0" dirty="0" smtClean="0"/>
              <a:t> = 0.37</a:t>
            </a:r>
            <a:endParaRPr lang="ru-RU" b="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11"/>
          </p:nvPr>
        </p:nvSpPr>
        <p:spPr/>
        <p:txBody>
          <a:bodyPr/>
          <a:lstStyle/>
          <a:p>
            <a:r>
              <a:rPr lang="ru-RU" smtClean="0"/>
              <a:t>Подготовил: Будо А.Ю., каф.инж.геодезии БНТУ (Минск)</a:t>
            </a:r>
            <a:endParaRPr lang="ru-RU" dirty="0"/>
          </a:p>
        </p:txBody>
      </p:sp>
      <p:sp>
        <p:nvSpPr>
          <p:cNvPr id="3" name="Номер слайда 2"/>
          <p:cNvSpPr>
            <a:spLocks noGrp="1"/>
          </p:cNvSpPr>
          <p:nvPr>
            <p:ph type="sldNum" sz="quarter" idx="12"/>
          </p:nvPr>
        </p:nvSpPr>
        <p:spPr/>
        <p:txBody>
          <a:bodyPr/>
          <a:lstStyle/>
          <a:p>
            <a:fld id="{253B2E25-C0BF-4355-B1FA-59686BB02BCA}" type="slidenum">
              <a:rPr lang="ru-RU" smtClean="0"/>
              <a:pPr/>
              <a:t>21</a:t>
            </a:fld>
            <a:endParaRPr lang="ru-RU"/>
          </a:p>
        </p:txBody>
      </p:sp>
      <p:sp>
        <p:nvSpPr>
          <p:cNvPr id="4" name="Заголовок 3"/>
          <p:cNvSpPr>
            <a:spLocks noGrp="1"/>
          </p:cNvSpPr>
          <p:nvPr>
            <p:ph type="title"/>
          </p:nvPr>
        </p:nvSpPr>
        <p:spPr/>
        <p:txBody>
          <a:bodyPr>
            <a:normAutofit fontScale="90000"/>
          </a:bodyPr>
          <a:lstStyle/>
          <a:p>
            <a:r>
              <a:rPr lang="ru-RU" dirty="0" smtClean="0"/>
              <a:t>Оценка точности </a:t>
            </a:r>
            <a:r>
              <a:rPr lang="ru-RU" dirty="0" err="1" smtClean="0"/>
              <a:t>вектор-функции</a:t>
            </a:r>
            <a:endParaRPr lang="ru-RU" dirty="0"/>
          </a:p>
        </p:txBody>
      </p:sp>
      <p:sp>
        <p:nvSpPr>
          <p:cNvPr id="6" name="TextBox 5"/>
          <p:cNvSpPr txBox="1"/>
          <p:nvPr/>
        </p:nvSpPr>
        <p:spPr>
          <a:xfrm>
            <a:off x="0" y="822961"/>
            <a:ext cx="9144000" cy="1015663"/>
          </a:xfrm>
          <a:prstGeom prst="rect">
            <a:avLst/>
          </a:prstGeom>
          <a:noFill/>
        </p:spPr>
        <p:txBody>
          <a:bodyPr wrap="square" rtlCol="0">
            <a:spAutoFit/>
          </a:bodyPr>
          <a:lstStyle/>
          <a:p>
            <a:r>
              <a:rPr lang="ru-RU" b="0" i="1" dirty="0" smtClean="0"/>
              <a:t>Определить среднюю </a:t>
            </a:r>
            <a:r>
              <a:rPr lang="ru-RU" b="0" i="1" dirty="0" err="1" smtClean="0"/>
              <a:t>квадратическую</a:t>
            </a:r>
            <a:r>
              <a:rPr lang="ru-RU" b="0" i="1" dirty="0" smtClean="0"/>
              <a:t> погрешность суммы двух </a:t>
            </a:r>
            <a:r>
              <a:rPr lang="ru-RU" b="0" i="1" dirty="0" smtClean="0"/>
              <a:t>площадей, </a:t>
            </a:r>
            <a:r>
              <a:rPr lang="ru-RU" b="0" i="1" dirty="0" smtClean="0"/>
              <a:t>если стороны </a:t>
            </a:r>
            <a:r>
              <a:rPr lang="en-US" b="0" i="1" dirty="0" smtClean="0"/>
              <a:t>a</a:t>
            </a:r>
            <a:r>
              <a:rPr lang="ru-RU" b="0" i="1" dirty="0" smtClean="0"/>
              <a:t> = 15 </a:t>
            </a:r>
            <a:r>
              <a:rPr lang="en-US" b="0" i="1" dirty="0" smtClean="0">
                <a:sym typeface="Symbol"/>
              </a:rPr>
              <a:t></a:t>
            </a:r>
            <a:r>
              <a:rPr lang="ru-RU" b="0" i="1" dirty="0" smtClean="0"/>
              <a:t> 0.04 м, </a:t>
            </a:r>
            <a:r>
              <a:rPr lang="en-US" b="0" i="1" dirty="0" smtClean="0"/>
              <a:t>b</a:t>
            </a:r>
            <a:r>
              <a:rPr lang="ru-RU" b="0" i="1" dirty="0" smtClean="0"/>
              <a:t> = 20 </a:t>
            </a:r>
            <a:r>
              <a:rPr lang="en-US" b="0" i="1" dirty="0" smtClean="0">
                <a:sym typeface="Symbol"/>
              </a:rPr>
              <a:t></a:t>
            </a:r>
            <a:r>
              <a:rPr lang="ru-RU" b="0" i="1" dirty="0" smtClean="0"/>
              <a:t> 0.05 м, </a:t>
            </a:r>
            <a:r>
              <a:rPr lang="en-US" b="0" i="1" dirty="0" smtClean="0"/>
              <a:t>c</a:t>
            </a:r>
            <a:r>
              <a:rPr lang="ru-RU" b="0" i="1" dirty="0" smtClean="0"/>
              <a:t> = 30 </a:t>
            </a:r>
            <a:r>
              <a:rPr lang="en-US" b="0" i="1" dirty="0" smtClean="0">
                <a:sym typeface="Symbol"/>
              </a:rPr>
              <a:t></a:t>
            </a:r>
            <a:r>
              <a:rPr lang="ru-RU" b="0" i="1" dirty="0" smtClean="0"/>
              <a:t> 0.06 м соответственно, а ковариационная матрица измерений имеет вид</a:t>
            </a:r>
            <a:endParaRPr lang="ru-RU" b="0" dirty="0"/>
          </a:p>
        </p:txBody>
      </p:sp>
      <p:pic>
        <p:nvPicPr>
          <p:cNvPr id="7" name="Picture 2"/>
          <p:cNvPicPr>
            <a:picLocks noChangeAspect="1" noChangeArrowheads="1"/>
          </p:cNvPicPr>
          <p:nvPr/>
        </p:nvPicPr>
        <p:blipFill>
          <a:blip r:embed="rId2" cstate="print"/>
          <a:srcRect/>
          <a:stretch>
            <a:fillRect/>
          </a:stretch>
        </p:blipFill>
        <p:spPr bwMode="auto">
          <a:xfrm>
            <a:off x="6465762" y="1866900"/>
            <a:ext cx="2439478" cy="1750060"/>
          </a:xfrm>
          <a:prstGeom prst="rect">
            <a:avLst/>
          </a:prstGeom>
          <a:noFill/>
          <a:ln w="9525">
            <a:noFill/>
            <a:miter lim="800000"/>
            <a:headEnd/>
            <a:tailEnd/>
          </a:ln>
        </p:spPr>
      </p:pic>
      <p:pic>
        <p:nvPicPr>
          <p:cNvPr id="39938" name="Picture 2"/>
          <p:cNvPicPr>
            <a:picLocks noChangeAspect="1" noChangeArrowheads="1"/>
          </p:cNvPicPr>
          <p:nvPr/>
        </p:nvPicPr>
        <p:blipFill>
          <a:blip r:embed="rId3" cstate="print"/>
          <a:srcRect/>
          <a:stretch>
            <a:fillRect/>
          </a:stretch>
        </p:blipFill>
        <p:spPr bwMode="auto">
          <a:xfrm>
            <a:off x="1258253" y="2226628"/>
            <a:ext cx="2847975" cy="962025"/>
          </a:xfrm>
          <a:prstGeom prst="rect">
            <a:avLst/>
          </a:prstGeom>
          <a:noFill/>
          <a:ln w="9525">
            <a:noFill/>
            <a:miter lim="800000"/>
            <a:headEnd/>
            <a:tailEnd/>
          </a:ln>
        </p:spPr>
      </p:pic>
      <p:sp>
        <p:nvSpPr>
          <p:cNvPr id="9" name="Прямоугольник 8"/>
          <p:cNvSpPr/>
          <p:nvPr/>
        </p:nvSpPr>
        <p:spPr>
          <a:xfrm>
            <a:off x="0" y="3582095"/>
            <a:ext cx="9144000" cy="707886"/>
          </a:xfrm>
          <a:prstGeom prst="rect">
            <a:avLst/>
          </a:prstGeom>
        </p:spPr>
        <p:txBody>
          <a:bodyPr wrap="square">
            <a:spAutoFit/>
          </a:bodyPr>
          <a:lstStyle/>
          <a:p>
            <a:r>
              <a:rPr lang="ru-RU" b="0" dirty="0" smtClean="0"/>
              <a:t>Для получения средней </a:t>
            </a:r>
            <a:r>
              <a:rPr lang="ru-RU" b="0" dirty="0" err="1" smtClean="0"/>
              <a:t>квадратической</a:t>
            </a:r>
            <a:r>
              <a:rPr lang="ru-RU" b="0" dirty="0" smtClean="0"/>
              <a:t> погрешности суммарной функции </a:t>
            </a:r>
            <a:r>
              <a:rPr lang="en-US" b="0" i="1" dirty="0" smtClean="0"/>
              <a:t>P</a:t>
            </a:r>
            <a:r>
              <a:rPr lang="ru-RU" b="0" i="1" dirty="0" smtClean="0"/>
              <a:t> = </a:t>
            </a:r>
            <a:r>
              <a:rPr lang="en-US" b="0" i="1" dirty="0" smtClean="0"/>
              <a:t>P</a:t>
            </a:r>
            <a:r>
              <a:rPr lang="ru-RU" b="0" baseline="-25000" dirty="0" smtClean="0"/>
              <a:t>1</a:t>
            </a:r>
            <a:r>
              <a:rPr lang="ru-RU" b="0" i="1" dirty="0" smtClean="0"/>
              <a:t> + </a:t>
            </a:r>
            <a:r>
              <a:rPr lang="en-US" b="0" i="1" dirty="0" smtClean="0"/>
              <a:t>P</a:t>
            </a:r>
            <a:r>
              <a:rPr lang="ru-RU" b="0" baseline="-25000" dirty="0" smtClean="0"/>
              <a:t>2</a:t>
            </a:r>
            <a:r>
              <a:rPr lang="ru-RU" b="0" dirty="0" smtClean="0"/>
              <a:t> воспользуемся </a:t>
            </a:r>
            <a:r>
              <a:rPr lang="ru-RU" b="0" dirty="0" smtClean="0"/>
              <a:t>формулой</a:t>
            </a:r>
            <a:endParaRPr lang="ru-RU" b="0" dirty="0"/>
          </a:p>
        </p:txBody>
      </p:sp>
      <p:sp>
        <p:nvSpPr>
          <p:cNvPr id="10" name="Прямоугольник 9"/>
          <p:cNvSpPr/>
          <p:nvPr/>
        </p:nvSpPr>
        <p:spPr>
          <a:xfrm>
            <a:off x="0" y="4813201"/>
            <a:ext cx="9144000" cy="707886"/>
          </a:xfrm>
          <a:prstGeom prst="rect">
            <a:avLst/>
          </a:prstGeom>
        </p:spPr>
        <p:txBody>
          <a:bodyPr wrap="square">
            <a:spAutoFit/>
          </a:bodyPr>
          <a:lstStyle/>
          <a:p>
            <a:r>
              <a:rPr lang="ru-RU" b="0" dirty="0" smtClean="0"/>
              <a:t>При этом</a:t>
            </a:r>
            <a:r>
              <a:rPr lang="en-US" b="0" dirty="0" smtClean="0"/>
              <a:t> </a:t>
            </a:r>
            <a:r>
              <a:rPr lang="ru-RU" b="0" dirty="0" smtClean="0"/>
              <a:t>получим </a:t>
            </a:r>
            <a:r>
              <a:rPr lang="ru-RU" b="0" dirty="0" smtClean="0"/>
              <a:t>матрицу плана в виде вектора с элементами в виде частных производных от </a:t>
            </a:r>
            <a:r>
              <a:rPr lang="en-US" b="0" i="1" dirty="0" smtClean="0"/>
              <a:t>P </a:t>
            </a:r>
            <a:r>
              <a:rPr lang="ru-RU" b="0" dirty="0" smtClean="0"/>
              <a:t>по </a:t>
            </a:r>
            <a:r>
              <a:rPr lang="en-US" b="0" i="1" dirty="0" smtClean="0"/>
              <a:t>P</a:t>
            </a:r>
            <a:r>
              <a:rPr lang="ru-RU" b="0" baseline="-25000" dirty="0" smtClean="0"/>
              <a:t>1</a:t>
            </a:r>
            <a:r>
              <a:rPr lang="ru-RU" b="0" i="1" dirty="0" smtClean="0"/>
              <a:t> </a:t>
            </a:r>
            <a:r>
              <a:rPr lang="ru-RU" b="0" dirty="0" smtClean="0"/>
              <a:t>и</a:t>
            </a:r>
            <a:r>
              <a:rPr lang="ru-RU" b="0" i="1" dirty="0" smtClean="0"/>
              <a:t> </a:t>
            </a:r>
            <a:r>
              <a:rPr lang="en-US" b="0" i="1" dirty="0" smtClean="0"/>
              <a:t>P</a:t>
            </a:r>
            <a:r>
              <a:rPr lang="ru-RU" b="0" baseline="-25000" dirty="0" smtClean="0"/>
              <a:t>2</a:t>
            </a:r>
            <a:endParaRPr lang="ru-RU" dirty="0"/>
          </a:p>
        </p:txBody>
      </p:sp>
      <p:pic>
        <p:nvPicPr>
          <p:cNvPr id="11" name="Picture 4"/>
          <p:cNvPicPr>
            <a:picLocks noChangeAspect="1" noChangeArrowheads="1"/>
          </p:cNvPicPr>
          <p:nvPr/>
        </p:nvPicPr>
        <p:blipFill>
          <a:blip r:embed="rId4" cstate="print"/>
          <a:srcRect/>
          <a:stretch>
            <a:fillRect/>
          </a:stretch>
        </p:blipFill>
        <p:spPr bwMode="auto">
          <a:xfrm>
            <a:off x="3274378" y="4318000"/>
            <a:ext cx="2066925" cy="457200"/>
          </a:xfrm>
          <a:prstGeom prst="rect">
            <a:avLst/>
          </a:prstGeom>
          <a:noFill/>
          <a:ln w="9525">
            <a:noFill/>
            <a:miter lim="800000"/>
            <a:headEnd/>
            <a:tailEnd/>
          </a:ln>
        </p:spPr>
      </p:pic>
      <p:pic>
        <p:nvPicPr>
          <p:cNvPr id="39939" name="Picture 3"/>
          <p:cNvPicPr>
            <a:picLocks noChangeAspect="1" noChangeArrowheads="1"/>
          </p:cNvPicPr>
          <p:nvPr/>
        </p:nvPicPr>
        <p:blipFill>
          <a:blip r:embed="rId5" cstate="print"/>
          <a:srcRect/>
          <a:stretch>
            <a:fillRect/>
          </a:stretch>
        </p:blipFill>
        <p:spPr bwMode="auto">
          <a:xfrm>
            <a:off x="3247073" y="5502275"/>
            <a:ext cx="2162175" cy="93345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11"/>
          </p:nvPr>
        </p:nvSpPr>
        <p:spPr/>
        <p:txBody>
          <a:bodyPr/>
          <a:lstStyle/>
          <a:p>
            <a:r>
              <a:rPr lang="ru-RU" smtClean="0"/>
              <a:t>Подготовил: Будо А.Ю., каф.инж.геодезии БНТУ (Минск)</a:t>
            </a:r>
            <a:endParaRPr lang="ru-RU" dirty="0"/>
          </a:p>
        </p:txBody>
      </p:sp>
      <p:sp>
        <p:nvSpPr>
          <p:cNvPr id="3" name="Номер слайда 2"/>
          <p:cNvSpPr>
            <a:spLocks noGrp="1"/>
          </p:cNvSpPr>
          <p:nvPr>
            <p:ph type="sldNum" sz="quarter" idx="12"/>
          </p:nvPr>
        </p:nvSpPr>
        <p:spPr/>
        <p:txBody>
          <a:bodyPr/>
          <a:lstStyle/>
          <a:p>
            <a:fld id="{253B2E25-C0BF-4355-B1FA-59686BB02BCA}" type="slidenum">
              <a:rPr lang="ru-RU" smtClean="0"/>
              <a:pPr/>
              <a:t>22</a:t>
            </a:fld>
            <a:endParaRPr lang="ru-RU"/>
          </a:p>
        </p:txBody>
      </p:sp>
      <p:sp>
        <p:nvSpPr>
          <p:cNvPr id="4" name="Заголовок 3"/>
          <p:cNvSpPr>
            <a:spLocks noGrp="1"/>
          </p:cNvSpPr>
          <p:nvPr>
            <p:ph type="title"/>
          </p:nvPr>
        </p:nvSpPr>
        <p:spPr/>
        <p:txBody>
          <a:bodyPr>
            <a:normAutofit fontScale="90000"/>
          </a:bodyPr>
          <a:lstStyle/>
          <a:p>
            <a:r>
              <a:rPr lang="ru-RU" dirty="0" smtClean="0"/>
              <a:t>Оценка точности </a:t>
            </a:r>
            <a:r>
              <a:rPr lang="ru-RU" dirty="0" err="1" smtClean="0"/>
              <a:t>вектор-функции</a:t>
            </a:r>
            <a:endParaRPr lang="ru-RU" dirty="0"/>
          </a:p>
        </p:txBody>
      </p:sp>
      <p:sp>
        <p:nvSpPr>
          <p:cNvPr id="5" name="Прямоугольник 4"/>
          <p:cNvSpPr/>
          <p:nvPr/>
        </p:nvSpPr>
        <p:spPr>
          <a:xfrm>
            <a:off x="0" y="739745"/>
            <a:ext cx="3469219" cy="400110"/>
          </a:xfrm>
          <a:prstGeom prst="rect">
            <a:avLst/>
          </a:prstGeom>
        </p:spPr>
        <p:txBody>
          <a:bodyPr wrap="none">
            <a:spAutoFit/>
          </a:bodyPr>
          <a:lstStyle/>
          <a:p>
            <a:r>
              <a:rPr lang="ru-RU" b="0" dirty="0" smtClean="0"/>
              <a:t>Тогда, окончательно имеем</a:t>
            </a:r>
            <a:endParaRPr lang="ru-RU" b="0" dirty="0"/>
          </a:p>
        </p:txBody>
      </p:sp>
      <p:pic>
        <p:nvPicPr>
          <p:cNvPr id="40962" name="Picture 2"/>
          <p:cNvPicPr>
            <a:picLocks noChangeAspect="1" noChangeArrowheads="1"/>
          </p:cNvPicPr>
          <p:nvPr/>
        </p:nvPicPr>
        <p:blipFill>
          <a:blip r:embed="rId2" cstate="print"/>
          <a:srcRect/>
          <a:stretch>
            <a:fillRect/>
          </a:stretch>
        </p:blipFill>
        <p:spPr bwMode="auto">
          <a:xfrm>
            <a:off x="921703" y="1117283"/>
            <a:ext cx="6467475" cy="904875"/>
          </a:xfrm>
          <a:prstGeom prst="rect">
            <a:avLst/>
          </a:prstGeom>
          <a:noFill/>
          <a:ln w="9525">
            <a:noFill/>
            <a:miter lim="800000"/>
            <a:headEnd/>
            <a:tailEnd/>
          </a:ln>
        </p:spPr>
      </p:pic>
      <p:sp>
        <p:nvSpPr>
          <p:cNvPr id="8" name="TextBox 7"/>
          <p:cNvSpPr txBox="1"/>
          <p:nvPr/>
        </p:nvSpPr>
        <p:spPr>
          <a:xfrm>
            <a:off x="0" y="2428240"/>
            <a:ext cx="5487400" cy="400110"/>
          </a:xfrm>
          <a:prstGeom prst="rect">
            <a:avLst/>
          </a:prstGeom>
          <a:noFill/>
        </p:spPr>
        <p:txBody>
          <a:bodyPr wrap="none" rtlCol="0">
            <a:spAutoFit/>
          </a:bodyPr>
          <a:lstStyle/>
          <a:p>
            <a:r>
              <a:rPr lang="ru-RU" b="0" dirty="0" smtClean="0"/>
              <a:t>а погрешность суммы площадей </a:t>
            </a:r>
            <a:r>
              <a:rPr lang="en-US" b="0" i="1" dirty="0" err="1" smtClean="0"/>
              <a:t>m</a:t>
            </a:r>
            <a:r>
              <a:rPr lang="en-US" b="0" i="1" baseline="-25000" dirty="0" err="1" smtClean="0"/>
              <a:t>P</a:t>
            </a:r>
            <a:r>
              <a:rPr lang="ru-RU" b="0" i="1" dirty="0" smtClean="0"/>
              <a:t> =</a:t>
            </a:r>
            <a:r>
              <a:rPr lang="ru-RU" b="0" dirty="0" smtClean="0"/>
              <a:t> 2.84 м</a:t>
            </a:r>
            <a:endParaRPr lang="ru-RU" b="0" dirty="0"/>
          </a:p>
        </p:txBody>
      </p:sp>
      <p:sp>
        <p:nvSpPr>
          <p:cNvPr id="9" name="Прямоугольник 8"/>
          <p:cNvSpPr/>
          <p:nvPr/>
        </p:nvSpPr>
        <p:spPr>
          <a:xfrm>
            <a:off x="0" y="3007628"/>
            <a:ext cx="9144000" cy="2554545"/>
          </a:xfrm>
          <a:prstGeom prst="rect">
            <a:avLst/>
          </a:prstGeom>
        </p:spPr>
        <p:txBody>
          <a:bodyPr wrap="square">
            <a:spAutoFit/>
          </a:bodyPr>
          <a:lstStyle/>
          <a:p>
            <a:r>
              <a:rPr lang="ru-RU" b="0" dirty="0" smtClean="0"/>
              <a:t>Не сложно заметить, что умножение слева и справа на единичные вектора, равнозначно суммированию элементов внутренней матрицы. Если же корреляция между функциями не учитывается, то мы можем получить оценку лучшую, но более далекую от реальных результатов. Например, не учет корреляции в нашем примере дает оценку дисперсии 5.9</a:t>
            </a:r>
            <a:r>
              <a:rPr lang="ru-RU" b="0" i="1" dirty="0" smtClean="0"/>
              <a:t> </a:t>
            </a:r>
            <a:r>
              <a:rPr lang="ru-RU" b="0" dirty="0" smtClean="0"/>
              <a:t>вместо 8.1, но реальна все таки 8.1, хотя она и больше.</a:t>
            </a:r>
          </a:p>
          <a:p>
            <a:r>
              <a:rPr lang="ru-RU" b="0" dirty="0" smtClean="0"/>
              <a:t>Если бы частные функции были не коррелированны, задача сводилась к определению дисперсии первой и второй площади и их суммированию.</a:t>
            </a:r>
            <a:endParaRPr lang="ru-RU" b="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11"/>
          </p:nvPr>
        </p:nvSpPr>
        <p:spPr/>
        <p:txBody>
          <a:bodyPr/>
          <a:lstStyle/>
          <a:p>
            <a:r>
              <a:rPr lang="ru-RU" smtClean="0"/>
              <a:t>Подготовил: Будо А.Ю., каф.инж.геодезии БНТУ (Минск)</a:t>
            </a:r>
            <a:endParaRPr lang="ru-RU" dirty="0"/>
          </a:p>
        </p:txBody>
      </p:sp>
      <p:sp>
        <p:nvSpPr>
          <p:cNvPr id="3" name="Номер слайда 2"/>
          <p:cNvSpPr>
            <a:spLocks noGrp="1"/>
          </p:cNvSpPr>
          <p:nvPr>
            <p:ph type="sldNum" sz="quarter" idx="12"/>
          </p:nvPr>
        </p:nvSpPr>
        <p:spPr/>
        <p:txBody>
          <a:bodyPr/>
          <a:lstStyle/>
          <a:p>
            <a:fld id="{253B2E25-C0BF-4355-B1FA-59686BB02BCA}" type="slidenum">
              <a:rPr lang="ru-RU" smtClean="0"/>
              <a:pPr/>
              <a:t>23</a:t>
            </a:fld>
            <a:endParaRPr lang="ru-RU"/>
          </a:p>
        </p:txBody>
      </p:sp>
      <p:sp>
        <p:nvSpPr>
          <p:cNvPr id="4" name="Заголовок 3"/>
          <p:cNvSpPr>
            <a:spLocks noGrp="1"/>
          </p:cNvSpPr>
          <p:nvPr>
            <p:ph type="title"/>
          </p:nvPr>
        </p:nvSpPr>
        <p:spPr/>
        <p:txBody>
          <a:bodyPr>
            <a:normAutofit fontScale="90000"/>
          </a:bodyPr>
          <a:lstStyle/>
          <a:p>
            <a:r>
              <a:rPr lang="ru-RU" dirty="0" err="1" smtClean="0"/>
              <a:t>Предрасчет</a:t>
            </a:r>
            <a:r>
              <a:rPr lang="ru-RU" dirty="0" smtClean="0"/>
              <a:t> точности измерений</a:t>
            </a:r>
            <a:endParaRPr lang="ru-RU" dirty="0"/>
          </a:p>
        </p:txBody>
      </p:sp>
      <p:pic>
        <p:nvPicPr>
          <p:cNvPr id="41986" name="Picture 2"/>
          <p:cNvPicPr>
            <a:picLocks noChangeAspect="1" noChangeArrowheads="1"/>
          </p:cNvPicPr>
          <p:nvPr/>
        </p:nvPicPr>
        <p:blipFill>
          <a:blip r:embed="rId2" cstate="print"/>
          <a:srcRect/>
          <a:stretch>
            <a:fillRect/>
          </a:stretch>
        </p:blipFill>
        <p:spPr bwMode="auto">
          <a:xfrm>
            <a:off x="1663700" y="797243"/>
            <a:ext cx="5715000" cy="1057275"/>
          </a:xfrm>
          <a:prstGeom prst="rect">
            <a:avLst/>
          </a:prstGeom>
          <a:noFill/>
          <a:ln w="9525">
            <a:noFill/>
            <a:miter lim="800000"/>
            <a:headEnd/>
            <a:tailEnd/>
          </a:ln>
        </p:spPr>
      </p:pic>
      <p:sp>
        <p:nvSpPr>
          <p:cNvPr id="6" name="Прямоугольник 5"/>
          <p:cNvSpPr/>
          <p:nvPr/>
        </p:nvSpPr>
        <p:spPr>
          <a:xfrm>
            <a:off x="0" y="2096721"/>
            <a:ext cx="9144000" cy="707886"/>
          </a:xfrm>
          <a:prstGeom prst="rect">
            <a:avLst/>
          </a:prstGeom>
        </p:spPr>
        <p:txBody>
          <a:bodyPr wrap="square">
            <a:spAutoFit/>
          </a:bodyPr>
          <a:lstStyle/>
          <a:p>
            <a:r>
              <a:rPr lang="ru-RU" b="0" dirty="0" smtClean="0"/>
              <a:t>Для линейно-угловых измерений обязательно применяют принцип равных влияний в виде</a:t>
            </a:r>
            <a:endParaRPr lang="ru-RU" b="0" dirty="0"/>
          </a:p>
        </p:txBody>
      </p:sp>
      <p:pic>
        <p:nvPicPr>
          <p:cNvPr id="41987" name="Picture 3"/>
          <p:cNvPicPr>
            <a:picLocks noChangeAspect="1" noChangeArrowheads="1"/>
          </p:cNvPicPr>
          <p:nvPr/>
        </p:nvPicPr>
        <p:blipFill>
          <a:blip r:embed="rId3" cstate="print"/>
          <a:srcRect/>
          <a:stretch>
            <a:fillRect/>
          </a:stretch>
        </p:blipFill>
        <p:spPr bwMode="auto">
          <a:xfrm>
            <a:off x="3803333" y="2784793"/>
            <a:ext cx="1476375" cy="942975"/>
          </a:xfrm>
          <a:prstGeom prst="rect">
            <a:avLst/>
          </a:prstGeom>
          <a:noFill/>
          <a:ln w="9525">
            <a:noFill/>
            <a:miter lim="800000"/>
            <a:headEnd/>
            <a:tailEnd/>
          </a:ln>
        </p:spPr>
      </p:pic>
      <p:pic>
        <p:nvPicPr>
          <p:cNvPr id="41989" name="Picture 5"/>
          <p:cNvPicPr>
            <a:picLocks noChangeAspect="1" noChangeArrowheads="1"/>
          </p:cNvPicPr>
          <p:nvPr/>
        </p:nvPicPr>
        <p:blipFill>
          <a:blip r:embed="rId4" cstate="print"/>
          <a:srcRect/>
          <a:stretch>
            <a:fillRect/>
          </a:stretch>
        </p:blipFill>
        <p:spPr bwMode="auto">
          <a:xfrm>
            <a:off x="2759393" y="4286250"/>
            <a:ext cx="3381375" cy="419100"/>
          </a:xfrm>
          <a:prstGeom prst="rect">
            <a:avLst/>
          </a:prstGeom>
          <a:noFill/>
          <a:ln w="9525">
            <a:noFill/>
            <a:miter lim="800000"/>
            <a:headEnd/>
            <a:tailEnd/>
          </a:ln>
        </p:spPr>
      </p:pic>
      <p:pic>
        <p:nvPicPr>
          <p:cNvPr id="41990" name="Picture 6"/>
          <p:cNvPicPr>
            <a:picLocks noChangeAspect="1" noChangeArrowheads="1"/>
          </p:cNvPicPr>
          <p:nvPr/>
        </p:nvPicPr>
        <p:blipFill>
          <a:blip r:embed="rId5" cstate="print"/>
          <a:srcRect/>
          <a:stretch>
            <a:fillRect/>
          </a:stretch>
        </p:blipFill>
        <p:spPr bwMode="auto">
          <a:xfrm>
            <a:off x="1731010" y="4694238"/>
            <a:ext cx="5295900" cy="1228725"/>
          </a:xfrm>
          <a:prstGeom prst="rect">
            <a:avLst/>
          </a:prstGeom>
          <a:noFill/>
          <a:ln w="9525">
            <a:noFill/>
            <a:miter lim="800000"/>
            <a:headEnd/>
            <a:tailEnd/>
          </a:ln>
        </p:spPr>
      </p:pic>
      <p:sp>
        <p:nvSpPr>
          <p:cNvPr id="12" name="Куб 11"/>
          <p:cNvSpPr/>
          <p:nvPr/>
        </p:nvSpPr>
        <p:spPr>
          <a:xfrm>
            <a:off x="508000" y="4307840"/>
            <a:ext cx="762000" cy="7112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1</a:t>
            </a:r>
            <a:endParaRPr lang="ru-RU"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11"/>
          </p:nvPr>
        </p:nvSpPr>
        <p:spPr/>
        <p:txBody>
          <a:bodyPr/>
          <a:lstStyle/>
          <a:p>
            <a:r>
              <a:rPr lang="ru-RU" smtClean="0"/>
              <a:t>Подготовил: Будо А.Ю., каф.инж.геодезии БНТУ (Минск)</a:t>
            </a:r>
            <a:endParaRPr lang="ru-RU" dirty="0"/>
          </a:p>
        </p:txBody>
      </p:sp>
      <p:sp>
        <p:nvSpPr>
          <p:cNvPr id="3" name="Номер слайда 2"/>
          <p:cNvSpPr>
            <a:spLocks noGrp="1"/>
          </p:cNvSpPr>
          <p:nvPr>
            <p:ph type="sldNum" sz="quarter" idx="12"/>
          </p:nvPr>
        </p:nvSpPr>
        <p:spPr/>
        <p:txBody>
          <a:bodyPr/>
          <a:lstStyle/>
          <a:p>
            <a:fld id="{253B2E25-C0BF-4355-B1FA-59686BB02BCA}" type="slidenum">
              <a:rPr lang="ru-RU" smtClean="0"/>
              <a:pPr/>
              <a:t>24</a:t>
            </a:fld>
            <a:endParaRPr lang="ru-RU"/>
          </a:p>
        </p:txBody>
      </p:sp>
      <p:sp>
        <p:nvSpPr>
          <p:cNvPr id="4" name="Заголовок 3"/>
          <p:cNvSpPr>
            <a:spLocks noGrp="1"/>
          </p:cNvSpPr>
          <p:nvPr>
            <p:ph type="title"/>
          </p:nvPr>
        </p:nvSpPr>
        <p:spPr/>
        <p:txBody>
          <a:bodyPr>
            <a:normAutofit fontScale="90000"/>
          </a:bodyPr>
          <a:lstStyle/>
          <a:p>
            <a:r>
              <a:rPr lang="ru-RU" dirty="0" err="1" smtClean="0"/>
              <a:t>Предрасчет</a:t>
            </a:r>
            <a:r>
              <a:rPr lang="ru-RU" dirty="0" smtClean="0"/>
              <a:t> точности измерений</a:t>
            </a:r>
            <a:endParaRPr lang="ru-RU" dirty="0"/>
          </a:p>
        </p:txBody>
      </p:sp>
      <p:pic>
        <p:nvPicPr>
          <p:cNvPr id="43010" name="Picture 2"/>
          <p:cNvPicPr>
            <a:picLocks noChangeAspect="1" noChangeArrowheads="1"/>
          </p:cNvPicPr>
          <p:nvPr/>
        </p:nvPicPr>
        <p:blipFill>
          <a:blip r:embed="rId2" cstate="print"/>
          <a:srcRect/>
          <a:stretch>
            <a:fillRect/>
          </a:stretch>
        </p:blipFill>
        <p:spPr bwMode="auto">
          <a:xfrm>
            <a:off x="1631950" y="956945"/>
            <a:ext cx="4152900" cy="514350"/>
          </a:xfrm>
          <a:prstGeom prst="rect">
            <a:avLst/>
          </a:prstGeom>
          <a:noFill/>
          <a:ln w="9525">
            <a:noFill/>
            <a:miter lim="800000"/>
            <a:headEnd/>
            <a:tailEnd/>
          </a:ln>
        </p:spPr>
      </p:pic>
      <p:pic>
        <p:nvPicPr>
          <p:cNvPr id="43011" name="Picture 3"/>
          <p:cNvPicPr>
            <a:picLocks noChangeAspect="1" noChangeArrowheads="1"/>
          </p:cNvPicPr>
          <p:nvPr/>
        </p:nvPicPr>
        <p:blipFill>
          <a:blip r:embed="rId3" cstate="print"/>
          <a:srcRect/>
          <a:stretch>
            <a:fillRect/>
          </a:stretch>
        </p:blipFill>
        <p:spPr bwMode="auto">
          <a:xfrm>
            <a:off x="413703" y="1656080"/>
            <a:ext cx="4943475" cy="1371600"/>
          </a:xfrm>
          <a:prstGeom prst="rect">
            <a:avLst/>
          </a:prstGeom>
          <a:noFill/>
          <a:ln w="9525">
            <a:noFill/>
            <a:miter lim="800000"/>
            <a:headEnd/>
            <a:tailEnd/>
          </a:ln>
        </p:spPr>
      </p:pic>
      <p:pic>
        <p:nvPicPr>
          <p:cNvPr id="43012" name="Picture 4"/>
          <p:cNvPicPr>
            <a:picLocks noChangeAspect="1" noChangeArrowheads="1"/>
          </p:cNvPicPr>
          <p:nvPr/>
        </p:nvPicPr>
        <p:blipFill>
          <a:blip r:embed="rId4" cstate="print"/>
          <a:srcRect/>
          <a:stretch>
            <a:fillRect/>
          </a:stretch>
        </p:blipFill>
        <p:spPr bwMode="auto">
          <a:xfrm>
            <a:off x="1167130" y="3452813"/>
            <a:ext cx="5143500" cy="1171575"/>
          </a:xfrm>
          <a:prstGeom prst="rect">
            <a:avLst/>
          </a:prstGeom>
          <a:noFill/>
          <a:ln w="9525">
            <a:noFill/>
            <a:miter lim="800000"/>
            <a:headEnd/>
            <a:tailEnd/>
          </a:ln>
        </p:spPr>
      </p:pic>
      <p:pic>
        <p:nvPicPr>
          <p:cNvPr id="43013" name="Picture 5"/>
          <p:cNvPicPr>
            <a:picLocks noChangeAspect="1" noChangeArrowheads="1"/>
          </p:cNvPicPr>
          <p:nvPr/>
        </p:nvPicPr>
        <p:blipFill>
          <a:blip r:embed="rId5" cstate="print"/>
          <a:srcRect/>
          <a:stretch>
            <a:fillRect/>
          </a:stretch>
        </p:blipFill>
        <p:spPr bwMode="auto">
          <a:xfrm>
            <a:off x="241935" y="4653915"/>
            <a:ext cx="5429250" cy="1085850"/>
          </a:xfrm>
          <a:prstGeom prst="rect">
            <a:avLst/>
          </a:prstGeom>
          <a:noFill/>
          <a:ln w="9525">
            <a:noFill/>
            <a:miter lim="800000"/>
            <a:headEnd/>
            <a:tailEnd/>
          </a:ln>
        </p:spPr>
      </p:pic>
      <p:sp>
        <p:nvSpPr>
          <p:cNvPr id="9" name="Куб 8"/>
          <p:cNvSpPr/>
          <p:nvPr/>
        </p:nvSpPr>
        <p:spPr>
          <a:xfrm>
            <a:off x="274320" y="3149600"/>
            <a:ext cx="762000" cy="7112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3</a:t>
            </a:r>
            <a:endParaRPr lang="ru-RU" dirty="0"/>
          </a:p>
        </p:txBody>
      </p:sp>
      <p:sp>
        <p:nvSpPr>
          <p:cNvPr id="10" name="Куб 9"/>
          <p:cNvSpPr/>
          <p:nvPr/>
        </p:nvSpPr>
        <p:spPr>
          <a:xfrm>
            <a:off x="558800" y="944880"/>
            <a:ext cx="762000" cy="7112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2</a:t>
            </a:r>
            <a:endParaRPr lang="ru-RU" dirty="0"/>
          </a:p>
        </p:txBody>
      </p:sp>
      <p:pic>
        <p:nvPicPr>
          <p:cNvPr id="43014" name="Picture 6"/>
          <p:cNvPicPr>
            <a:picLocks noChangeAspect="1" noChangeArrowheads="1"/>
          </p:cNvPicPr>
          <p:nvPr/>
        </p:nvPicPr>
        <p:blipFill>
          <a:blip r:embed="rId6" cstate="print"/>
          <a:srcRect/>
          <a:stretch>
            <a:fillRect/>
          </a:stretch>
        </p:blipFill>
        <p:spPr bwMode="auto">
          <a:xfrm>
            <a:off x="6477000" y="1899920"/>
            <a:ext cx="2667000" cy="350520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11"/>
          </p:nvPr>
        </p:nvSpPr>
        <p:spPr/>
        <p:txBody>
          <a:bodyPr/>
          <a:lstStyle/>
          <a:p>
            <a:r>
              <a:rPr lang="ru-RU" smtClean="0"/>
              <a:t>Подготовил: Будо А.Ю., каф.инж.геодезии БНТУ (Минск)</a:t>
            </a:r>
            <a:endParaRPr lang="ru-RU" dirty="0"/>
          </a:p>
        </p:txBody>
      </p:sp>
      <p:sp>
        <p:nvSpPr>
          <p:cNvPr id="3" name="Номер слайда 2"/>
          <p:cNvSpPr>
            <a:spLocks noGrp="1"/>
          </p:cNvSpPr>
          <p:nvPr>
            <p:ph type="sldNum" sz="quarter" idx="12"/>
          </p:nvPr>
        </p:nvSpPr>
        <p:spPr/>
        <p:txBody>
          <a:bodyPr/>
          <a:lstStyle/>
          <a:p>
            <a:fld id="{253B2E25-C0BF-4355-B1FA-59686BB02BCA}" type="slidenum">
              <a:rPr lang="ru-RU" smtClean="0"/>
              <a:pPr/>
              <a:t>25</a:t>
            </a:fld>
            <a:endParaRPr lang="ru-RU"/>
          </a:p>
        </p:txBody>
      </p:sp>
      <p:sp>
        <p:nvSpPr>
          <p:cNvPr id="4" name="Заголовок 3"/>
          <p:cNvSpPr>
            <a:spLocks noGrp="1"/>
          </p:cNvSpPr>
          <p:nvPr>
            <p:ph type="title"/>
          </p:nvPr>
        </p:nvSpPr>
        <p:spPr/>
        <p:txBody>
          <a:bodyPr>
            <a:normAutofit fontScale="90000"/>
          </a:bodyPr>
          <a:lstStyle/>
          <a:p>
            <a:r>
              <a:rPr lang="ru-RU" dirty="0" err="1" smtClean="0"/>
              <a:t>Предрасчет</a:t>
            </a:r>
            <a:r>
              <a:rPr lang="ru-RU" dirty="0" smtClean="0"/>
              <a:t> точности измерений</a:t>
            </a:r>
            <a:endParaRPr lang="ru-RU" dirty="0"/>
          </a:p>
        </p:txBody>
      </p:sp>
      <p:sp>
        <p:nvSpPr>
          <p:cNvPr id="5" name="TextBox 4"/>
          <p:cNvSpPr txBox="1"/>
          <p:nvPr/>
        </p:nvSpPr>
        <p:spPr>
          <a:xfrm>
            <a:off x="0" y="782320"/>
            <a:ext cx="9144000" cy="1323439"/>
          </a:xfrm>
          <a:prstGeom prst="rect">
            <a:avLst/>
          </a:prstGeom>
          <a:noFill/>
        </p:spPr>
        <p:txBody>
          <a:bodyPr wrap="square" rtlCol="0">
            <a:spAutoFit/>
          </a:bodyPr>
          <a:lstStyle/>
          <a:p>
            <a:r>
              <a:rPr lang="ru-RU" b="0" i="1" dirty="0" smtClean="0"/>
              <a:t>Горизонтальное </a:t>
            </a:r>
            <a:r>
              <a:rPr lang="ru-RU" b="0" i="1" dirty="0" err="1" smtClean="0"/>
              <a:t>проложение</a:t>
            </a:r>
            <a:r>
              <a:rPr lang="ru-RU" b="0" i="1" dirty="0" smtClean="0"/>
              <a:t> </a:t>
            </a:r>
            <a:r>
              <a:rPr lang="en-US" b="0" i="1" dirty="0" smtClean="0"/>
              <a:t>S</a:t>
            </a:r>
            <a:r>
              <a:rPr lang="ru-RU" b="0" i="1" dirty="0" smtClean="0"/>
              <a:t> определяют по формуле </a:t>
            </a:r>
            <a:r>
              <a:rPr lang="en-US" b="0" i="1" dirty="0" smtClean="0"/>
              <a:t>S</a:t>
            </a:r>
            <a:r>
              <a:rPr lang="ru-RU" b="0" i="1" dirty="0" smtClean="0"/>
              <a:t> = </a:t>
            </a:r>
            <a:r>
              <a:rPr lang="en-US" b="0" i="1" dirty="0" err="1" smtClean="0"/>
              <a:t>D</a:t>
            </a:r>
            <a:r>
              <a:rPr lang="en-US" b="0" i="1" dirty="0" err="1" smtClean="0">
                <a:sym typeface="Symbol"/>
              </a:rPr>
              <a:t></a:t>
            </a:r>
            <a:r>
              <a:rPr lang="en-US" b="0" i="1" dirty="0" err="1" smtClean="0"/>
              <a:t>cos</a:t>
            </a:r>
            <a:r>
              <a:rPr lang="ru-RU" b="0" dirty="0" smtClean="0"/>
              <a:t>(</a:t>
            </a:r>
            <a:r>
              <a:rPr lang="en-US" b="0" i="1" dirty="0" smtClean="0"/>
              <a:t>v</a:t>
            </a:r>
            <a:r>
              <a:rPr lang="ru-RU" b="0" dirty="0" smtClean="0"/>
              <a:t>)</a:t>
            </a:r>
            <a:r>
              <a:rPr lang="ru-RU" b="0" i="1" dirty="0" smtClean="0"/>
              <a:t>. С какой точностью должно быть измерено наклонное расстояние </a:t>
            </a:r>
            <a:r>
              <a:rPr lang="en-US" b="0" i="1" dirty="0" smtClean="0"/>
              <a:t>D</a:t>
            </a:r>
            <a:r>
              <a:rPr lang="ru-RU" b="0" i="1" dirty="0" smtClean="0"/>
              <a:t> и угол наклона  </a:t>
            </a:r>
            <a:r>
              <a:rPr lang="en-US" b="0" i="1" dirty="0" smtClean="0"/>
              <a:t>v</a:t>
            </a:r>
            <a:r>
              <a:rPr lang="ru-RU" b="0" i="1" dirty="0" smtClean="0"/>
              <a:t>, если </a:t>
            </a:r>
            <a:r>
              <a:rPr lang="en-US" b="0" i="1" dirty="0" smtClean="0"/>
              <a:t>D</a:t>
            </a:r>
            <a:r>
              <a:rPr lang="ru-RU" b="0" i="1" dirty="0" smtClean="0"/>
              <a:t> = 224 м, </a:t>
            </a:r>
            <a:r>
              <a:rPr lang="en-US" b="0" i="1" dirty="0" smtClean="0"/>
              <a:t>v</a:t>
            </a:r>
            <a:r>
              <a:rPr lang="ru-RU" b="0" i="1" dirty="0" smtClean="0"/>
              <a:t> = 5</a:t>
            </a:r>
            <a:r>
              <a:rPr lang="en-US" b="0" i="1" dirty="0" smtClean="0">
                <a:sym typeface="Symbol"/>
              </a:rPr>
              <a:t></a:t>
            </a:r>
            <a:r>
              <a:rPr lang="ru-RU" b="0" i="1" dirty="0" smtClean="0"/>
              <a:t>, а </a:t>
            </a:r>
            <a:r>
              <a:rPr lang="en-US" b="0" i="1" dirty="0" smtClean="0"/>
              <a:t>S</a:t>
            </a:r>
            <a:r>
              <a:rPr lang="ru-RU" b="0" i="1" dirty="0" smtClean="0"/>
              <a:t> должно быть получено со средней </a:t>
            </a:r>
            <a:r>
              <a:rPr lang="ru-RU" b="0" i="1" dirty="0" err="1" smtClean="0"/>
              <a:t>квадратической</a:t>
            </a:r>
            <a:r>
              <a:rPr lang="ru-RU" b="0" i="1" dirty="0" smtClean="0"/>
              <a:t> погрешностью </a:t>
            </a:r>
            <a:r>
              <a:rPr lang="en-US" b="0" i="1" dirty="0" err="1" smtClean="0"/>
              <a:t>m</a:t>
            </a:r>
            <a:r>
              <a:rPr lang="en-US" b="0" i="1" baseline="-25000" dirty="0" err="1" smtClean="0"/>
              <a:t>S</a:t>
            </a:r>
            <a:r>
              <a:rPr lang="ru-RU" b="0" i="1" dirty="0" smtClean="0"/>
              <a:t> = 0.08 м?</a:t>
            </a:r>
            <a:endParaRPr lang="ru-RU" b="0" dirty="0"/>
          </a:p>
        </p:txBody>
      </p:sp>
      <p:sp>
        <p:nvSpPr>
          <p:cNvPr id="6" name="Прямоугольник 5"/>
          <p:cNvSpPr/>
          <p:nvPr/>
        </p:nvSpPr>
        <p:spPr>
          <a:xfrm>
            <a:off x="0" y="2231777"/>
            <a:ext cx="9144000" cy="400110"/>
          </a:xfrm>
          <a:prstGeom prst="rect">
            <a:avLst/>
          </a:prstGeom>
        </p:spPr>
        <p:txBody>
          <a:bodyPr wrap="square">
            <a:spAutoFit/>
          </a:bodyPr>
          <a:lstStyle/>
          <a:p>
            <a:r>
              <a:rPr lang="ru-RU" b="0" dirty="0" smtClean="0"/>
              <a:t>Шаг 1: Для решения задачи основная формула</a:t>
            </a:r>
            <a:endParaRPr lang="ru-RU" b="0" dirty="0"/>
          </a:p>
        </p:txBody>
      </p:sp>
      <p:pic>
        <p:nvPicPr>
          <p:cNvPr id="44034" name="Picture 2"/>
          <p:cNvPicPr>
            <a:picLocks noChangeAspect="1" noChangeArrowheads="1"/>
          </p:cNvPicPr>
          <p:nvPr/>
        </p:nvPicPr>
        <p:blipFill>
          <a:blip r:embed="rId2" cstate="print"/>
          <a:srcRect/>
          <a:stretch>
            <a:fillRect/>
          </a:stretch>
        </p:blipFill>
        <p:spPr bwMode="auto">
          <a:xfrm>
            <a:off x="6177280" y="2190433"/>
            <a:ext cx="1828800" cy="485775"/>
          </a:xfrm>
          <a:prstGeom prst="rect">
            <a:avLst/>
          </a:prstGeom>
          <a:noFill/>
          <a:ln w="9525">
            <a:noFill/>
            <a:miter lim="800000"/>
            <a:headEnd/>
            <a:tailEnd/>
          </a:ln>
        </p:spPr>
      </p:pic>
      <p:sp>
        <p:nvSpPr>
          <p:cNvPr id="8" name="Прямоугольник 7"/>
          <p:cNvSpPr/>
          <p:nvPr/>
        </p:nvSpPr>
        <p:spPr>
          <a:xfrm>
            <a:off x="0" y="2818081"/>
            <a:ext cx="9144000" cy="707886"/>
          </a:xfrm>
          <a:prstGeom prst="rect">
            <a:avLst/>
          </a:prstGeom>
        </p:spPr>
        <p:txBody>
          <a:bodyPr wrap="square">
            <a:spAutoFit/>
          </a:bodyPr>
          <a:lstStyle/>
          <a:p>
            <a:r>
              <a:rPr lang="ru-RU" b="0" dirty="0" smtClean="0"/>
              <a:t>Шаг 2:</a:t>
            </a:r>
            <a:r>
              <a:rPr lang="ru-RU" b="0" i="1" dirty="0" smtClean="0"/>
              <a:t> </a:t>
            </a:r>
            <a:r>
              <a:rPr lang="ru-RU" b="0" dirty="0" smtClean="0"/>
              <a:t>Получаем </a:t>
            </a:r>
            <a:r>
              <a:rPr lang="ru-RU" b="0" dirty="0" smtClean="0"/>
              <a:t>среднюю </a:t>
            </a:r>
            <a:r>
              <a:rPr lang="ru-RU" b="0" dirty="0" err="1" smtClean="0"/>
              <a:t>квадратическую</a:t>
            </a:r>
            <a:r>
              <a:rPr lang="ru-RU" b="0" dirty="0" smtClean="0"/>
              <a:t> погрешность для этой функции в общем виде</a:t>
            </a:r>
            <a:endParaRPr lang="ru-RU" b="0" dirty="0"/>
          </a:p>
        </p:txBody>
      </p:sp>
      <p:pic>
        <p:nvPicPr>
          <p:cNvPr id="44035" name="Picture 3"/>
          <p:cNvPicPr>
            <a:picLocks noChangeAspect="1" noChangeArrowheads="1"/>
          </p:cNvPicPr>
          <p:nvPr/>
        </p:nvPicPr>
        <p:blipFill>
          <a:blip r:embed="rId3" cstate="print"/>
          <a:srcRect/>
          <a:stretch>
            <a:fillRect/>
          </a:stretch>
        </p:blipFill>
        <p:spPr bwMode="auto">
          <a:xfrm>
            <a:off x="2073910" y="3424873"/>
            <a:ext cx="4305300" cy="942975"/>
          </a:xfrm>
          <a:prstGeom prst="rect">
            <a:avLst/>
          </a:prstGeom>
          <a:noFill/>
          <a:ln w="9525">
            <a:noFill/>
            <a:miter lim="800000"/>
            <a:headEnd/>
            <a:tailEnd/>
          </a:ln>
        </p:spPr>
      </p:pic>
      <p:pic>
        <p:nvPicPr>
          <p:cNvPr id="44036" name="Picture 4"/>
          <p:cNvPicPr>
            <a:picLocks noChangeAspect="1" noChangeArrowheads="1"/>
          </p:cNvPicPr>
          <p:nvPr/>
        </p:nvPicPr>
        <p:blipFill>
          <a:blip r:embed="rId4" cstate="print"/>
          <a:srcRect/>
          <a:stretch>
            <a:fillRect/>
          </a:stretch>
        </p:blipFill>
        <p:spPr bwMode="auto">
          <a:xfrm>
            <a:off x="966153" y="4591685"/>
            <a:ext cx="1400175" cy="438150"/>
          </a:xfrm>
          <a:prstGeom prst="rect">
            <a:avLst/>
          </a:prstGeom>
          <a:noFill/>
          <a:ln w="9525">
            <a:noFill/>
            <a:miter lim="800000"/>
            <a:headEnd/>
            <a:tailEnd/>
          </a:ln>
        </p:spPr>
      </p:pic>
      <p:pic>
        <p:nvPicPr>
          <p:cNvPr id="44037" name="Picture 5"/>
          <p:cNvPicPr>
            <a:picLocks noChangeAspect="1" noChangeArrowheads="1"/>
          </p:cNvPicPr>
          <p:nvPr/>
        </p:nvPicPr>
        <p:blipFill>
          <a:blip r:embed="rId5" cstate="print"/>
          <a:srcRect/>
          <a:stretch>
            <a:fillRect/>
          </a:stretch>
        </p:blipFill>
        <p:spPr bwMode="auto">
          <a:xfrm>
            <a:off x="5330508" y="4631690"/>
            <a:ext cx="1876425" cy="419100"/>
          </a:xfrm>
          <a:prstGeom prst="rect">
            <a:avLst/>
          </a:prstGeom>
          <a:noFill/>
          <a:ln w="9525">
            <a:noFill/>
            <a:miter lim="800000"/>
            <a:headEnd/>
            <a:tailEnd/>
          </a:ln>
        </p:spPr>
      </p:pic>
      <p:sp>
        <p:nvSpPr>
          <p:cNvPr id="12" name="TextBox 11"/>
          <p:cNvSpPr txBox="1"/>
          <p:nvPr/>
        </p:nvSpPr>
        <p:spPr>
          <a:xfrm>
            <a:off x="0" y="5110480"/>
            <a:ext cx="9144001" cy="1015663"/>
          </a:xfrm>
          <a:prstGeom prst="rect">
            <a:avLst/>
          </a:prstGeom>
          <a:noFill/>
        </p:spPr>
        <p:txBody>
          <a:bodyPr wrap="square" rtlCol="0">
            <a:spAutoFit/>
          </a:bodyPr>
          <a:lstStyle/>
          <a:p>
            <a:r>
              <a:rPr lang="ru-RU" b="0" dirty="0" smtClean="0"/>
              <a:t>Шаг 3: Применим второй принцип равных влияний,  т.е. примем примерно равными произведения частной производной  на соответствующую погрешность : </a:t>
            </a:r>
            <a:endParaRPr lang="ru-RU" b="0" dirty="0"/>
          </a:p>
        </p:txBody>
      </p:sp>
      <p:pic>
        <p:nvPicPr>
          <p:cNvPr id="44038" name="Picture 6"/>
          <p:cNvPicPr>
            <a:picLocks noChangeAspect="1" noChangeArrowheads="1"/>
          </p:cNvPicPr>
          <p:nvPr/>
        </p:nvPicPr>
        <p:blipFill>
          <a:blip r:embed="rId6" cstate="print"/>
          <a:srcRect/>
          <a:stretch>
            <a:fillRect/>
          </a:stretch>
        </p:blipFill>
        <p:spPr bwMode="auto">
          <a:xfrm>
            <a:off x="2298383" y="5863590"/>
            <a:ext cx="4181475" cy="4953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11"/>
          </p:nvPr>
        </p:nvSpPr>
        <p:spPr/>
        <p:txBody>
          <a:bodyPr/>
          <a:lstStyle/>
          <a:p>
            <a:r>
              <a:rPr lang="ru-RU" smtClean="0"/>
              <a:t>Подготовил: Будо А.Ю., каф.инж.геодезии БНТУ (Минск)</a:t>
            </a:r>
            <a:endParaRPr lang="ru-RU" dirty="0"/>
          </a:p>
        </p:txBody>
      </p:sp>
      <p:sp>
        <p:nvSpPr>
          <p:cNvPr id="3" name="Номер слайда 2"/>
          <p:cNvSpPr>
            <a:spLocks noGrp="1"/>
          </p:cNvSpPr>
          <p:nvPr>
            <p:ph type="sldNum" sz="quarter" idx="12"/>
          </p:nvPr>
        </p:nvSpPr>
        <p:spPr/>
        <p:txBody>
          <a:bodyPr/>
          <a:lstStyle/>
          <a:p>
            <a:fld id="{253B2E25-C0BF-4355-B1FA-59686BB02BCA}" type="slidenum">
              <a:rPr lang="ru-RU" smtClean="0"/>
              <a:pPr/>
              <a:t>26</a:t>
            </a:fld>
            <a:endParaRPr lang="ru-RU"/>
          </a:p>
        </p:txBody>
      </p:sp>
      <p:sp>
        <p:nvSpPr>
          <p:cNvPr id="4" name="Заголовок 3"/>
          <p:cNvSpPr>
            <a:spLocks noGrp="1"/>
          </p:cNvSpPr>
          <p:nvPr>
            <p:ph type="title"/>
          </p:nvPr>
        </p:nvSpPr>
        <p:spPr/>
        <p:txBody>
          <a:bodyPr>
            <a:normAutofit fontScale="90000"/>
          </a:bodyPr>
          <a:lstStyle/>
          <a:p>
            <a:r>
              <a:rPr lang="ru-RU" dirty="0" err="1" smtClean="0"/>
              <a:t>Предрасчет</a:t>
            </a:r>
            <a:r>
              <a:rPr lang="ru-RU" dirty="0" smtClean="0"/>
              <a:t> точности измерений</a:t>
            </a:r>
            <a:endParaRPr lang="ru-RU" dirty="0"/>
          </a:p>
        </p:txBody>
      </p:sp>
      <p:pic>
        <p:nvPicPr>
          <p:cNvPr id="45058" name="Picture 2"/>
          <p:cNvPicPr>
            <a:picLocks noChangeAspect="1" noChangeArrowheads="1"/>
          </p:cNvPicPr>
          <p:nvPr/>
        </p:nvPicPr>
        <p:blipFill>
          <a:blip r:embed="rId2" cstate="print"/>
          <a:srcRect/>
          <a:stretch>
            <a:fillRect/>
          </a:stretch>
        </p:blipFill>
        <p:spPr bwMode="auto">
          <a:xfrm>
            <a:off x="971233" y="1984375"/>
            <a:ext cx="2162175" cy="857250"/>
          </a:xfrm>
          <a:prstGeom prst="rect">
            <a:avLst/>
          </a:prstGeom>
          <a:noFill/>
          <a:ln w="9525">
            <a:noFill/>
            <a:miter lim="800000"/>
            <a:headEnd/>
            <a:tailEnd/>
          </a:ln>
        </p:spPr>
      </p:pic>
      <p:pic>
        <p:nvPicPr>
          <p:cNvPr id="6" name="Picture 3"/>
          <p:cNvPicPr>
            <a:picLocks noChangeAspect="1" noChangeArrowheads="1"/>
          </p:cNvPicPr>
          <p:nvPr/>
        </p:nvPicPr>
        <p:blipFill>
          <a:blip r:embed="rId3" cstate="print"/>
          <a:srcRect/>
          <a:stretch>
            <a:fillRect/>
          </a:stretch>
        </p:blipFill>
        <p:spPr bwMode="auto">
          <a:xfrm>
            <a:off x="2459990" y="854393"/>
            <a:ext cx="4305300" cy="942975"/>
          </a:xfrm>
          <a:prstGeom prst="rect">
            <a:avLst/>
          </a:prstGeom>
          <a:noFill/>
          <a:ln w="9525">
            <a:noFill/>
            <a:miter lim="800000"/>
            <a:headEnd/>
            <a:tailEnd/>
          </a:ln>
        </p:spPr>
      </p:pic>
      <p:pic>
        <p:nvPicPr>
          <p:cNvPr id="45059" name="Picture 3"/>
          <p:cNvPicPr>
            <a:picLocks noChangeAspect="1" noChangeArrowheads="1"/>
          </p:cNvPicPr>
          <p:nvPr/>
        </p:nvPicPr>
        <p:blipFill>
          <a:blip r:embed="rId4" cstate="print"/>
          <a:srcRect/>
          <a:stretch>
            <a:fillRect/>
          </a:stretch>
        </p:blipFill>
        <p:spPr bwMode="auto">
          <a:xfrm>
            <a:off x="5223193" y="2059623"/>
            <a:ext cx="2619375" cy="828675"/>
          </a:xfrm>
          <a:prstGeom prst="rect">
            <a:avLst/>
          </a:prstGeom>
          <a:noFill/>
          <a:ln w="9525">
            <a:noFill/>
            <a:miter lim="800000"/>
            <a:headEnd/>
            <a:tailEnd/>
          </a:ln>
        </p:spPr>
      </p:pic>
      <p:pic>
        <p:nvPicPr>
          <p:cNvPr id="45060" name="Picture 4"/>
          <p:cNvPicPr>
            <a:picLocks noChangeAspect="1" noChangeArrowheads="1"/>
          </p:cNvPicPr>
          <p:nvPr/>
        </p:nvPicPr>
        <p:blipFill>
          <a:blip r:embed="rId5" cstate="print"/>
          <a:srcRect/>
          <a:stretch>
            <a:fillRect/>
          </a:stretch>
        </p:blipFill>
        <p:spPr bwMode="auto">
          <a:xfrm>
            <a:off x="1859280" y="3225800"/>
            <a:ext cx="5181600" cy="914400"/>
          </a:xfrm>
          <a:prstGeom prst="rect">
            <a:avLst/>
          </a:prstGeom>
          <a:noFill/>
          <a:ln w="9525">
            <a:noFill/>
            <a:miter lim="800000"/>
            <a:headEnd/>
            <a:tailEnd/>
          </a:ln>
        </p:spPr>
      </p:pic>
      <p:pic>
        <p:nvPicPr>
          <p:cNvPr id="45061" name="Picture 5"/>
          <p:cNvPicPr>
            <a:picLocks noChangeAspect="1" noChangeArrowheads="1"/>
          </p:cNvPicPr>
          <p:nvPr/>
        </p:nvPicPr>
        <p:blipFill>
          <a:blip r:embed="rId6" cstate="print"/>
          <a:srcRect/>
          <a:stretch>
            <a:fillRect/>
          </a:stretch>
        </p:blipFill>
        <p:spPr bwMode="auto">
          <a:xfrm>
            <a:off x="1751013" y="4419283"/>
            <a:ext cx="5743575" cy="904875"/>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11"/>
          </p:nvPr>
        </p:nvSpPr>
        <p:spPr/>
        <p:txBody>
          <a:bodyPr/>
          <a:lstStyle/>
          <a:p>
            <a:r>
              <a:rPr lang="ru-RU" smtClean="0"/>
              <a:t>Подготовил: Будо А.Ю., каф.инж.геодезии БНТУ (Минск)</a:t>
            </a:r>
            <a:endParaRPr lang="ru-RU" dirty="0"/>
          </a:p>
        </p:txBody>
      </p:sp>
      <p:sp>
        <p:nvSpPr>
          <p:cNvPr id="3" name="Номер слайда 2"/>
          <p:cNvSpPr>
            <a:spLocks noGrp="1"/>
          </p:cNvSpPr>
          <p:nvPr>
            <p:ph type="sldNum" sz="quarter" idx="12"/>
          </p:nvPr>
        </p:nvSpPr>
        <p:spPr/>
        <p:txBody>
          <a:bodyPr/>
          <a:lstStyle/>
          <a:p>
            <a:fld id="{253B2E25-C0BF-4355-B1FA-59686BB02BCA}" type="slidenum">
              <a:rPr lang="ru-RU" smtClean="0"/>
              <a:pPr/>
              <a:t>27</a:t>
            </a:fld>
            <a:endParaRPr lang="ru-RU"/>
          </a:p>
        </p:txBody>
      </p:sp>
      <p:sp>
        <p:nvSpPr>
          <p:cNvPr id="4" name="Заголовок 3"/>
          <p:cNvSpPr>
            <a:spLocks noGrp="1"/>
          </p:cNvSpPr>
          <p:nvPr>
            <p:ph type="title"/>
          </p:nvPr>
        </p:nvSpPr>
        <p:spPr/>
        <p:txBody>
          <a:bodyPr>
            <a:normAutofit fontScale="90000"/>
          </a:bodyPr>
          <a:lstStyle/>
          <a:p>
            <a:r>
              <a:rPr lang="ru-RU" dirty="0" smtClean="0"/>
              <a:t>Вычисление весов  измерений и функций</a:t>
            </a:r>
            <a:endParaRPr lang="ru-RU" dirty="0"/>
          </a:p>
        </p:txBody>
      </p:sp>
      <p:sp>
        <p:nvSpPr>
          <p:cNvPr id="5" name="Прямоугольник 4"/>
          <p:cNvSpPr/>
          <p:nvPr/>
        </p:nvSpPr>
        <p:spPr>
          <a:xfrm>
            <a:off x="0" y="799932"/>
            <a:ext cx="9144000" cy="2862322"/>
          </a:xfrm>
          <a:prstGeom prst="rect">
            <a:avLst/>
          </a:prstGeom>
        </p:spPr>
        <p:txBody>
          <a:bodyPr wrap="square">
            <a:spAutoFit/>
          </a:bodyPr>
          <a:lstStyle/>
          <a:p>
            <a:r>
              <a:rPr lang="ru-RU" b="0" dirty="0" smtClean="0"/>
              <a:t>Часто в геодезической практике совместно обрабатываются разнородные и неравноточные измерения. Для облегчения совместной обработки результатов таких измерений вводится понятие  </a:t>
            </a:r>
            <a:r>
              <a:rPr lang="ru-RU" b="0" i="1" dirty="0" smtClean="0"/>
              <a:t>веса. </a:t>
            </a:r>
            <a:endParaRPr lang="ru-RU" b="0" dirty="0" smtClean="0"/>
          </a:p>
          <a:p>
            <a:r>
              <a:rPr lang="ru-RU" b="0" dirty="0" smtClean="0"/>
              <a:t>В самом общем случае весом </a:t>
            </a:r>
            <a:r>
              <a:rPr lang="ru-RU" b="0" i="1" dirty="0" smtClean="0"/>
              <a:t>Р</a:t>
            </a:r>
            <a:r>
              <a:rPr lang="ru-RU" b="0" dirty="0" smtClean="0"/>
              <a:t> называют степень доверия к результату, который, таким образом, является величиной, обратно пропорциональной к точности измерения, как для самого измерения, так и для функции от измерений. С другой стороны, веса предназначены в вычислениях учитывать неоднородность условий измерений. Веса являются числами положительными и представляются в виде</a:t>
            </a:r>
            <a:endParaRPr lang="ru-RU" b="0" dirty="0"/>
          </a:p>
        </p:txBody>
      </p:sp>
      <p:pic>
        <p:nvPicPr>
          <p:cNvPr id="46082" name="Picture 2"/>
          <p:cNvPicPr>
            <a:picLocks noChangeAspect="1" noChangeArrowheads="1"/>
          </p:cNvPicPr>
          <p:nvPr/>
        </p:nvPicPr>
        <p:blipFill>
          <a:blip r:embed="rId2" cstate="print"/>
          <a:srcRect/>
          <a:stretch>
            <a:fillRect/>
          </a:stretch>
        </p:blipFill>
        <p:spPr bwMode="auto">
          <a:xfrm>
            <a:off x="1932623" y="3688715"/>
            <a:ext cx="1133475" cy="1085850"/>
          </a:xfrm>
          <a:prstGeom prst="rect">
            <a:avLst/>
          </a:prstGeom>
          <a:noFill/>
          <a:ln w="9525">
            <a:noFill/>
            <a:miter lim="800000"/>
            <a:headEnd/>
            <a:tailEnd/>
          </a:ln>
        </p:spPr>
      </p:pic>
      <p:pic>
        <p:nvPicPr>
          <p:cNvPr id="46083" name="Picture 3"/>
          <p:cNvPicPr>
            <a:picLocks noChangeAspect="1" noChangeArrowheads="1"/>
          </p:cNvPicPr>
          <p:nvPr/>
        </p:nvPicPr>
        <p:blipFill>
          <a:blip r:embed="rId3" cstate="print"/>
          <a:srcRect/>
          <a:stretch>
            <a:fillRect/>
          </a:stretch>
        </p:blipFill>
        <p:spPr bwMode="auto">
          <a:xfrm>
            <a:off x="5132705" y="3650933"/>
            <a:ext cx="1276350" cy="1019175"/>
          </a:xfrm>
          <a:prstGeom prst="rect">
            <a:avLst/>
          </a:prstGeom>
          <a:noFill/>
          <a:ln w="9525">
            <a:noFill/>
            <a:miter lim="800000"/>
            <a:headEnd/>
            <a:tailEnd/>
          </a:ln>
        </p:spPr>
      </p:pic>
      <p:sp>
        <p:nvSpPr>
          <p:cNvPr id="11" name="TextBox 10"/>
          <p:cNvSpPr txBox="1"/>
          <p:nvPr/>
        </p:nvSpPr>
        <p:spPr>
          <a:xfrm>
            <a:off x="0" y="4775200"/>
            <a:ext cx="9144000" cy="1631216"/>
          </a:xfrm>
          <a:prstGeom prst="rect">
            <a:avLst/>
          </a:prstGeom>
          <a:noFill/>
        </p:spPr>
        <p:txBody>
          <a:bodyPr wrap="square" rtlCol="0">
            <a:spAutoFit/>
          </a:bodyPr>
          <a:lstStyle/>
          <a:p>
            <a:r>
              <a:rPr lang="ru-RU" b="0" dirty="0" smtClean="0"/>
              <a:t>где  –  средняя </a:t>
            </a:r>
            <a:r>
              <a:rPr lang="ru-RU" b="0" dirty="0" err="1" smtClean="0"/>
              <a:t>квадратическая</a:t>
            </a:r>
            <a:r>
              <a:rPr lang="ru-RU" b="0" dirty="0" smtClean="0"/>
              <a:t> погрешность результата измерения, </a:t>
            </a:r>
            <a:r>
              <a:rPr lang="en-US" b="0" i="1" dirty="0" smtClean="0"/>
              <a:t>m</a:t>
            </a:r>
            <a:r>
              <a:rPr lang="en-US" b="0" i="1" baseline="-25000" dirty="0" smtClean="0"/>
              <a:t>F</a:t>
            </a:r>
            <a:r>
              <a:rPr lang="ru-RU" b="0" i="1" dirty="0" smtClean="0"/>
              <a:t> –  </a:t>
            </a:r>
            <a:r>
              <a:rPr lang="ru-RU" b="0" dirty="0" smtClean="0"/>
              <a:t>средняя </a:t>
            </a:r>
            <a:r>
              <a:rPr lang="ru-RU" b="0" dirty="0" err="1" smtClean="0"/>
              <a:t>квадратическая</a:t>
            </a:r>
            <a:r>
              <a:rPr lang="ru-RU" b="0" dirty="0" smtClean="0"/>
              <a:t> погрешность определения функции; </a:t>
            </a:r>
            <a:r>
              <a:rPr lang="ru-RU" b="0" i="1" dirty="0" smtClean="0">
                <a:sym typeface="Symbol"/>
              </a:rPr>
              <a:t></a:t>
            </a:r>
            <a:r>
              <a:rPr lang="ru-RU" b="0" i="1" dirty="0" smtClean="0"/>
              <a:t> </a:t>
            </a:r>
            <a:r>
              <a:rPr lang="ru-RU" b="0" dirty="0" smtClean="0"/>
              <a:t>–  размерный (масштабный) коэффициент. </a:t>
            </a:r>
          </a:p>
          <a:p>
            <a:r>
              <a:rPr lang="ru-RU" b="0" dirty="0" smtClean="0"/>
              <a:t>Если </a:t>
            </a:r>
            <a:r>
              <a:rPr lang="ru-RU" b="0" i="1" dirty="0" smtClean="0"/>
              <a:t>Р</a:t>
            </a:r>
            <a:r>
              <a:rPr lang="en-US" b="0" i="1" baseline="-25000" dirty="0" err="1" smtClean="0"/>
              <a:t>i</a:t>
            </a:r>
            <a:r>
              <a:rPr lang="ru-RU" b="0" dirty="0" smtClean="0"/>
              <a:t> = 1, то численно </a:t>
            </a:r>
            <a:r>
              <a:rPr lang="ru-RU" b="0" i="1" dirty="0" smtClean="0">
                <a:sym typeface="Symbol"/>
              </a:rPr>
              <a:t></a:t>
            </a:r>
            <a:r>
              <a:rPr lang="ru-RU" b="0" i="1" dirty="0" smtClean="0"/>
              <a:t> </a:t>
            </a:r>
            <a:r>
              <a:rPr lang="ru-RU" b="0" dirty="0" smtClean="0"/>
              <a:t>= </a:t>
            </a:r>
            <a:r>
              <a:rPr lang="en-US" b="0" i="1" dirty="0" smtClean="0"/>
              <a:t>m</a:t>
            </a:r>
            <a:r>
              <a:rPr lang="en-US" b="0" i="1" baseline="-25000" dirty="0" smtClean="0"/>
              <a:t>i</a:t>
            </a:r>
            <a:r>
              <a:rPr lang="ru-RU" b="0" dirty="0" smtClean="0"/>
              <a:t>. На этом основании величину </a:t>
            </a:r>
            <a:r>
              <a:rPr lang="ru-RU" b="0" i="1" dirty="0" smtClean="0">
                <a:sym typeface="Symbol"/>
              </a:rPr>
              <a:t></a:t>
            </a:r>
            <a:r>
              <a:rPr lang="ru-RU" b="0" dirty="0" smtClean="0"/>
              <a:t> называют </a:t>
            </a:r>
            <a:r>
              <a:rPr lang="ru-RU" b="0" i="1" dirty="0" smtClean="0"/>
              <a:t>погрешностью единицы веса</a:t>
            </a:r>
            <a:r>
              <a:rPr lang="ru-RU" b="0" dirty="0" smtClean="0"/>
              <a:t>.</a:t>
            </a:r>
            <a:endParaRPr lang="ru-RU" b="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11"/>
          </p:nvPr>
        </p:nvSpPr>
        <p:spPr/>
        <p:txBody>
          <a:bodyPr/>
          <a:lstStyle/>
          <a:p>
            <a:r>
              <a:rPr lang="ru-RU" smtClean="0"/>
              <a:t>Подготовил: Будо А.Ю., каф.инж.геодезии БНТУ (Минск)</a:t>
            </a:r>
            <a:endParaRPr lang="ru-RU" dirty="0"/>
          </a:p>
        </p:txBody>
      </p:sp>
      <p:sp>
        <p:nvSpPr>
          <p:cNvPr id="3" name="Номер слайда 2"/>
          <p:cNvSpPr>
            <a:spLocks noGrp="1"/>
          </p:cNvSpPr>
          <p:nvPr>
            <p:ph type="sldNum" sz="quarter" idx="12"/>
          </p:nvPr>
        </p:nvSpPr>
        <p:spPr/>
        <p:txBody>
          <a:bodyPr/>
          <a:lstStyle/>
          <a:p>
            <a:fld id="{253B2E25-C0BF-4355-B1FA-59686BB02BCA}" type="slidenum">
              <a:rPr lang="ru-RU" smtClean="0"/>
              <a:pPr/>
              <a:t>28</a:t>
            </a:fld>
            <a:endParaRPr lang="ru-RU"/>
          </a:p>
        </p:txBody>
      </p:sp>
      <p:sp>
        <p:nvSpPr>
          <p:cNvPr id="4" name="Заголовок 3"/>
          <p:cNvSpPr>
            <a:spLocks noGrp="1"/>
          </p:cNvSpPr>
          <p:nvPr>
            <p:ph type="title"/>
          </p:nvPr>
        </p:nvSpPr>
        <p:spPr/>
        <p:txBody>
          <a:bodyPr>
            <a:normAutofit fontScale="90000"/>
          </a:bodyPr>
          <a:lstStyle/>
          <a:p>
            <a:r>
              <a:rPr lang="ru-RU" dirty="0" smtClean="0"/>
              <a:t>Вычисление весов  измерений и функций</a:t>
            </a:r>
            <a:endParaRPr lang="ru-RU" dirty="0"/>
          </a:p>
        </p:txBody>
      </p:sp>
      <p:pic>
        <p:nvPicPr>
          <p:cNvPr id="47106" name="Picture 2"/>
          <p:cNvPicPr>
            <a:picLocks noChangeAspect="1" noChangeArrowheads="1"/>
          </p:cNvPicPr>
          <p:nvPr/>
        </p:nvPicPr>
        <p:blipFill>
          <a:blip r:embed="rId2" cstate="print"/>
          <a:srcRect/>
          <a:stretch>
            <a:fillRect/>
          </a:stretch>
        </p:blipFill>
        <p:spPr bwMode="auto">
          <a:xfrm>
            <a:off x="1477645" y="938213"/>
            <a:ext cx="6229350" cy="1019175"/>
          </a:xfrm>
          <a:prstGeom prst="rect">
            <a:avLst/>
          </a:prstGeom>
          <a:noFill/>
          <a:ln w="9525">
            <a:noFill/>
            <a:miter lim="800000"/>
            <a:headEnd/>
            <a:tailEnd/>
          </a:ln>
        </p:spPr>
      </p:pic>
      <p:pic>
        <p:nvPicPr>
          <p:cNvPr id="47107" name="Picture 3"/>
          <p:cNvPicPr>
            <a:picLocks noChangeAspect="1" noChangeArrowheads="1"/>
          </p:cNvPicPr>
          <p:nvPr/>
        </p:nvPicPr>
        <p:blipFill>
          <a:blip r:embed="rId3" cstate="print"/>
          <a:srcRect/>
          <a:stretch>
            <a:fillRect/>
          </a:stretch>
        </p:blipFill>
        <p:spPr bwMode="auto">
          <a:xfrm>
            <a:off x="1223328" y="2210435"/>
            <a:ext cx="1800225" cy="933450"/>
          </a:xfrm>
          <a:prstGeom prst="rect">
            <a:avLst/>
          </a:prstGeom>
          <a:noFill/>
          <a:ln w="9525">
            <a:noFill/>
            <a:miter lim="800000"/>
            <a:headEnd/>
            <a:tailEnd/>
          </a:ln>
        </p:spPr>
      </p:pic>
      <p:pic>
        <p:nvPicPr>
          <p:cNvPr id="47108" name="Picture 4"/>
          <p:cNvPicPr>
            <a:picLocks noChangeAspect="1" noChangeArrowheads="1"/>
          </p:cNvPicPr>
          <p:nvPr/>
        </p:nvPicPr>
        <p:blipFill>
          <a:blip r:embed="rId4" cstate="print"/>
          <a:srcRect/>
          <a:stretch>
            <a:fillRect/>
          </a:stretch>
        </p:blipFill>
        <p:spPr bwMode="auto">
          <a:xfrm>
            <a:off x="5294948" y="2195513"/>
            <a:ext cx="2028825" cy="942975"/>
          </a:xfrm>
          <a:prstGeom prst="rect">
            <a:avLst/>
          </a:prstGeom>
          <a:noFill/>
          <a:ln w="9525">
            <a:noFill/>
            <a:miter lim="800000"/>
            <a:headEnd/>
            <a:tailEnd/>
          </a:ln>
        </p:spPr>
      </p:pic>
      <p:pic>
        <p:nvPicPr>
          <p:cNvPr id="47109" name="Picture 5"/>
          <p:cNvPicPr>
            <a:picLocks noChangeAspect="1" noChangeArrowheads="1"/>
          </p:cNvPicPr>
          <p:nvPr/>
        </p:nvPicPr>
        <p:blipFill>
          <a:blip r:embed="rId5" cstate="print"/>
          <a:srcRect/>
          <a:stretch>
            <a:fillRect/>
          </a:stretch>
        </p:blipFill>
        <p:spPr bwMode="auto">
          <a:xfrm>
            <a:off x="1538288" y="3403283"/>
            <a:ext cx="5762625" cy="904875"/>
          </a:xfrm>
          <a:prstGeom prst="rect">
            <a:avLst/>
          </a:prstGeom>
          <a:noFill/>
          <a:ln w="9525">
            <a:noFill/>
            <a:miter lim="800000"/>
            <a:headEnd/>
            <a:tailEnd/>
          </a:ln>
        </p:spPr>
      </p:pic>
      <p:pic>
        <p:nvPicPr>
          <p:cNvPr id="47110" name="Picture 6"/>
          <p:cNvPicPr>
            <a:picLocks noChangeAspect="1" noChangeArrowheads="1"/>
          </p:cNvPicPr>
          <p:nvPr/>
        </p:nvPicPr>
        <p:blipFill>
          <a:blip r:embed="rId6" cstate="print"/>
          <a:srcRect/>
          <a:stretch>
            <a:fillRect/>
          </a:stretch>
        </p:blipFill>
        <p:spPr bwMode="auto">
          <a:xfrm>
            <a:off x="2953703" y="4586605"/>
            <a:ext cx="2505075" cy="590550"/>
          </a:xfrm>
          <a:prstGeom prst="rect">
            <a:avLst/>
          </a:prstGeom>
          <a:noFill/>
          <a:ln w="9525">
            <a:noFill/>
            <a:miter lim="800000"/>
            <a:headEnd/>
            <a:tailEnd/>
          </a:ln>
        </p:spPr>
      </p:pic>
      <p:pic>
        <p:nvPicPr>
          <p:cNvPr id="47111" name="Picture 7"/>
          <p:cNvPicPr>
            <a:picLocks noChangeAspect="1" noChangeArrowheads="1"/>
          </p:cNvPicPr>
          <p:nvPr/>
        </p:nvPicPr>
        <p:blipFill>
          <a:blip r:embed="rId7" cstate="print"/>
          <a:srcRect/>
          <a:stretch>
            <a:fillRect/>
          </a:stretch>
        </p:blipFill>
        <p:spPr bwMode="auto">
          <a:xfrm>
            <a:off x="1036955" y="5216208"/>
            <a:ext cx="1238250" cy="1038225"/>
          </a:xfrm>
          <a:prstGeom prst="rect">
            <a:avLst/>
          </a:prstGeom>
          <a:noFill/>
          <a:ln w="9525">
            <a:noFill/>
            <a:miter lim="800000"/>
            <a:headEnd/>
            <a:tailEnd/>
          </a:ln>
        </p:spPr>
      </p:pic>
      <p:pic>
        <p:nvPicPr>
          <p:cNvPr id="47112" name="Picture 8"/>
          <p:cNvPicPr>
            <a:picLocks noChangeAspect="1" noChangeArrowheads="1"/>
          </p:cNvPicPr>
          <p:nvPr/>
        </p:nvPicPr>
        <p:blipFill>
          <a:blip r:embed="rId8" cstate="print"/>
          <a:srcRect/>
          <a:stretch>
            <a:fillRect/>
          </a:stretch>
        </p:blipFill>
        <p:spPr bwMode="auto">
          <a:xfrm>
            <a:off x="3277870" y="5435918"/>
            <a:ext cx="2324100" cy="619125"/>
          </a:xfrm>
          <a:prstGeom prst="rect">
            <a:avLst/>
          </a:prstGeom>
          <a:noFill/>
          <a:ln w="9525">
            <a:noFill/>
            <a:miter lim="800000"/>
            <a:headEnd/>
            <a:tailEnd/>
          </a:ln>
        </p:spPr>
      </p:pic>
      <p:pic>
        <p:nvPicPr>
          <p:cNvPr id="47113" name="Picture 9"/>
          <p:cNvPicPr>
            <a:picLocks noChangeAspect="1" noChangeArrowheads="1"/>
          </p:cNvPicPr>
          <p:nvPr/>
        </p:nvPicPr>
        <p:blipFill>
          <a:blip r:embed="rId9" cstate="print"/>
          <a:srcRect/>
          <a:stretch>
            <a:fillRect/>
          </a:stretch>
        </p:blipFill>
        <p:spPr bwMode="auto">
          <a:xfrm>
            <a:off x="6769418" y="5160328"/>
            <a:ext cx="1457325" cy="1190625"/>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11"/>
          </p:nvPr>
        </p:nvSpPr>
        <p:spPr/>
        <p:txBody>
          <a:bodyPr/>
          <a:lstStyle/>
          <a:p>
            <a:r>
              <a:rPr lang="ru-RU" smtClean="0"/>
              <a:t>Подготовил: Будо А.Ю., каф.инж.геодезии БНТУ (Минск)</a:t>
            </a:r>
            <a:endParaRPr lang="ru-RU" dirty="0"/>
          </a:p>
        </p:txBody>
      </p:sp>
      <p:sp>
        <p:nvSpPr>
          <p:cNvPr id="3" name="Номер слайда 2"/>
          <p:cNvSpPr>
            <a:spLocks noGrp="1"/>
          </p:cNvSpPr>
          <p:nvPr>
            <p:ph type="sldNum" sz="quarter" idx="12"/>
          </p:nvPr>
        </p:nvSpPr>
        <p:spPr/>
        <p:txBody>
          <a:bodyPr/>
          <a:lstStyle/>
          <a:p>
            <a:fld id="{253B2E25-C0BF-4355-B1FA-59686BB02BCA}" type="slidenum">
              <a:rPr lang="ru-RU" smtClean="0"/>
              <a:pPr/>
              <a:t>29</a:t>
            </a:fld>
            <a:endParaRPr lang="ru-RU"/>
          </a:p>
        </p:txBody>
      </p:sp>
      <p:sp>
        <p:nvSpPr>
          <p:cNvPr id="4" name="Заголовок 3"/>
          <p:cNvSpPr>
            <a:spLocks noGrp="1"/>
          </p:cNvSpPr>
          <p:nvPr>
            <p:ph type="title"/>
          </p:nvPr>
        </p:nvSpPr>
        <p:spPr/>
        <p:txBody>
          <a:bodyPr>
            <a:normAutofit fontScale="90000"/>
          </a:bodyPr>
          <a:lstStyle/>
          <a:p>
            <a:r>
              <a:rPr lang="ru-RU" dirty="0" smtClean="0"/>
              <a:t>Вычисление весов  измерений и функций</a:t>
            </a:r>
            <a:endParaRPr lang="ru-RU" dirty="0"/>
          </a:p>
        </p:txBody>
      </p:sp>
      <p:sp>
        <p:nvSpPr>
          <p:cNvPr id="6" name="TextBox 5"/>
          <p:cNvSpPr txBox="1"/>
          <p:nvPr/>
        </p:nvSpPr>
        <p:spPr>
          <a:xfrm>
            <a:off x="0" y="690880"/>
            <a:ext cx="9144000" cy="1015663"/>
          </a:xfrm>
          <a:prstGeom prst="rect">
            <a:avLst/>
          </a:prstGeom>
          <a:noFill/>
        </p:spPr>
        <p:txBody>
          <a:bodyPr wrap="square" rtlCol="0">
            <a:spAutoFit/>
          </a:bodyPr>
          <a:lstStyle/>
          <a:p>
            <a:r>
              <a:rPr lang="ru-RU" b="0" i="1" dirty="0" smtClean="0"/>
              <a:t>Определить вес суммы углов в 4-ех угольнике, если углы измерены двумя приемами теодолитом 2Т5К, а средняя </a:t>
            </a:r>
            <a:r>
              <a:rPr lang="ru-RU" b="0" i="1" dirty="0" err="1" smtClean="0"/>
              <a:t>квадратическая</a:t>
            </a:r>
            <a:r>
              <a:rPr lang="ru-RU" b="0" i="1" dirty="0" smtClean="0"/>
              <a:t> погрешность угла, вес которого равен 1 составляет 6</a:t>
            </a:r>
            <a:r>
              <a:rPr lang="ru-RU" b="0" i="1" dirty="0" smtClean="0">
                <a:sym typeface="Symbol"/>
              </a:rPr>
              <a:t></a:t>
            </a:r>
            <a:r>
              <a:rPr lang="ru-RU" b="0" i="1" dirty="0" smtClean="0"/>
              <a:t>.</a:t>
            </a:r>
            <a:endParaRPr lang="ru-RU" b="0" dirty="0"/>
          </a:p>
        </p:txBody>
      </p:sp>
      <p:pic>
        <p:nvPicPr>
          <p:cNvPr id="7" name="Picture 2"/>
          <p:cNvPicPr>
            <a:picLocks noChangeAspect="1" noChangeArrowheads="1"/>
          </p:cNvPicPr>
          <p:nvPr/>
        </p:nvPicPr>
        <p:blipFill>
          <a:blip r:embed="rId2" cstate="print"/>
          <a:srcRect/>
          <a:stretch>
            <a:fillRect/>
          </a:stretch>
        </p:blipFill>
        <p:spPr bwMode="auto">
          <a:xfrm>
            <a:off x="784543" y="1809115"/>
            <a:ext cx="1133475" cy="1085850"/>
          </a:xfrm>
          <a:prstGeom prst="rect">
            <a:avLst/>
          </a:prstGeom>
          <a:noFill/>
          <a:ln w="9525">
            <a:noFill/>
            <a:miter lim="800000"/>
            <a:headEnd/>
            <a:tailEnd/>
          </a:ln>
        </p:spPr>
      </p:pic>
      <p:pic>
        <p:nvPicPr>
          <p:cNvPr id="48130" name="Picture 2"/>
          <p:cNvPicPr>
            <a:picLocks noChangeAspect="1" noChangeArrowheads="1"/>
          </p:cNvPicPr>
          <p:nvPr/>
        </p:nvPicPr>
        <p:blipFill>
          <a:blip r:embed="rId3" cstate="print"/>
          <a:srcRect r="2966" b="3777"/>
          <a:stretch>
            <a:fillRect/>
          </a:stretch>
        </p:blipFill>
        <p:spPr bwMode="auto">
          <a:xfrm>
            <a:off x="2697163" y="2168208"/>
            <a:ext cx="1173797" cy="412432"/>
          </a:xfrm>
          <a:prstGeom prst="rect">
            <a:avLst/>
          </a:prstGeom>
          <a:noFill/>
          <a:ln w="9525">
            <a:noFill/>
            <a:miter lim="800000"/>
            <a:headEnd/>
            <a:tailEnd/>
          </a:ln>
        </p:spPr>
      </p:pic>
      <p:sp>
        <p:nvSpPr>
          <p:cNvPr id="11" name="TextBox 10"/>
          <p:cNvSpPr txBox="1"/>
          <p:nvPr/>
        </p:nvSpPr>
        <p:spPr>
          <a:xfrm>
            <a:off x="3992880" y="2143760"/>
            <a:ext cx="729687" cy="400110"/>
          </a:xfrm>
          <a:prstGeom prst="rect">
            <a:avLst/>
          </a:prstGeom>
          <a:noFill/>
        </p:spPr>
        <p:txBody>
          <a:bodyPr wrap="none" rtlCol="0">
            <a:spAutoFit/>
          </a:bodyPr>
          <a:lstStyle/>
          <a:p>
            <a:r>
              <a:rPr lang="ru-RU" b="0" dirty="0" smtClean="0"/>
              <a:t>= 36</a:t>
            </a:r>
            <a:endParaRPr lang="ru-RU" b="0" dirty="0"/>
          </a:p>
        </p:txBody>
      </p:sp>
      <p:sp>
        <p:nvSpPr>
          <p:cNvPr id="12" name="Прямоугольник 11"/>
          <p:cNvSpPr/>
          <p:nvPr/>
        </p:nvSpPr>
        <p:spPr>
          <a:xfrm>
            <a:off x="0" y="2997984"/>
            <a:ext cx="9144000" cy="1015663"/>
          </a:xfrm>
          <a:prstGeom prst="rect">
            <a:avLst/>
          </a:prstGeom>
        </p:spPr>
        <p:txBody>
          <a:bodyPr wrap="square">
            <a:spAutoFit/>
          </a:bodyPr>
          <a:lstStyle/>
          <a:p>
            <a:r>
              <a:rPr lang="ru-RU" b="0" dirty="0" smtClean="0"/>
              <a:t>Получим </a:t>
            </a:r>
            <a:r>
              <a:rPr lang="ru-RU" b="0" dirty="0" smtClean="0"/>
              <a:t>обратный вес функции вида </a:t>
            </a:r>
            <a:r>
              <a:rPr lang="en-US" b="0" i="1" dirty="0" smtClean="0"/>
              <a:t>F</a:t>
            </a:r>
            <a:r>
              <a:rPr lang="ru-RU" b="0" i="1" dirty="0" smtClean="0"/>
              <a:t> = </a:t>
            </a:r>
            <a:r>
              <a:rPr lang="en-US" b="0" i="1" dirty="0" smtClean="0">
                <a:sym typeface="Symbol"/>
              </a:rPr>
              <a:t></a:t>
            </a:r>
            <a:r>
              <a:rPr lang="ru-RU" b="0" i="1" baseline="-25000" dirty="0" smtClean="0"/>
              <a:t>1</a:t>
            </a:r>
            <a:r>
              <a:rPr lang="ru-RU" b="0" i="1" dirty="0" smtClean="0"/>
              <a:t> + </a:t>
            </a:r>
            <a:r>
              <a:rPr lang="en-US" b="0" i="1" dirty="0" smtClean="0">
                <a:sym typeface="Symbol"/>
              </a:rPr>
              <a:t></a:t>
            </a:r>
            <a:r>
              <a:rPr lang="ru-RU" b="0" i="1" baseline="-25000" dirty="0" smtClean="0"/>
              <a:t>2 </a:t>
            </a:r>
            <a:r>
              <a:rPr lang="ru-RU" b="0" i="1" dirty="0" smtClean="0"/>
              <a:t>+ </a:t>
            </a:r>
            <a:r>
              <a:rPr lang="en-US" b="0" i="1" dirty="0" smtClean="0">
                <a:sym typeface="Symbol"/>
              </a:rPr>
              <a:t></a:t>
            </a:r>
            <a:r>
              <a:rPr lang="ru-RU" b="0" i="1" baseline="-25000" dirty="0" smtClean="0"/>
              <a:t>3</a:t>
            </a:r>
            <a:r>
              <a:rPr lang="ru-RU" b="0" i="1" dirty="0" smtClean="0"/>
              <a:t> + </a:t>
            </a:r>
            <a:r>
              <a:rPr lang="en-US" b="0" i="1" dirty="0" smtClean="0">
                <a:sym typeface="Symbol"/>
              </a:rPr>
              <a:t></a:t>
            </a:r>
            <a:r>
              <a:rPr lang="ru-RU" b="0" i="1" baseline="-25000" dirty="0" smtClean="0"/>
              <a:t>4</a:t>
            </a:r>
            <a:r>
              <a:rPr lang="ru-RU" b="0" i="1" dirty="0" smtClean="0"/>
              <a:t>, </a:t>
            </a:r>
            <a:r>
              <a:rPr lang="ru-RU" b="0" dirty="0" smtClean="0"/>
              <a:t>где </a:t>
            </a:r>
            <a:r>
              <a:rPr lang="en-US" b="0" i="1" dirty="0" smtClean="0">
                <a:sym typeface="Symbol"/>
              </a:rPr>
              <a:t></a:t>
            </a:r>
            <a:r>
              <a:rPr lang="en-US" b="0" i="1" baseline="-25000" dirty="0" err="1" smtClean="0"/>
              <a:t>i</a:t>
            </a:r>
            <a:r>
              <a:rPr lang="ru-RU" b="0" i="1" dirty="0" smtClean="0"/>
              <a:t> – </a:t>
            </a:r>
            <a:r>
              <a:rPr lang="ru-RU" b="0" dirty="0" smtClean="0"/>
              <a:t>угол, измеренный в 2 приема, с точностью </a:t>
            </a:r>
            <a:r>
              <a:rPr lang="en-US" b="0" i="1" dirty="0" smtClean="0"/>
              <a:t>m</a:t>
            </a:r>
            <a:r>
              <a:rPr lang="ru-RU" b="0" baseline="-25000" dirty="0" smtClean="0"/>
              <a:t>1</a:t>
            </a:r>
            <a:r>
              <a:rPr lang="ru-RU" b="0" dirty="0" smtClean="0"/>
              <a:t> = 5</a:t>
            </a:r>
            <a:r>
              <a:rPr lang="en-US" b="0" dirty="0" smtClean="0">
                <a:sym typeface="Symbol"/>
              </a:rPr>
              <a:t></a:t>
            </a:r>
            <a:r>
              <a:rPr lang="ru-RU" b="0" dirty="0" smtClean="0"/>
              <a:t>. Тогда обратные веса измерений </a:t>
            </a:r>
            <a:r>
              <a:rPr lang="ru-RU" b="0" dirty="0" smtClean="0"/>
              <a:t>будут одинаковы и равны</a:t>
            </a:r>
            <a:endParaRPr lang="ru-RU" b="0" dirty="0"/>
          </a:p>
        </p:txBody>
      </p:sp>
      <p:pic>
        <p:nvPicPr>
          <p:cNvPr id="48132" name="Picture 4"/>
          <p:cNvPicPr>
            <a:picLocks noChangeAspect="1" noChangeArrowheads="1"/>
          </p:cNvPicPr>
          <p:nvPr/>
        </p:nvPicPr>
        <p:blipFill>
          <a:blip r:embed="rId4" cstate="print"/>
          <a:srcRect/>
          <a:stretch>
            <a:fillRect/>
          </a:stretch>
        </p:blipFill>
        <p:spPr bwMode="auto">
          <a:xfrm>
            <a:off x="2336165" y="3983673"/>
            <a:ext cx="3028950" cy="942975"/>
          </a:xfrm>
          <a:prstGeom prst="rect">
            <a:avLst/>
          </a:prstGeom>
          <a:noFill/>
          <a:ln w="9525">
            <a:noFill/>
            <a:miter lim="800000"/>
            <a:headEnd/>
            <a:tailEnd/>
          </a:ln>
        </p:spPr>
      </p:pic>
      <p:sp>
        <p:nvSpPr>
          <p:cNvPr id="14" name="Прямоугольник 13"/>
          <p:cNvSpPr/>
          <p:nvPr/>
        </p:nvSpPr>
        <p:spPr>
          <a:xfrm>
            <a:off x="0" y="5044609"/>
            <a:ext cx="9144000" cy="400110"/>
          </a:xfrm>
          <a:prstGeom prst="rect">
            <a:avLst/>
          </a:prstGeom>
        </p:spPr>
        <p:txBody>
          <a:bodyPr wrap="square">
            <a:spAutoFit/>
          </a:bodyPr>
          <a:lstStyle/>
          <a:p>
            <a:r>
              <a:rPr lang="ru-RU" b="0" dirty="0" smtClean="0"/>
              <a:t>Частные производные от функции </a:t>
            </a:r>
            <a:r>
              <a:rPr lang="en-US" b="0" i="1" dirty="0" smtClean="0"/>
              <a:t>F </a:t>
            </a:r>
            <a:r>
              <a:rPr lang="ru-RU" b="0" dirty="0" smtClean="0"/>
              <a:t>по </a:t>
            </a:r>
            <a:r>
              <a:rPr lang="ru-RU" b="0" dirty="0" smtClean="0"/>
              <a:t>измерениям </a:t>
            </a:r>
            <a:r>
              <a:rPr lang="en-US" b="0" i="1" dirty="0" smtClean="0">
                <a:sym typeface="Symbol"/>
              </a:rPr>
              <a:t></a:t>
            </a:r>
            <a:r>
              <a:rPr lang="en-US" b="0" i="1" baseline="-25000" dirty="0" err="1" smtClean="0"/>
              <a:t>i</a:t>
            </a:r>
            <a:r>
              <a:rPr lang="en-US" b="0" i="1" baseline="-25000" dirty="0" smtClean="0"/>
              <a:t> </a:t>
            </a:r>
            <a:r>
              <a:rPr lang="ru-RU" b="0" dirty="0" smtClean="0"/>
              <a:t> будут иметь вид</a:t>
            </a:r>
            <a:endParaRPr lang="ru-RU" b="0" dirty="0"/>
          </a:p>
        </p:txBody>
      </p:sp>
      <p:pic>
        <p:nvPicPr>
          <p:cNvPr id="48133" name="Picture 5"/>
          <p:cNvPicPr>
            <a:picLocks noChangeAspect="1" noChangeArrowheads="1"/>
          </p:cNvPicPr>
          <p:nvPr/>
        </p:nvPicPr>
        <p:blipFill>
          <a:blip r:embed="rId5" cstate="print"/>
          <a:srcRect/>
          <a:stretch>
            <a:fillRect/>
          </a:stretch>
        </p:blipFill>
        <p:spPr bwMode="auto">
          <a:xfrm>
            <a:off x="133033" y="5420995"/>
            <a:ext cx="1095375" cy="933450"/>
          </a:xfrm>
          <a:prstGeom prst="rect">
            <a:avLst/>
          </a:prstGeom>
          <a:noFill/>
          <a:ln w="9525">
            <a:noFill/>
            <a:miter lim="800000"/>
            <a:headEnd/>
            <a:tailEnd/>
          </a:ln>
        </p:spPr>
      </p:pic>
      <p:sp>
        <p:nvSpPr>
          <p:cNvPr id="16" name="Прямоугольник 15"/>
          <p:cNvSpPr/>
          <p:nvPr/>
        </p:nvSpPr>
        <p:spPr>
          <a:xfrm>
            <a:off x="1483360" y="5603409"/>
            <a:ext cx="7660640" cy="707886"/>
          </a:xfrm>
          <a:prstGeom prst="rect">
            <a:avLst/>
          </a:prstGeom>
        </p:spPr>
        <p:txBody>
          <a:bodyPr wrap="square">
            <a:spAutoFit/>
          </a:bodyPr>
          <a:lstStyle/>
          <a:p>
            <a:r>
              <a:rPr lang="ru-RU" b="0" dirty="0" smtClean="0"/>
              <a:t>Тогда обратный вес функции </a:t>
            </a:r>
            <a:r>
              <a:rPr lang="en-US" b="0" i="1" dirty="0" smtClean="0"/>
              <a:t>Q</a:t>
            </a:r>
            <a:r>
              <a:rPr lang="en-US" b="0" i="1" baseline="-25000" dirty="0" smtClean="0"/>
              <a:t>F</a:t>
            </a:r>
            <a:r>
              <a:rPr lang="en-US" b="0" i="1" dirty="0" smtClean="0"/>
              <a:t> = </a:t>
            </a:r>
            <a:r>
              <a:rPr lang="en-US" b="0" dirty="0" smtClean="0"/>
              <a:t>4 </a:t>
            </a:r>
            <a:r>
              <a:rPr lang="en-US" b="0" dirty="0" smtClean="0">
                <a:sym typeface="Symbol"/>
              </a:rPr>
              <a:t></a:t>
            </a:r>
            <a:r>
              <a:rPr lang="en-US" b="0" dirty="0" smtClean="0"/>
              <a:t> 0.347 = 1.389,</a:t>
            </a:r>
            <a:r>
              <a:rPr lang="en-US" b="0" i="1" dirty="0" smtClean="0"/>
              <a:t> </a:t>
            </a:r>
            <a:r>
              <a:rPr lang="ru-RU" b="0" dirty="0" smtClean="0"/>
              <a:t>а вес функции </a:t>
            </a:r>
            <a:r>
              <a:rPr lang="en-US" b="0" i="1" dirty="0" smtClean="0"/>
              <a:t>P</a:t>
            </a:r>
            <a:r>
              <a:rPr lang="en-US" b="0" i="1" baseline="-25000" dirty="0" smtClean="0"/>
              <a:t>F</a:t>
            </a:r>
            <a:r>
              <a:rPr lang="en-US" b="0" i="1" dirty="0" smtClean="0"/>
              <a:t> = </a:t>
            </a:r>
            <a:r>
              <a:rPr lang="en-US" b="0" dirty="0" smtClean="0"/>
              <a:t>0.72</a:t>
            </a:r>
            <a:endParaRPr lang="ru-RU" b="0" dirty="0"/>
          </a:p>
        </p:txBody>
      </p:sp>
      <p:sp>
        <p:nvSpPr>
          <p:cNvPr id="17" name="TextBox 16"/>
          <p:cNvSpPr txBox="1"/>
          <p:nvPr/>
        </p:nvSpPr>
        <p:spPr>
          <a:xfrm>
            <a:off x="5476240" y="4236720"/>
            <a:ext cx="1085554" cy="400110"/>
          </a:xfrm>
          <a:prstGeom prst="rect">
            <a:avLst/>
          </a:prstGeom>
          <a:noFill/>
        </p:spPr>
        <p:txBody>
          <a:bodyPr wrap="none" rtlCol="0">
            <a:spAutoFit/>
          </a:bodyPr>
          <a:lstStyle/>
          <a:p>
            <a:r>
              <a:rPr lang="ru-RU" b="0" dirty="0" smtClean="0"/>
              <a:t>= 0.347</a:t>
            </a:r>
            <a:endParaRPr lang="ru-RU" b="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11"/>
          </p:nvPr>
        </p:nvSpPr>
        <p:spPr/>
        <p:txBody>
          <a:bodyPr/>
          <a:lstStyle/>
          <a:p>
            <a:r>
              <a:rPr lang="ru-RU" smtClean="0"/>
              <a:t>Подготовил: Будо А.Ю., каф.инж.геодезии БНТУ (Минск)</a:t>
            </a:r>
            <a:endParaRPr lang="ru-RU" dirty="0"/>
          </a:p>
        </p:txBody>
      </p:sp>
      <p:sp>
        <p:nvSpPr>
          <p:cNvPr id="3" name="Номер слайда 2"/>
          <p:cNvSpPr>
            <a:spLocks noGrp="1"/>
          </p:cNvSpPr>
          <p:nvPr>
            <p:ph type="sldNum" sz="quarter" idx="12"/>
          </p:nvPr>
        </p:nvSpPr>
        <p:spPr/>
        <p:txBody>
          <a:bodyPr/>
          <a:lstStyle/>
          <a:p>
            <a:fld id="{253B2E25-C0BF-4355-B1FA-59686BB02BCA}" type="slidenum">
              <a:rPr lang="ru-RU" smtClean="0"/>
              <a:pPr/>
              <a:t>3</a:t>
            </a:fld>
            <a:endParaRPr lang="ru-RU"/>
          </a:p>
        </p:txBody>
      </p:sp>
      <p:sp>
        <p:nvSpPr>
          <p:cNvPr id="4" name="Заголовок 3"/>
          <p:cNvSpPr>
            <a:spLocks noGrp="1"/>
          </p:cNvSpPr>
          <p:nvPr>
            <p:ph type="title"/>
          </p:nvPr>
        </p:nvSpPr>
        <p:spPr/>
        <p:txBody>
          <a:bodyPr>
            <a:normAutofit fontScale="90000"/>
          </a:bodyPr>
          <a:lstStyle/>
          <a:p>
            <a:r>
              <a:rPr lang="ru-RU" dirty="0" smtClean="0"/>
              <a:t>Оценивание функций от измерений</a:t>
            </a:r>
            <a:endParaRPr lang="ru-RU" dirty="0"/>
          </a:p>
        </p:txBody>
      </p:sp>
      <p:sp>
        <p:nvSpPr>
          <p:cNvPr id="6" name="Прямоугольник 5"/>
          <p:cNvSpPr/>
          <p:nvPr/>
        </p:nvSpPr>
        <p:spPr>
          <a:xfrm>
            <a:off x="0" y="877263"/>
            <a:ext cx="9144000" cy="1323439"/>
          </a:xfrm>
          <a:prstGeom prst="rect">
            <a:avLst/>
          </a:prstGeom>
        </p:spPr>
        <p:txBody>
          <a:bodyPr wrap="square">
            <a:spAutoFit/>
          </a:bodyPr>
          <a:lstStyle/>
          <a:p>
            <a:r>
              <a:rPr lang="ru-RU" i="1" dirty="0" smtClean="0"/>
              <a:t>Цель: </a:t>
            </a:r>
            <a:r>
              <a:rPr lang="ru-RU" b="0" i="1" dirty="0" smtClean="0"/>
              <a:t>Изучить методы оценивания функции и вектор функций от результатов измерений как с учетом случайных, так и систематических погрешностей, а также элементы проектирования точности измерений и способы вычисления весов измерений и функций.</a:t>
            </a:r>
            <a:endParaRPr lang="ru-RU" b="0" dirty="0"/>
          </a:p>
        </p:txBody>
      </p:sp>
      <p:sp>
        <p:nvSpPr>
          <p:cNvPr id="7" name="Прямоугольник 6"/>
          <p:cNvSpPr/>
          <p:nvPr/>
        </p:nvSpPr>
        <p:spPr>
          <a:xfrm>
            <a:off x="3566160" y="2964785"/>
            <a:ext cx="1957587" cy="400110"/>
          </a:xfrm>
          <a:prstGeom prst="rect">
            <a:avLst/>
          </a:prstGeom>
        </p:spPr>
        <p:txBody>
          <a:bodyPr wrap="none">
            <a:spAutoFit/>
          </a:bodyPr>
          <a:lstStyle/>
          <a:p>
            <a:r>
              <a:rPr lang="ru-RU" dirty="0" smtClean="0"/>
              <a:t>Обозначения</a:t>
            </a:r>
            <a:endParaRPr lang="ru-RU" dirty="0"/>
          </a:p>
        </p:txBody>
      </p:sp>
      <p:pic>
        <p:nvPicPr>
          <p:cNvPr id="1026" name="Picture 2"/>
          <p:cNvPicPr>
            <a:picLocks noChangeAspect="1" noChangeArrowheads="1"/>
          </p:cNvPicPr>
          <p:nvPr/>
        </p:nvPicPr>
        <p:blipFill>
          <a:blip r:embed="rId2" cstate="print"/>
          <a:srcRect/>
          <a:stretch>
            <a:fillRect/>
          </a:stretch>
        </p:blipFill>
        <p:spPr bwMode="auto">
          <a:xfrm>
            <a:off x="1865948" y="3666490"/>
            <a:ext cx="1571625" cy="72390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3931603" y="3532505"/>
            <a:ext cx="1362075" cy="971550"/>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5664518" y="3546793"/>
            <a:ext cx="1533525" cy="942975"/>
          </a:xfrm>
          <a:prstGeom prst="rect">
            <a:avLst/>
          </a:prstGeom>
          <a:noFill/>
          <a:ln w="9525">
            <a:noFill/>
            <a:miter lim="800000"/>
            <a:headEnd/>
            <a:tailEnd/>
          </a:ln>
        </p:spPr>
      </p:pic>
      <p:sp>
        <p:nvSpPr>
          <p:cNvPr id="11" name="Прямоугольник 10"/>
          <p:cNvSpPr/>
          <p:nvPr/>
        </p:nvSpPr>
        <p:spPr>
          <a:xfrm>
            <a:off x="0" y="5339249"/>
            <a:ext cx="9144000" cy="400110"/>
          </a:xfrm>
          <a:prstGeom prst="rect">
            <a:avLst/>
          </a:prstGeom>
        </p:spPr>
        <p:txBody>
          <a:bodyPr wrap="square">
            <a:spAutoFit/>
          </a:bodyPr>
          <a:lstStyle/>
          <a:p>
            <a:r>
              <a:rPr lang="ru-RU" b="0" dirty="0" smtClean="0"/>
              <a:t>123.45 ± 0.02 м → </a:t>
            </a:r>
            <a:r>
              <a:rPr lang="en-US" b="0" i="1" dirty="0" smtClean="0"/>
              <a:t>S </a:t>
            </a:r>
            <a:r>
              <a:rPr lang="ru-RU" b="0" dirty="0" smtClean="0"/>
              <a:t>± </a:t>
            </a:r>
            <a:r>
              <a:rPr lang="en-US" b="0" i="1" dirty="0" err="1" smtClean="0"/>
              <a:t>m</a:t>
            </a:r>
            <a:r>
              <a:rPr lang="en-US" b="0" i="1" baseline="-25000" dirty="0" err="1" smtClean="0"/>
              <a:t>S</a:t>
            </a:r>
            <a:r>
              <a:rPr lang="ru-RU" b="0" dirty="0" smtClean="0"/>
              <a:t>, т.е. величина плюс/минус погрешность.</a:t>
            </a:r>
            <a:endParaRPr lang="ru-RU" b="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11"/>
          </p:nvPr>
        </p:nvSpPr>
        <p:spPr/>
        <p:txBody>
          <a:bodyPr/>
          <a:lstStyle/>
          <a:p>
            <a:r>
              <a:rPr lang="ru-RU" smtClean="0"/>
              <a:t>Подготовил: Будо А.Ю., каф.инж.геодезии БНТУ (Минск)</a:t>
            </a:r>
            <a:endParaRPr lang="ru-RU" dirty="0"/>
          </a:p>
        </p:txBody>
      </p:sp>
      <p:sp>
        <p:nvSpPr>
          <p:cNvPr id="3" name="Номер слайда 2"/>
          <p:cNvSpPr>
            <a:spLocks noGrp="1"/>
          </p:cNvSpPr>
          <p:nvPr>
            <p:ph type="sldNum" sz="quarter" idx="12"/>
          </p:nvPr>
        </p:nvSpPr>
        <p:spPr/>
        <p:txBody>
          <a:bodyPr/>
          <a:lstStyle/>
          <a:p>
            <a:fld id="{253B2E25-C0BF-4355-B1FA-59686BB02BCA}" type="slidenum">
              <a:rPr lang="ru-RU" smtClean="0"/>
              <a:pPr/>
              <a:t>30</a:t>
            </a:fld>
            <a:endParaRPr lang="ru-RU"/>
          </a:p>
        </p:txBody>
      </p:sp>
      <p:sp>
        <p:nvSpPr>
          <p:cNvPr id="4" name="Заголовок 3"/>
          <p:cNvSpPr>
            <a:spLocks noGrp="1"/>
          </p:cNvSpPr>
          <p:nvPr>
            <p:ph type="title"/>
          </p:nvPr>
        </p:nvSpPr>
        <p:spPr/>
        <p:txBody>
          <a:bodyPr>
            <a:normAutofit fontScale="90000"/>
          </a:bodyPr>
          <a:lstStyle/>
          <a:p>
            <a:r>
              <a:rPr lang="ru-RU" dirty="0" smtClean="0"/>
              <a:t>Вычисление весов  измерений и функций</a:t>
            </a:r>
            <a:endParaRPr lang="ru-RU" dirty="0"/>
          </a:p>
        </p:txBody>
      </p:sp>
      <p:sp>
        <p:nvSpPr>
          <p:cNvPr id="5" name="Прямоугольник 4"/>
          <p:cNvSpPr/>
          <p:nvPr/>
        </p:nvSpPr>
        <p:spPr>
          <a:xfrm>
            <a:off x="0" y="757089"/>
            <a:ext cx="9144000" cy="400110"/>
          </a:xfrm>
          <a:prstGeom prst="rect">
            <a:avLst/>
          </a:prstGeom>
        </p:spPr>
        <p:txBody>
          <a:bodyPr wrap="square">
            <a:spAutoFit/>
          </a:bodyPr>
          <a:lstStyle/>
          <a:p>
            <a:r>
              <a:rPr lang="ru-RU" b="0" dirty="0" smtClean="0"/>
              <a:t>Используя матричное представление обратного веса функции</a:t>
            </a:r>
            <a:endParaRPr lang="ru-RU" b="0" dirty="0"/>
          </a:p>
        </p:txBody>
      </p:sp>
      <p:pic>
        <p:nvPicPr>
          <p:cNvPr id="6" name="Picture 6"/>
          <p:cNvPicPr>
            <a:picLocks noChangeAspect="1" noChangeArrowheads="1"/>
          </p:cNvPicPr>
          <p:nvPr/>
        </p:nvPicPr>
        <p:blipFill>
          <a:blip r:embed="rId2" cstate="print"/>
          <a:srcRect/>
          <a:stretch>
            <a:fillRect/>
          </a:stretch>
        </p:blipFill>
        <p:spPr bwMode="auto">
          <a:xfrm>
            <a:off x="3349943" y="1223645"/>
            <a:ext cx="2505075" cy="590550"/>
          </a:xfrm>
          <a:prstGeom prst="rect">
            <a:avLst/>
          </a:prstGeom>
          <a:noFill/>
          <a:ln w="9525">
            <a:noFill/>
            <a:miter lim="800000"/>
            <a:headEnd/>
            <a:tailEnd/>
          </a:ln>
        </p:spPr>
      </p:pic>
      <p:pic>
        <p:nvPicPr>
          <p:cNvPr id="49154" name="Picture 2"/>
          <p:cNvPicPr>
            <a:picLocks noChangeAspect="1" noChangeArrowheads="1"/>
          </p:cNvPicPr>
          <p:nvPr/>
        </p:nvPicPr>
        <p:blipFill>
          <a:blip r:embed="rId3" cstate="print"/>
          <a:srcRect/>
          <a:stretch>
            <a:fillRect/>
          </a:stretch>
        </p:blipFill>
        <p:spPr bwMode="auto">
          <a:xfrm>
            <a:off x="1745615" y="2372678"/>
            <a:ext cx="5124450" cy="1076325"/>
          </a:xfrm>
          <a:prstGeom prst="rect">
            <a:avLst/>
          </a:prstGeom>
          <a:noFill/>
          <a:ln w="9525">
            <a:noFill/>
            <a:miter lim="800000"/>
            <a:headEnd/>
            <a:tailEnd/>
          </a:ln>
        </p:spPr>
      </p:pic>
      <p:sp>
        <p:nvSpPr>
          <p:cNvPr id="8" name="Прямоугольник 7"/>
          <p:cNvSpPr/>
          <p:nvPr/>
        </p:nvSpPr>
        <p:spPr>
          <a:xfrm>
            <a:off x="0" y="2006769"/>
            <a:ext cx="9144000" cy="400110"/>
          </a:xfrm>
          <a:prstGeom prst="rect">
            <a:avLst/>
          </a:prstGeom>
        </p:spPr>
        <p:txBody>
          <a:bodyPr wrap="square">
            <a:spAutoFit/>
          </a:bodyPr>
          <a:lstStyle/>
          <a:p>
            <a:r>
              <a:rPr lang="ru-RU" b="0" dirty="0" smtClean="0"/>
              <a:t>имеем </a:t>
            </a:r>
            <a:r>
              <a:rPr lang="ru-RU" b="0" dirty="0" smtClean="0"/>
              <a:t>вектор-строку из четырех единичных элементов</a:t>
            </a:r>
            <a:endParaRPr lang="ru-RU" b="0" dirty="0"/>
          </a:p>
        </p:txBody>
      </p:sp>
      <p:sp>
        <p:nvSpPr>
          <p:cNvPr id="9" name="Прямоугольник 8"/>
          <p:cNvSpPr/>
          <p:nvPr/>
        </p:nvSpPr>
        <p:spPr>
          <a:xfrm>
            <a:off x="0" y="3500289"/>
            <a:ext cx="9144000" cy="400110"/>
          </a:xfrm>
          <a:prstGeom prst="rect">
            <a:avLst/>
          </a:prstGeom>
        </p:spPr>
        <p:txBody>
          <a:bodyPr wrap="square">
            <a:spAutoFit/>
          </a:bodyPr>
          <a:lstStyle/>
          <a:p>
            <a:r>
              <a:rPr lang="ru-RU" b="0" dirty="0" smtClean="0"/>
              <a:t>матрица обратных весов измерений, с учетом их равенства</a:t>
            </a:r>
            <a:endParaRPr lang="ru-RU" b="0" dirty="0"/>
          </a:p>
        </p:txBody>
      </p:sp>
      <p:pic>
        <p:nvPicPr>
          <p:cNvPr id="49155" name="Picture 3"/>
          <p:cNvPicPr>
            <a:picLocks noChangeAspect="1" noChangeArrowheads="1"/>
          </p:cNvPicPr>
          <p:nvPr/>
        </p:nvPicPr>
        <p:blipFill>
          <a:blip r:embed="rId4" cstate="print"/>
          <a:srcRect/>
          <a:stretch>
            <a:fillRect/>
          </a:stretch>
        </p:blipFill>
        <p:spPr bwMode="auto">
          <a:xfrm>
            <a:off x="1280795" y="4001453"/>
            <a:ext cx="6419850" cy="2085975"/>
          </a:xfrm>
          <a:prstGeom prst="rect">
            <a:avLst/>
          </a:prstGeom>
          <a:noFill/>
          <a:ln w="9525">
            <a:noFill/>
            <a:miter lim="800000"/>
            <a:headEnd/>
            <a:tailEnd/>
          </a:ln>
        </p:spPr>
      </p:pic>
      <p:sp>
        <p:nvSpPr>
          <p:cNvPr id="11" name="Прямоугольник 10"/>
          <p:cNvSpPr/>
          <p:nvPr/>
        </p:nvSpPr>
        <p:spPr>
          <a:xfrm>
            <a:off x="0" y="6018034"/>
            <a:ext cx="9144000" cy="400110"/>
          </a:xfrm>
          <a:prstGeom prst="rect">
            <a:avLst/>
          </a:prstGeom>
        </p:spPr>
        <p:txBody>
          <a:bodyPr wrap="square">
            <a:spAutoFit/>
          </a:bodyPr>
          <a:lstStyle/>
          <a:p>
            <a:r>
              <a:rPr lang="ru-RU" b="0" dirty="0" smtClean="0"/>
              <a:t>т.е., 0.347, умноженное на единичную матрицу</a:t>
            </a:r>
            <a:endParaRPr lang="ru-RU" b="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11"/>
          </p:nvPr>
        </p:nvSpPr>
        <p:spPr/>
        <p:txBody>
          <a:bodyPr/>
          <a:lstStyle/>
          <a:p>
            <a:r>
              <a:rPr lang="ru-RU" smtClean="0"/>
              <a:t>Подготовил: Будо А.Ю., каф.инж.геодезии БНТУ (Минск)</a:t>
            </a:r>
            <a:endParaRPr lang="ru-RU" dirty="0"/>
          </a:p>
        </p:txBody>
      </p:sp>
      <p:sp>
        <p:nvSpPr>
          <p:cNvPr id="3" name="Номер слайда 2"/>
          <p:cNvSpPr>
            <a:spLocks noGrp="1"/>
          </p:cNvSpPr>
          <p:nvPr>
            <p:ph type="sldNum" sz="quarter" idx="12"/>
          </p:nvPr>
        </p:nvSpPr>
        <p:spPr/>
        <p:txBody>
          <a:bodyPr/>
          <a:lstStyle/>
          <a:p>
            <a:fld id="{253B2E25-C0BF-4355-B1FA-59686BB02BCA}" type="slidenum">
              <a:rPr lang="ru-RU" smtClean="0"/>
              <a:pPr/>
              <a:t>31</a:t>
            </a:fld>
            <a:endParaRPr lang="ru-RU"/>
          </a:p>
        </p:txBody>
      </p:sp>
      <p:sp>
        <p:nvSpPr>
          <p:cNvPr id="4" name="Заголовок 3"/>
          <p:cNvSpPr>
            <a:spLocks noGrp="1"/>
          </p:cNvSpPr>
          <p:nvPr>
            <p:ph type="title"/>
          </p:nvPr>
        </p:nvSpPr>
        <p:spPr/>
        <p:txBody>
          <a:bodyPr>
            <a:normAutofit fontScale="90000"/>
          </a:bodyPr>
          <a:lstStyle/>
          <a:p>
            <a:r>
              <a:rPr lang="ru-RU" dirty="0" smtClean="0"/>
              <a:t>Вычисление весов  измерений и функций</a:t>
            </a:r>
            <a:endParaRPr lang="ru-RU" dirty="0"/>
          </a:p>
        </p:txBody>
      </p:sp>
      <p:sp>
        <p:nvSpPr>
          <p:cNvPr id="5" name="Прямоугольник 4"/>
          <p:cNvSpPr/>
          <p:nvPr/>
        </p:nvSpPr>
        <p:spPr>
          <a:xfrm>
            <a:off x="0" y="900817"/>
            <a:ext cx="9144000" cy="400110"/>
          </a:xfrm>
          <a:prstGeom prst="rect">
            <a:avLst/>
          </a:prstGeom>
        </p:spPr>
        <p:txBody>
          <a:bodyPr wrap="square">
            <a:spAutoFit/>
          </a:bodyPr>
          <a:lstStyle/>
          <a:p>
            <a:r>
              <a:rPr lang="ru-RU" b="0" dirty="0" smtClean="0"/>
              <a:t>Тогда окончательный результат получаем в виде</a:t>
            </a:r>
            <a:endParaRPr lang="ru-RU" b="0" dirty="0"/>
          </a:p>
        </p:txBody>
      </p:sp>
      <p:pic>
        <p:nvPicPr>
          <p:cNvPr id="50178" name="Picture 2"/>
          <p:cNvPicPr>
            <a:picLocks noChangeAspect="1" noChangeArrowheads="1"/>
          </p:cNvPicPr>
          <p:nvPr/>
        </p:nvPicPr>
        <p:blipFill>
          <a:blip r:embed="rId2" cstate="print"/>
          <a:srcRect/>
          <a:stretch>
            <a:fillRect/>
          </a:stretch>
        </p:blipFill>
        <p:spPr bwMode="auto">
          <a:xfrm>
            <a:off x="836613" y="1635125"/>
            <a:ext cx="7267575" cy="196215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11"/>
          </p:nvPr>
        </p:nvSpPr>
        <p:spPr/>
        <p:txBody>
          <a:bodyPr/>
          <a:lstStyle/>
          <a:p>
            <a:r>
              <a:rPr lang="ru-RU" smtClean="0"/>
              <a:t>Подготовил: Будо А.Ю., каф.инж.геодезии БНТУ (Минск)</a:t>
            </a:r>
            <a:endParaRPr lang="ru-RU" dirty="0"/>
          </a:p>
        </p:txBody>
      </p:sp>
      <p:sp>
        <p:nvSpPr>
          <p:cNvPr id="3" name="Номер слайда 2"/>
          <p:cNvSpPr>
            <a:spLocks noGrp="1"/>
          </p:cNvSpPr>
          <p:nvPr>
            <p:ph type="sldNum" sz="quarter" idx="12"/>
          </p:nvPr>
        </p:nvSpPr>
        <p:spPr/>
        <p:txBody>
          <a:bodyPr/>
          <a:lstStyle/>
          <a:p>
            <a:fld id="{253B2E25-C0BF-4355-B1FA-59686BB02BCA}" type="slidenum">
              <a:rPr lang="ru-RU" smtClean="0"/>
              <a:pPr/>
              <a:t>32</a:t>
            </a:fld>
            <a:endParaRPr lang="ru-RU"/>
          </a:p>
        </p:txBody>
      </p:sp>
      <p:sp>
        <p:nvSpPr>
          <p:cNvPr id="4" name="Заголовок 3"/>
          <p:cNvSpPr>
            <a:spLocks noGrp="1"/>
          </p:cNvSpPr>
          <p:nvPr>
            <p:ph type="title"/>
          </p:nvPr>
        </p:nvSpPr>
        <p:spPr/>
        <p:txBody>
          <a:bodyPr>
            <a:normAutofit fontScale="90000"/>
          </a:bodyPr>
          <a:lstStyle/>
          <a:p>
            <a:r>
              <a:rPr lang="ru-RU" dirty="0" smtClean="0"/>
              <a:t> </a:t>
            </a:r>
            <a:endParaRPr lang="ru-RU" dirty="0"/>
          </a:p>
        </p:txBody>
      </p:sp>
      <p:sp>
        <p:nvSpPr>
          <p:cNvPr id="5" name="Text Box 3"/>
          <p:cNvSpPr txBox="1">
            <a:spLocks noChangeArrowheads="1"/>
          </p:cNvSpPr>
          <p:nvPr/>
        </p:nvSpPr>
        <p:spPr bwMode="auto">
          <a:xfrm>
            <a:off x="2817133" y="3105393"/>
            <a:ext cx="3740126" cy="461665"/>
          </a:xfrm>
          <a:prstGeom prst="rect">
            <a:avLst/>
          </a:prstGeom>
          <a:noFill/>
          <a:ln w="9525">
            <a:noFill/>
            <a:miter lim="800000"/>
            <a:headEnd/>
            <a:tailEnd/>
          </a:ln>
        </p:spPr>
        <p:txBody>
          <a:bodyPr wrap="none">
            <a:spAutoFit/>
          </a:bodyPr>
          <a:lstStyle/>
          <a:p>
            <a:pPr algn="r"/>
            <a:r>
              <a:rPr lang="ru-RU" sz="2400" dirty="0" smtClean="0"/>
              <a:t>Спасибо за внимание</a:t>
            </a:r>
            <a:r>
              <a:rPr lang="hu-HU" sz="2400" dirty="0" smtClean="0"/>
              <a:t>!</a:t>
            </a:r>
            <a:endParaRPr lang="hu-HU"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11"/>
          </p:nvPr>
        </p:nvSpPr>
        <p:spPr/>
        <p:txBody>
          <a:bodyPr/>
          <a:lstStyle/>
          <a:p>
            <a:r>
              <a:rPr lang="ru-RU" smtClean="0"/>
              <a:t>Подготовил: Будо А.Ю., каф.инж.геодезии БНТУ (Минск)</a:t>
            </a:r>
            <a:endParaRPr lang="ru-RU" dirty="0"/>
          </a:p>
        </p:txBody>
      </p:sp>
      <p:sp>
        <p:nvSpPr>
          <p:cNvPr id="3" name="Номер слайда 2"/>
          <p:cNvSpPr>
            <a:spLocks noGrp="1"/>
          </p:cNvSpPr>
          <p:nvPr>
            <p:ph type="sldNum" sz="quarter" idx="12"/>
          </p:nvPr>
        </p:nvSpPr>
        <p:spPr/>
        <p:txBody>
          <a:bodyPr/>
          <a:lstStyle/>
          <a:p>
            <a:fld id="{253B2E25-C0BF-4355-B1FA-59686BB02BCA}" type="slidenum">
              <a:rPr lang="ru-RU" smtClean="0"/>
              <a:pPr/>
              <a:t>4</a:t>
            </a:fld>
            <a:endParaRPr lang="ru-RU"/>
          </a:p>
        </p:txBody>
      </p:sp>
      <p:sp>
        <p:nvSpPr>
          <p:cNvPr id="4" name="Заголовок 3"/>
          <p:cNvSpPr>
            <a:spLocks noGrp="1"/>
          </p:cNvSpPr>
          <p:nvPr>
            <p:ph type="title"/>
          </p:nvPr>
        </p:nvSpPr>
        <p:spPr/>
        <p:txBody>
          <a:bodyPr>
            <a:normAutofit fontScale="90000"/>
          </a:bodyPr>
          <a:lstStyle/>
          <a:p>
            <a:r>
              <a:rPr lang="ru-RU" dirty="0" smtClean="0"/>
              <a:t>Оценивание функций от измерений</a:t>
            </a:r>
            <a:endParaRPr lang="ru-RU" dirty="0"/>
          </a:p>
        </p:txBody>
      </p:sp>
      <p:sp>
        <p:nvSpPr>
          <p:cNvPr id="5" name="Прямоугольник 4"/>
          <p:cNvSpPr/>
          <p:nvPr/>
        </p:nvSpPr>
        <p:spPr>
          <a:xfrm>
            <a:off x="134204" y="1034385"/>
            <a:ext cx="2337499" cy="400110"/>
          </a:xfrm>
          <a:prstGeom prst="rect">
            <a:avLst/>
          </a:prstGeom>
        </p:spPr>
        <p:txBody>
          <a:bodyPr wrap="none">
            <a:spAutoFit/>
          </a:bodyPr>
          <a:lstStyle/>
          <a:p>
            <a:r>
              <a:rPr lang="en-US" b="0" i="1" dirty="0" smtClean="0"/>
              <a:t>F</a:t>
            </a:r>
            <a:r>
              <a:rPr lang="en-US" b="0" dirty="0" smtClean="0"/>
              <a:t> </a:t>
            </a:r>
            <a:r>
              <a:rPr lang="ru-RU" b="0" dirty="0" smtClean="0"/>
              <a:t>= </a:t>
            </a:r>
            <a:r>
              <a:rPr lang="en-US" b="0" i="1" dirty="0" smtClean="0"/>
              <a:t>f </a:t>
            </a:r>
            <a:r>
              <a:rPr lang="ru-RU" b="0" dirty="0" smtClean="0"/>
              <a:t>(</a:t>
            </a:r>
            <a:r>
              <a:rPr lang="en-US" b="0" i="1" dirty="0" smtClean="0"/>
              <a:t>x</a:t>
            </a:r>
            <a:r>
              <a:rPr lang="ru-RU" b="0" baseline="-25000" dirty="0" smtClean="0"/>
              <a:t>1,</a:t>
            </a:r>
            <a:r>
              <a:rPr lang="ru-RU" b="0" i="1" dirty="0" smtClean="0"/>
              <a:t> </a:t>
            </a:r>
            <a:r>
              <a:rPr lang="en-US" b="0" i="1" dirty="0" smtClean="0"/>
              <a:t>x</a:t>
            </a:r>
            <a:r>
              <a:rPr lang="ru-RU" b="0" baseline="-25000" dirty="0" smtClean="0"/>
              <a:t>2</a:t>
            </a:r>
            <a:r>
              <a:rPr lang="ru-RU" b="0" dirty="0" smtClean="0"/>
              <a:t>, …, </a:t>
            </a:r>
            <a:r>
              <a:rPr lang="en-US" b="0" i="1" dirty="0" err="1" smtClean="0"/>
              <a:t>x</a:t>
            </a:r>
            <a:r>
              <a:rPr lang="en-US" b="0" i="1" baseline="-25000" dirty="0" err="1" smtClean="0"/>
              <a:t>n</a:t>
            </a:r>
            <a:r>
              <a:rPr lang="ru-RU" b="0" dirty="0" smtClean="0"/>
              <a:t>)</a:t>
            </a:r>
            <a:endParaRPr lang="ru-RU" b="0" dirty="0"/>
          </a:p>
        </p:txBody>
      </p:sp>
      <p:pic>
        <p:nvPicPr>
          <p:cNvPr id="2050" name="Picture 2"/>
          <p:cNvPicPr>
            <a:picLocks noChangeAspect="1" noChangeArrowheads="1"/>
          </p:cNvPicPr>
          <p:nvPr/>
        </p:nvPicPr>
        <p:blipFill>
          <a:blip r:embed="rId2" cstate="print"/>
          <a:srcRect/>
          <a:stretch>
            <a:fillRect/>
          </a:stretch>
        </p:blipFill>
        <p:spPr bwMode="auto">
          <a:xfrm>
            <a:off x="1328738" y="1480503"/>
            <a:ext cx="6791325" cy="1133475"/>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1914843" y="4077018"/>
            <a:ext cx="5172075" cy="695325"/>
          </a:xfrm>
          <a:prstGeom prst="rect">
            <a:avLst/>
          </a:prstGeom>
          <a:noFill/>
          <a:ln w="9525">
            <a:noFill/>
            <a:miter lim="800000"/>
            <a:headEnd/>
            <a:tailEnd/>
          </a:ln>
        </p:spPr>
      </p:pic>
      <p:pic>
        <p:nvPicPr>
          <p:cNvPr id="8" name="Picture 2"/>
          <p:cNvPicPr>
            <a:picLocks noChangeAspect="1" noChangeArrowheads="1"/>
          </p:cNvPicPr>
          <p:nvPr/>
        </p:nvPicPr>
        <p:blipFill>
          <a:blip r:embed="rId4" cstate="print"/>
          <a:srcRect/>
          <a:stretch>
            <a:fillRect/>
          </a:stretch>
        </p:blipFill>
        <p:spPr bwMode="auto">
          <a:xfrm>
            <a:off x="2780348" y="3117850"/>
            <a:ext cx="1571625" cy="723900"/>
          </a:xfrm>
          <a:prstGeom prst="rect">
            <a:avLst/>
          </a:prstGeom>
          <a:noFill/>
          <a:ln w="9525">
            <a:noFill/>
            <a:miter lim="800000"/>
            <a:headEnd/>
            <a:tailEnd/>
          </a:ln>
        </p:spPr>
      </p:pic>
      <p:pic>
        <p:nvPicPr>
          <p:cNvPr id="9" name="Picture 3"/>
          <p:cNvPicPr>
            <a:picLocks noChangeAspect="1" noChangeArrowheads="1"/>
          </p:cNvPicPr>
          <p:nvPr/>
        </p:nvPicPr>
        <p:blipFill>
          <a:blip r:embed="rId5" cstate="print"/>
          <a:srcRect/>
          <a:stretch>
            <a:fillRect/>
          </a:stretch>
        </p:blipFill>
        <p:spPr bwMode="auto">
          <a:xfrm>
            <a:off x="4846003" y="2983865"/>
            <a:ext cx="1362075" cy="971550"/>
          </a:xfrm>
          <a:prstGeom prst="rect">
            <a:avLst/>
          </a:prstGeom>
          <a:noFill/>
          <a:ln w="9525">
            <a:noFill/>
            <a:miter lim="800000"/>
            <a:headEnd/>
            <a:tailEnd/>
          </a:ln>
        </p:spPr>
      </p:pic>
      <p:pic>
        <p:nvPicPr>
          <p:cNvPr id="2052" name="Picture 4"/>
          <p:cNvPicPr>
            <a:picLocks noChangeAspect="1" noChangeArrowheads="1"/>
          </p:cNvPicPr>
          <p:nvPr/>
        </p:nvPicPr>
        <p:blipFill>
          <a:blip r:embed="rId6" cstate="print"/>
          <a:srcRect/>
          <a:stretch>
            <a:fillRect/>
          </a:stretch>
        </p:blipFill>
        <p:spPr bwMode="auto">
          <a:xfrm>
            <a:off x="2463483" y="4915218"/>
            <a:ext cx="4257675" cy="1152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11"/>
          </p:nvPr>
        </p:nvSpPr>
        <p:spPr/>
        <p:txBody>
          <a:bodyPr/>
          <a:lstStyle/>
          <a:p>
            <a:r>
              <a:rPr lang="ru-RU" smtClean="0"/>
              <a:t>Подготовил: Будо А.Ю., каф.инж.геодезии БНТУ (Минск)</a:t>
            </a:r>
            <a:endParaRPr lang="ru-RU" dirty="0"/>
          </a:p>
        </p:txBody>
      </p:sp>
      <p:sp>
        <p:nvSpPr>
          <p:cNvPr id="3" name="Номер слайда 2"/>
          <p:cNvSpPr>
            <a:spLocks noGrp="1"/>
          </p:cNvSpPr>
          <p:nvPr>
            <p:ph type="sldNum" sz="quarter" idx="12"/>
          </p:nvPr>
        </p:nvSpPr>
        <p:spPr/>
        <p:txBody>
          <a:bodyPr/>
          <a:lstStyle/>
          <a:p>
            <a:fld id="{253B2E25-C0BF-4355-B1FA-59686BB02BCA}" type="slidenum">
              <a:rPr lang="ru-RU" smtClean="0"/>
              <a:pPr/>
              <a:t>5</a:t>
            </a:fld>
            <a:endParaRPr lang="ru-RU"/>
          </a:p>
        </p:txBody>
      </p:sp>
      <p:sp>
        <p:nvSpPr>
          <p:cNvPr id="4" name="Заголовок 3"/>
          <p:cNvSpPr>
            <a:spLocks noGrp="1"/>
          </p:cNvSpPr>
          <p:nvPr>
            <p:ph type="title"/>
          </p:nvPr>
        </p:nvSpPr>
        <p:spPr/>
        <p:txBody>
          <a:bodyPr>
            <a:normAutofit fontScale="90000"/>
          </a:bodyPr>
          <a:lstStyle/>
          <a:p>
            <a:r>
              <a:rPr lang="ru-RU" dirty="0" smtClean="0"/>
              <a:t>Оценивание функций от измерений</a:t>
            </a:r>
            <a:endParaRPr lang="ru-RU" dirty="0"/>
          </a:p>
        </p:txBody>
      </p:sp>
      <p:pic>
        <p:nvPicPr>
          <p:cNvPr id="2050" name="Picture 2"/>
          <p:cNvPicPr>
            <a:picLocks noChangeAspect="1" noChangeArrowheads="1"/>
          </p:cNvPicPr>
          <p:nvPr/>
        </p:nvPicPr>
        <p:blipFill>
          <a:blip r:embed="rId2" cstate="print"/>
          <a:srcRect/>
          <a:stretch>
            <a:fillRect/>
          </a:stretch>
        </p:blipFill>
        <p:spPr bwMode="auto">
          <a:xfrm>
            <a:off x="1328738" y="728663"/>
            <a:ext cx="6791325" cy="1133475"/>
          </a:xfrm>
          <a:prstGeom prst="rect">
            <a:avLst/>
          </a:prstGeom>
          <a:noFill/>
          <a:ln w="9525">
            <a:noFill/>
            <a:miter lim="800000"/>
            <a:headEnd/>
            <a:tailEnd/>
          </a:ln>
        </p:spPr>
      </p:pic>
      <p:pic>
        <p:nvPicPr>
          <p:cNvPr id="11" name="Picture 3"/>
          <p:cNvPicPr>
            <a:picLocks noChangeAspect="1" noChangeArrowheads="1"/>
          </p:cNvPicPr>
          <p:nvPr/>
        </p:nvPicPr>
        <p:blipFill>
          <a:blip r:embed="rId3" cstate="print"/>
          <a:srcRect/>
          <a:stretch>
            <a:fillRect/>
          </a:stretch>
        </p:blipFill>
        <p:spPr bwMode="auto">
          <a:xfrm>
            <a:off x="475130" y="2054843"/>
            <a:ext cx="2816710" cy="450467"/>
          </a:xfrm>
          <a:prstGeom prst="rect">
            <a:avLst/>
          </a:prstGeom>
          <a:noFill/>
          <a:ln w="9525">
            <a:noFill/>
            <a:miter lim="800000"/>
            <a:headEnd/>
            <a:tailEnd/>
          </a:ln>
        </p:spPr>
      </p:pic>
      <p:pic>
        <p:nvPicPr>
          <p:cNvPr id="12" name="Picture 4"/>
          <p:cNvPicPr>
            <a:picLocks noChangeAspect="1" noChangeArrowheads="1"/>
          </p:cNvPicPr>
          <p:nvPr/>
        </p:nvPicPr>
        <p:blipFill>
          <a:blip r:embed="rId4" cstate="print"/>
          <a:srcRect/>
          <a:stretch>
            <a:fillRect/>
          </a:stretch>
        </p:blipFill>
        <p:spPr bwMode="auto">
          <a:xfrm>
            <a:off x="6238240" y="2133600"/>
            <a:ext cx="2470236" cy="446146"/>
          </a:xfrm>
          <a:prstGeom prst="rect">
            <a:avLst/>
          </a:prstGeom>
          <a:noFill/>
          <a:ln w="9525">
            <a:noFill/>
            <a:miter lim="800000"/>
            <a:headEnd/>
            <a:tailEnd/>
          </a:ln>
        </p:spPr>
      </p:pic>
      <p:pic>
        <p:nvPicPr>
          <p:cNvPr id="3074" name="Picture 2"/>
          <p:cNvPicPr>
            <a:picLocks noChangeAspect="1" noChangeArrowheads="1"/>
          </p:cNvPicPr>
          <p:nvPr/>
        </p:nvPicPr>
        <p:blipFill>
          <a:blip r:embed="rId5" cstate="print"/>
          <a:srcRect/>
          <a:stretch>
            <a:fillRect/>
          </a:stretch>
        </p:blipFill>
        <p:spPr bwMode="auto">
          <a:xfrm>
            <a:off x="335280" y="2936875"/>
            <a:ext cx="3048000" cy="476250"/>
          </a:xfrm>
          <a:prstGeom prst="rect">
            <a:avLst/>
          </a:prstGeom>
          <a:noFill/>
          <a:ln w="9525">
            <a:noFill/>
            <a:miter lim="800000"/>
            <a:headEnd/>
            <a:tailEnd/>
          </a:ln>
        </p:spPr>
      </p:pic>
      <p:pic>
        <p:nvPicPr>
          <p:cNvPr id="3075" name="Picture 3"/>
          <p:cNvPicPr>
            <a:picLocks noChangeAspect="1" noChangeArrowheads="1"/>
          </p:cNvPicPr>
          <p:nvPr/>
        </p:nvPicPr>
        <p:blipFill>
          <a:blip r:embed="rId6" cstate="print"/>
          <a:srcRect/>
          <a:stretch>
            <a:fillRect/>
          </a:stretch>
        </p:blipFill>
        <p:spPr bwMode="auto">
          <a:xfrm>
            <a:off x="6151563" y="2910523"/>
            <a:ext cx="1209675" cy="447675"/>
          </a:xfrm>
          <a:prstGeom prst="rect">
            <a:avLst/>
          </a:prstGeom>
          <a:noFill/>
          <a:ln w="9525">
            <a:noFill/>
            <a:miter lim="800000"/>
            <a:headEnd/>
            <a:tailEnd/>
          </a:ln>
        </p:spPr>
      </p:pic>
      <p:pic>
        <p:nvPicPr>
          <p:cNvPr id="3076" name="Picture 4"/>
          <p:cNvPicPr>
            <a:picLocks noChangeAspect="1" noChangeArrowheads="1"/>
          </p:cNvPicPr>
          <p:nvPr/>
        </p:nvPicPr>
        <p:blipFill>
          <a:blip r:embed="rId7" cstate="print"/>
          <a:srcRect/>
          <a:stretch>
            <a:fillRect/>
          </a:stretch>
        </p:blipFill>
        <p:spPr bwMode="auto">
          <a:xfrm>
            <a:off x="186720" y="4542790"/>
            <a:ext cx="8551485" cy="1035050"/>
          </a:xfrm>
          <a:prstGeom prst="rect">
            <a:avLst/>
          </a:prstGeom>
          <a:noFill/>
          <a:ln w="9525">
            <a:noFill/>
            <a:miter lim="800000"/>
            <a:headEnd/>
            <a:tailEnd/>
          </a:ln>
        </p:spPr>
      </p:pic>
      <p:pic>
        <p:nvPicPr>
          <p:cNvPr id="3077" name="Picture 5"/>
          <p:cNvPicPr>
            <a:picLocks noChangeAspect="1" noChangeArrowheads="1"/>
          </p:cNvPicPr>
          <p:nvPr/>
        </p:nvPicPr>
        <p:blipFill>
          <a:blip r:embed="rId8" cstate="print"/>
          <a:srcRect/>
          <a:stretch>
            <a:fillRect/>
          </a:stretch>
        </p:blipFill>
        <p:spPr bwMode="auto">
          <a:xfrm>
            <a:off x="3443923" y="5719763"/>
            <a:ext cx="1971675" cy="600075"/>
          </a:xfrm>
          <a:prstGeom prst="rect">
            <a:avLst/>
          </a:prstGeom>
          <a:noFill/>
          <a:ln w="9525">
            <a:noFill/>
            <a:miter lim="800000"/>
            <a:headEnd/>
            <a:tailEnd/>
          </a:ln>
        </p:spPr>
      </p:pic>
      <p:pic>
        <p:nvPicPr>
          <p:cNvPr id="17" name="Picture 2"/>
          <p:cNvPicPr>
            <a:picLocks noChangeAspect="1" noChangeArrowheads="1"/>
          </p:cNvPicPr>
          <p:nvPr/>
        </p:nvPicPr>
        <p:blipFill>
          <a:blip r:embed="rId9" cstate="print"/>
          <a:srcRect/>
          <a:stretch>
            <a:fillRect/>
          </a:stretch>
        </p:blipFill>
        <p:spPr bwMode="auto">
          <a:xfrm>
            <a:off x="2820988" y="3625850"/>
            <a:ext cx="1571625" cy="723900"/>
          </a:xfrm>
          <a:prstGeom prst="rect">
            <a:avLst/>
          </a:prstGeom>
          <a:noFill/>
          <a:ln w="9525">
            <a:noFill/>
            <a:miter lim="800000"/>
            <a:headEnd/>
            <a:tailEnd/>
          </a:ln>
        </p:spPr>
      </p:pic>
      <p:pic>
        <p:nvPicPr>
          <p:cNvPr id="18" name="Picture 3"/>
          <p:cNvPicPr>
            <a:picLocks noChangeAspect="1" noChangeArrowheads="1"/>
          </p:cNvPicPr>
          <p:nvPr/>
        </p:nvPicPr>
        <p:blipFill>
          <a:blip r:embed="rId10" cstate="print"/>
          <a:srcRect/>
          <a:stretch>
            <a:fillRect/>
          </a:stretch>
        </p:blipFill>
        <p:spPr bwMode="auto">
          <a:xfrm>
            <a:off x="4886643" y="3491865"/>
            <a:ext cx="1362075" cy="971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11"/>
          </p:nvPr>
        </p:nvSpPr>
        <p:spPr>
          <a:xfrm>
            <a:off x="459616" y="6492875"/>
            <a:ext cx="7964010" cy="365125"/>
          </a:xfrm>
        </p:spPr>
        <p:txBody>
          <a:bodyPr/>
          <a:lstStyle/>
          <a:p>
            <a:r>
              <a:rPr lang="ru-RU" smtClean="0"/>
              <a:t>Подготовил: Будо А.Ю., каф.инж.геодезии БНТУ (Минск)</a:t>
            </a:r>
            <a:endParaRPr lang="ru-RU" dirty="0"/>
          </a:p>
        </p:txBody>
      </p:sp>
      <p:sp>
        <p:nvSpPr>
          <p:cNvPr id="3" name="Номер слайда 2"/>
          <p:cNvSpPr>
            <a:spLocks noGrp="1"/>
          </p:cNvSpPr>
          <p:nvPr>
            <p:ph type="sldNum" sz="quarter" idx="12"/>
          </p:nvPr>
        </p:nvSpPr>
        <p:spPr/>
        <p:txBody>
          <a:bodyPr/>
          <a:lstStyle/>
          <a:p>
            <a:fld id="{253B2E25-C0BF-4355-B1FA-59686BB02BCA}" type="slidenum">
              <a:rPr lang="ru-RU" smtClean="0"/>
              <a:pPr/>
              <a:t>6</a:t>
            </a:fld>
            <a:endParaRPr lang="ru-RU"/>
          </a:p>
        </p:txBody>
      </p:sp>
      <p:sp>
        <p:nvSpPr>
          <p:cNvPr id="4" name="Заголовок 3"/>
          <p:cNvSpPr>
            <a:spLocks noGrp="1"/>
          </p:cNvSpPr>
          <p:nvPr>
            <p:ph type="title"/>
          </p:nvPr>
        </p:nvSpPr>
        <p:spPr/>
        <p:txBody>
          <a:bodyPr>
            <a:normAutofit fontScale="90000"/>
          </a:bodyPr>
          <a:lstStyle/>
          <a:p>
            <a:r>
              <a:rPr lang="ru-RU" dirty="0" smtClean="0"/>
              <a:t>Оценивание функций от измерений</a:t>
            </a:r>
            <a:endParaRPr lang="ru-RU" dirty="0"/>
          </a:p>
        </p:txBody>
      </p:sp>
      <p:pic>
        <p:nvPicPr>
          <p:cNvPr id="4098" name="Picture 2"/>
          <p:cNvPicPr>
            <a:picLocks noChangeAspect="1" noChangeArrowheads="1"/>
          </p:cNvPicPr>
          <p:nvPr/>
        </p:nvPicPr>
        <p:blipFill>
          <a:blip r:embed="rId2" cstate="print"/>
          <a:srcRect/>
          <a:stretch>
            <a:fillRect/>
          </a:stretch>
        </p:blipFill>
        <p:spPr bwMode="auto">
          <a:xfrm>
            <a:off x="647700" y="968375"/>
            <a:ext cx="2362200" cy="552450"/>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2129473" y="1743710"/>
            <a:ext cx="4600575" cy="952500"/>
          </a:xfrm>
          <a:prstGeom prst="rect">
            <a:avLst/>
          </a:prstGeom>
          <a:noFill/>
          <a:ln w="9525">
            <a:noFill/>
            <a:miter lim="800000"/>
            <a:headEnd/>
            <a:tailEnd/>
          </a:ln>
        </p:spPr>
      </p:pic>
      <p:pic>
        <p:nvPicPr>
          <p:cNvPr id="7" name="Picture 2"/>
          <p:cNvPicPr>
            <a:picLocks noChangeAspect="1" noChangeArrowheads="1"/>
          </p:cNvPicPr>
          <p:nvPr/>
        </p:nvPicPr>
        <p:blipFill>
          <a:blip r:embed="rId4" cstate="print"/>
          <a:srcRect/>
          <a:stretch>
            <a:fillRect/>
          </a:stretch>
        </p:blipFill>
        <p:spPr bwMode="auto">
          <a:xfrm>
            <a:off x="861695" y="2836864"/>
            <a:ext cx="7164705" cy="2374818"/>
          </a:xfrm>
          <a:prstGeom prst="rect">
            <a:avLst/>
          </a:prstGeom>
          <a:noFill/>
          <a:ln w="9525">
            <a:noFill/>
            <a:miter lim="800000"/>
            <a:headEnd/>
            <a:tailEnd/>
          </a:ln>
        </p:spPr>
      </p:pic>
      <p:pic>
        <p:nvPicPr>
          <p:cNvPr id="4100" name="Picture 4"/>
          <p:cNvPicPr>
            <a:picLocks noChangeAspect="1" noChangeArrowheads="1"/>
          </p:cNvPicPr>
          <p:nvPr/>
        </p:nvPicPr>
        <p:blipFill>
          <a:blip r:embed="rId5" cstate="print"/>
          <a:srcRect/>
          <a:stretch>
            <a:fillRect/>
          </a:stretch>
        </p:blipFill>
        <p:spPr bwMode="auto">
          <a:xfrm>
            <a:off x="5970270" y="801370"/>
            <a:ext cx="2628900" cy="723900"/>
          </a:xfrm>
          <a:prstGeom prst="rect">
            <a:avLst/>
          </a:prstGeom>
          <a:noFill/>
          <a:ln w="9525">
            <a:noFill/>
            <a:miter lim="800000"/>
            <a:headEnd/>
            <a:tailEnd/>
          </a:ln>
        </p:spPr>
      </p:pic>
      <p:pic>
        <p:nvPicPr>
          <p:cNvPr id="4101" name="Picture 5"/>
          <p:cNvPicPr>
            <a:picLocks noChangeAspect="1" noChangeArrowheads="1"/>
          </p:cNvPicPr>
          <p:nvPr/>
        </p:nvPicPr>
        <p:blipFill>
          <a:blip r:embed="rId6" cstate="print"/>
          <a:srcRect/>
          <a:stretch>
            <a:fillRect/>
          </a:stretch>
        </p:blipFill>
        <p:spPr bwMode="auto">
          <a:xfrm>
            <a:off x="3352799" y="5344160"/>
            <a:ext cx="2100971" cy="672783"/>
          </a:xfrm>
          <a:prstGeom prst="rect">
            <a:avLst/>
          </a:prstGeom>
          <a:noFill/>
          <a:ln w="9525">
            <a:noFill/>
            <a:miter lim="800000"/>
            <a:headEnd/>
            <a:tailEnd/>
          </a:ln>
        </p:spPr>
      </p:pic>
      <p:sp>
        <p:nvSpPr>
          <p:cNvPr id="10" name="Прямоугольник 9"/>
          <p:cNvSpPr/>
          <p:nvPr/>
        </p:nvSpPr>
        <p:spPr>
          <a:xfrm>
            <a:off x="0" y="5969169"/>
            <a:ext cx="7498080" cy="400110"/>
          </a:xfrm>
          <a:prstGeom prst="rect">
            <a:avLst/>
          </a:prstGeom>
        </p:spPr>
        <p:txBody>
          <a:bodyPr wrap="square">
            <a:spAutoFit/>
          </a:bodyPr>
          <a:lstStyle/>
          <a:p>
            <a:r>
              <a:rPr lang="ru-RU" b="0" dirty="0" smtClean="0"/>
              <a:t>где </a:t>
            </a:r>
            <a:r>
              <a:rPr lang="en-US" b="0" i="1" dirty="0" smtClean="0"/>
              <a:t>t</a:t>
            </a:r>
            <a:r>
              <a:rPr lang="ru-RU" b="0" dirty="0" smtClean="0"/>
              <a:t> – вероятностный </a:t>
            </a:r>
            <a:r>
              <a:rPr lang="ru-RU" b="0" dirty="0" err="1" smtClean="0"/>
              <a:t>коэффициент,чаще</a:t>
            </a:r>
            <a:r>
              <a:rPr lang="ru-RU" b="0" dirty="0" smtClean="0"/>
              <a:t> всего это 2, или 3</a:t>
            </a:r>
            <a:endParaRPr lang="ru-RU" b="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11"/>
          </p:nvPr>
        </p:nvSpPr>
        <p:spPr/>
        <p:txBody>
          <a:bodyPr/>
          <a:lstStyle/>
          <a:p>
            <a:r>
              <a:rPr lang="ru-RU" smtClean="0"/>
              <a:t>Подготовил: Будо А.Ю., каф.инж.геодезии БНТУ (Минск)</a:t>
            </a:r>
            <a:endParaRPr lang="ru-RU" dirty="0"/>
          </a:p>
        </p:txBody>
      </p:sp>
      <p:sp>
        <p:nvSpPr>
          <p:cNvPr id="3" name="Номер слайда 2"/>
          <p:cNvSpPr>
            <a:spLocks noGrp="1"/>
          </p:cNvSpPr>
          <p:nvPr>
            <p:ph type="sldNum" sz="quarter" idx="12"/>
          </p:nvPr>
        </p:nvSpPr>
        <p:spPr/>
        <p:txBody>
          <a:bodyPr/>
          <a:lstStyle/>
          <a:p>
            <a:fld id="{253B2E25-C0BF-4355-B1FA-59686BB02BCA}" type="slidenum">
              <a:rPr lang="ru-RU" smtClean="0"/>
              <a:pPr/>
              <a:t>7</a:t>
            </a:fld>
            <a:endParaRPr lang="ru-RU"/>
          </a:p>
        </p:txBody>
      </p:sp>
      <p:sp>
        <p:nvSpPr>
          <p:cNvPr id="4" name="Заголовок 3"/>
          <p:cNvSpPr>
            <a:spLocks noGrp="1"/>
          </p:cNvSpPr>
          <p:nvPr>
            <p:ph type="title"/>
          </p:nvPr>
        </p:nvSpPr>
        <p:spPr/>
        <p:txBody>
          <a:bodyPr>
            <a:normAutofit fontScale="90000"/>
          </a:bodyPr>
          <a:lstStyle/>
          <a:p>
            <a:r>
              <a:rPr lang="ru-RU" dirty="0" smtClean="0"/>
              <a:t>Алгоритм решения</a:t>
            </a:r>
            <a:endParaRPr lang="ru-RU" dirty="0"/>
          </a:p>
        </p:txBody>
      </p:sp>
      <p:pic>
        <p:nvPicPr>
          <p:cNvPr id="5122" name="Picture 2"/>
          <p:cNvPicPr>
            <a:picLocks noChangeAspect="1" noChangeArrowheads="1"/>
          </p:cNvPicPr>
          <p:nvPr/>
        </p:nvPicPr>
        <p:blipFill>
          <a:blip r:embed="rId2" cstate="print"/>
          <a:srcRect/>
          <a:stretch>
            <a:fillRect/>
          </a:stretch>
        </p:blipFill>
        <p:spPr bwMode="auto">
          <a:xfrm>
            <a:off x="641985" y="1158240"/>
            <a:ext cx="7847396" cy="596265"/>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591820" y="2113280"/>
            <a:ext cx="8052686" cy="603250"/>
          </a:xfrm>
          <a:prstGeom prst="rect">
            <a:avLst/>
          </a:prstGeom>
          <a:noFill/>
          <a:ln w="9525">
            <a:noFill/>
            <a:miter lim="800000"/>
            <a:headEnd/>
            <a:tailEnd/>
          </a:ln>
        </p:spPr>
      </p:pic>
      <p:pic>
        <p:nvPicPr>
          <p:cNvPr id="5124" name="Picture 4"/>
          <p:cNvPicPr>
            <a:picLocks noChangeAspect="1" noChangeArrowheads="1"/>
          </p:cNvPicPr>
          <p:nvPr/>
        </p:nvPicPr>
        <p:blipFill>
          <a:blip r:embed="rId4" cstate="print"/>
          <a:srcRect/>
          <a:stretch>
            <a:fillRect/>
          </a:stretch>
        </p:blipFill>
        <p:spPr bwMode="auto">
          <a:xfrm>
            <a:off x="562928" y="3104199"/>
            <a:ext cx="5467439" cy="350202"/>
          </a:xfrm>
          <a:prstGeom prst="rect">
            <a:avLst/>
          </a:prstGeom>
          <a:noFill/>
          <a:ln w="9525">
            <a:noFill/>
            <a:miter lim="800000"/>
            <a:headEnd/>
            <a:tailEnd/>
          </a:ln>
        </p:spPr>
      </p:pic>
      <p:pic>
        <p:nvPicPr>
          <p:cNvPr id="5125" name="Picture 5"/>
          <p:cNvPicPr>
            <a:picLocks noChangeAspect="1" noChangeArrowheads="1"/>
          </p:cNvPicPr>
          <p:nvPr/>
        </p:nvPicPr>
        <p:blipFill>
          <a:blip r:embed="rId5" cstate="print"/>
          <a:srcRect/>
          <a:stretch>
            <a:fillRect/>
          </a:stretch>
        </p:blipFill>
        <p:spPr bwMode="auto">
          <a:xfrm>
            <a:off x="581659" y="3927474"/>
            <a:ext cx="7930951" cy="57340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11"/>
          </p:nvPr>
        </p:nvSpPr>
        <p:spPr/>
        <p:txBody>
          <a:bodyPr/>
          <a:lstStyle/>
          <a:p>
            <a:r>
              <a:rPr lang="ru-RU" smtClean="0"/>
              <a:t>Подготовил: Будо А.Ю., каф.инж.геодезии БНТУ (Минск)</a:t>
            </a:r>
            <a:endParaRPr lang="ru-RU" dirty="0"/>
          </a:p>
        </p:txBody>
      </p:sp>
      <p:sp>
        <p:nvSpPr>
          <p:cNvPr id="3" name="Номер слайда 2"/>
          <p:cNvSpPr>
            <a:spLocks noGrp="1"/>
          </p:cNvSpPr>
          <p:nvPr>
            <p:ph type="sldNum" sz="quarter" idx="12"/>
          </p:nvPr>
        </p:nvSpPr>
        <p:spPr/>
        <p:txBody>
          <a:bodyPr/>
          <a:lstStyle/>
          <a:p>
            <a:fld id="{253B2E25-C0BF-4355-B1FA-59686BB02BCA}" type="slidenum">
              <a:rPr lang="ru-RU" smtClean="0"/>
              <a:pPr/>
              <a:t>8</a:t>
            </a:fld>
            <a:endParaRPr lang="ru-RU"/>
          </a:p>
        </p:txBody>
      </p:sp>
      <p:sp>
        <p:nvSpPr>
          <p:cNvPr id="4" name="Заголовок 3"/>
          <p:cNvSpPr>
            <a:spLocks noGrp="1"/>
          </p:cNvSpPr>
          <p:nvPr>
            <p:ph type="title"/>
          </p:nvPr>
        </p:nvSpPr>
        <p:spPr/>
        <p:txBody>
          <a:bodyPr>
            <a:normAutofit fontScale="90000"/>
          </a:bodyPr>
          <a:lstStyle/>
          <a:p>
            <a:r>
              <a:rPr lang="ru-RU" dirty="0" smtClean="0"/>
              <a:t>Оценка точности одной функции</a:t>
            </a:r>
            <a:endParaRPr lang="ru-RU" dirty="0"/>
          </a:p>
        </p:txBody>
      </p:sp>
      <p:sp>
        <p:nvSpPr>
          <p:cNvPr id="5" name="Прямоугольник 4"/>
          <p:cNvSpPr/>
          <p:nvPr/>
        </p:nvSpPr>
        <p:spPr>
          <a:xfrm>
            <a:off x="0" y="797471"/>
            <a:ext cx="9144000" cy="1323439"/>
          </a:xfrm>
          <a:prstGeom prst="rect">
            <a:avLst/>
          </a:prstGeom>
        </p:spPr>
        <p:txBody>
          <a:bodyPr wrap="square">
            <a:spAutoFit/>
          </a:bodyPr>
          <a:lstStyle/>
          <a:p>
            <a:r>
              <a:rPr lang="ru-RU" b="0" i="1" dirty="0" smtClean="0"/>
              <a:t>Определить предельную среднюю </a:t>
            </a:r>
            <a:r>
              <a:rPr lang="ru-RU" b="0" i="1" dirty="0" err="1" smtClean="0"/>
              <a:t>квадратическую</a:t>
            </a:r>
            <a:r>
              <a:rPr lang="ru-RU" b="0" i="1" dirty="0" smtClean="0"/>
              <a:t> и относительную погрешность определения длины, полученной на основе прямоугольного симметричного параллактического звена, если длина базиса </a:t>
            </a:r>
            <a:r>
              <a:rPr lang="en-US" b="0" i="1" dirty="0" smtClean="0"/>
              <a:t>b</a:t>
            </a:r>
            <a:r>
              <a:rPr lang="ru-RU" b="0" i="1" dirty="0" smtClean="0"/>
              <a:t> = 20 ± 0.02 м, а параллактический угол </a:t>
            </a:r>
            <a:r>
              <a:rPr lang="ru-RU" b="0" i="1" dirty="0" err="1" smtClean="0"/>
              <a:t>φ </a:t>
            </a:r>
            <a:r>
              <a:rPr lang="ru-RU" b="0" i="1" dirty="0" smtClean="0"/>
              <a:t>= 1</a:t>
            </a:r>
            <a:r>
              <a:rPr lang="ru-RU" b="0" dirty="0" smtClean="0"/>
              <a:t>º</a:t>
            </a:r>
            <a:r>
              <a:rPr lang="ru-RU" b="0" i="1" dirty="0" smtClean="0"/>
              <a:t>12′ 46″± 2″.</a:t>
            </a:r>
            <a:endParaRPr lang="ru-RU" b="0" dirty="0"/>
          </a:p>
        </p:txBody>
      </p:sp>
      <p:sp>
        <p:nvSpPr>
          <p:cNvPr id="6" name="Прямоугольник 5"/>
          <p:cNvSpPr/>
          <p:nvPr/>
        </p:nvSpPr>
        <p:spPr>
          <a:xfrm>
            <a:off x="0" y="2218641"/>
            <a:ext cx="9144000" cy="707886"/>
          </a:xfrm>
          <a:prstGeom prst="rect">
            <a:avLst/>
          </a:prstGeom>
        </p:spPr>
        <p:txBody>
          <a:bodyPr wrap="square">
            <a:spAutoFit/>
          </a:bodyPr>
          <a:lstStyle/>
          <a:p>
            <a:r>
              <a:rPr lang="ru-RU" b="0" dirty="0" smtClean="0"/>
              <a:t>Шаг 1: Вспоминаем, что для прямоугольного симметричного параллактического звена формула вычисления длины</a:t>
            </a:r>
            <a:endParaRPr lang="ru-RU" b="0" dirty="0"/>
          </a:p>
        </p:txBody>
      </p:sp>
      <p:pic>
        <p:nvPicPr>
          <p:cNvPr id="6146" name="Picture 2"/>
          <p:cNvPicPr>
            <a:picLocks noChangeAspect="1" noChangeArrowheads="1"/>
          </p:cNvPicPr>
          <p:nvPr/>
        </p:nvPicPr>
        <p:blipFill>
          <a:blip r:embed="rId2" cstate="print"/>
          <a:srcRect t="6563" r="1238"/>
          <a:stretch>
            <a:fillRect/>
          </a:stretch>
        </p:blipFill>
        <p:spPr bwMode="auto">
          <a:xfrm>
            <a:off x="3571875" y="2987040"/>
            <a:ext cx="1975485" cy="863283"/>
          </a:xfrm>
          <a:prstGeom prst="rect">
            <a:avLst/>
          </a:prstGeom>
          <a:noFill/>
          <a:ln w="9525">
            <a:noFill/>
            <a:miter lim="800000"/>
            <a:headEnd/>
            <a:tailEnd/>
          </a:ln>
        </p:spPr>
      </p:pic>
      <p:sp>
        <p:nvSpPr>
          <p:cNvPr id="8" name="Прямоугольник 7"/>
          <p:cNvSpPr/>
          <p:nvPr/>
        </p:nvSpPr>
        <p:spPr>
          <a:xfrm>
            <a:off x="0" y="3802112"/>
            <a:ext cx="9144000" cy="707886"/>
          </a:xfrm>
          <a:prstGeom prst="rect">
            <a:avLst/>
          </a:prstGeom>
        </p:spPr>
        <p:txBody>
          <a:bodyPr wrap="square">
            <a:spAutoFit/>
          </a:bodyPr>
          <a:lstStyle/>
          <a:p>
            <a:r>
              <a:rPr lang="ru-RU" b="0" dirty="0" smtClean="0"/>
              <a:t>Шаг 2: Берем частные производные от </a:t>
            </a:r>
            <a:r>
              <a:rPr lang="en-US" b="0" i="1" dirty="0" smtClean="0"/>
              <a:t>F</a:t>
            </a:r>
            <a:r>
              <a:rPr lang="ru-RU" b="0" i="1" dirty="0" smtClean="0"/>
              <a:t> = </a:t>
            </a:r>
            <a:r>
              <a:rPr lang="en-US" b="0" i="1" dirty="0" smtClean="0"/>
              <a:t>D </a:t>
            </a:r>
            <a:r>
              <a:rPr lang="ru-RU" b="0" dirty="0" smtClean="0"/>
              <a:t> по </a:t>
            </a:r>
            <a:r>
              <a:rPr lang="en-US" b="0" i="1" dirty="0" smtClean="0"/>
              <a:t>b</a:t>
            </a:r>
            <a:r>
              <a:rPr lang="en-US" b="0" dirty="0" smtClean="0"/>
              <a:t> </a:t>
            </a:r>
            <a:r>
              <a:rPr lang="ru-RU" b="0" dirty="0" smtClean="0"/>
              <a:t>и </a:t>
            </a:r>
            <a:r>
              <a:rPr lang="ru-RU" b="0" i="1" dirty="0" err="1" smtClean="0"/>
              <a:t>φ</a:t>
            </a:r>
            <a:r>
              <a:rPr lang="ru-RU" b="0" dirty="0" smtClean="0"/>
              <a:t>, так как они были определены с погрешностями (см. условие задачи)</a:t>
            </a:r>
            <a:endParaRPr lang="ru-RU" b="0" dirty="0"/>
          </a:p>
        </p:txBody>
      </p:sp>
      <p:pic>
        <p:nvPicPr>
          <p:cNvPr id="6147" name="Picture 3"/>
          <p:cNvPicPr>
            <a:picLocks noChangeAspect="1" noChangeArrowheads="1"/>
          </p:cNvPicPr>
          <p:nvPr/>
        </p:nvPicPr>
        <p:blipFill>
          <a:blip r:embed="rId3" cstate="print"/>
          <a:srcRect/>
          <a:stretch>
            <a:fillRect/>
          </a:stretch>
        </p:blipFill>
        <p:spPr bwMode="auto">
          <a:xfrm>
            <a:off x="2529840" y="4518660"/>
            <a:ext cx="4162425" cy="990600"/>
          </a:xfrm>
          <a:prstGeom prst="rect">
            <a:avLst/>
          </a:prstGeom>
          <a:noFill/>
          <a:ln w="9525">
            <a:noFill/>
            <a:miter lim="800000"/>
            <a:headEnd/>
            <a:tailEnd/>
          </a:ln>
        </p:spPr>
      </p:pic>
      <p:pic>
        <p:nvPicPr>
          <p:cNvPr id="6148" name="Picture 4"/>
          <p:cNvPicPr>
            <a:picLocks noChangeAspect="1" noChangeArrowheads="1"/>
          </p:cNvPicPr>
          <p:nvPr/>
        </p:nvPicPr>
        <p:blipFill>
          <a:blip r:embed="rId4" cstate="print"/>
          <a:srcRect/>
          <a:stretch>
            <a:fillRect/>
          </a:stretch>
        </p:blipFill>
        <p:spPr bwMode="auto">
          <a:xfrm>
            <a:off x="1750695" y="5413375"/>
            <a:ext cx="5581650" cy="1009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11"/>
          </p:nvPr>
        </p:nvSpPr>
        <p:spPr/>
        <p:txBody>
          <a:bodyPr/>
          <a:lstStyle/>
          <a:p>
            <a:r>
              <a:rPr lang="ru-RU" smtClean="0"/>
              <a:t>Подготовил: Будо А.Ю., каф.инж.геодезии БНТУ (Минск)</a:t>
            </a:r>
            <a:endParaRPr lang="ru-RU" dirty="0"/>
          </a:p>
        </p:txBody>
      </p:sp>
      <p:sp>
        <p:nvSpPr>
          <p:cNvPr id="3" name="Номер слайда 2"/>
          <p:cNvSpPr>
            <a:spLocks noGrp="1"/>
          </p:cNvSpPr>
          <p:nvPr>
            <p:ph type="sldNum" sz="quarter" idx="12"/>
          </p:nvPr>
        </p:nvSpPr>
        <p:spPr/>
        <p:txBody>
          <a:bodyPr/>
          <a:lstStyle/>
          <a:p>
            <a:fld id="{253B2E25-C0BF-4355-B1FA-59686BB02BCA}" type="slidenum">
              <a:rPr lang="ru-RU" smtClean="0"/>
              <a:pPr/>
              <a:t>9</a:t>
            </a:fld>
            <a:endParaRPr lang="ru-RU"/>
          </a:p>
        </p:txBody>
      </p:sp>
      <p:sp>
        <p:nvSpPr>
          <p:cNvPr id="4" name="Заголовок 3"/>
          <p:cNvSpPr>
            <a:spLocks noGrp="1"/>
          </p:cNvSpPr>
          <p:nvPr>
            <p:ph type="title"/>
          </p:nvPr>
        </p:nvSpPr>
        <p:spPr/>
        <p:txBody>
          <a:bodyPr>
            <a:normAutofit fontScale="90000"/>
          </a:bodyPr>
          <a:lstStyle/>
          <a:p>
            <a:r>
              <a:rPr lang="ru-RU" dirty="0" smtClean="0"/>
              <a:t>Оценка точности одной функции</a:t>
            </a:r>
            <a:endParaRPr lang="ru-RU" dirty="0"/>
          </a:p>
        </p:txBody>
      </p:sp>
      <p:sp>
        <p:nvSpPr>
          <p:cNvPr id="5" name="Прямоугольник 4"/>
          <p:cNvSpPr/>
          <p:nvPr/>
        </p:nvSpPr>
        <p:spPr>
          <a:xfrm>
            <a:off x="0" y="892145"/>
            <a:ext cx="6888424" cy="400110"/>
          </a:xfrm>
          <a:prstGeom prst="rect">
            <a:avLst/>
          </a:prstGeom>
        </p:spPr>
        <p:txBody>
          <a:bodyPr wrap="none">
            <a:spAutoFit/>
          </a:bodyPr>
          <a:lstStyle/>
          <a:p>
            <a:r>
              <a:rPr lang="ru-RU" b="0" dirty="0" smtClean="0"/>
              <a:t>Шаг 3: </a:t>
            </a:r>
            <a:r>
              <a:rPr lang="ru-RU" b="0" dirty="0" err="1" smtClean="0"/>
              <a:t>Посколько</a:t>
            </a:r>
            <a:r>
              <a:rPr lang="ru-RU" b="0" dirty="0" smtClean="0"/>
              <a:t> корреляции нет, используем формулу</a:t>
            </a:r>
            <a:endParaRPr lang="ru-RU" b="0" dirty="0"/>
          </a:p>
        </p:txBody>
      </p:sp>
      <p:pic>
        <p:nvPicPr>
          <p:cNvPr id="7170" name="Picture 2"/>
          <p:cNvPicPr>
            <a:picLocks noChangeAspect="1" noChangeArrowheads="1"/>
          </p:cNvPicPr>
          <p:nvPr/>
        </p:nvPicPr>
        <p:blipFill>
          <a:blip r:embed="rId2" cstate="print"/>
          <a:srcRect r="154" b="8310"/>
          <a:stretch>
            <a:fillRect/>
          </a:stretch>
        </p:blipFill>
        <p:spPr bwMode="auto">
          <a:xfrm>
            <a:off x="1809433" y="1299845"/>
            <a:ext cx="5962967" cy="1240155"/>
          </a:xfrm>
          <a:prstGeom prst="rect">
            <a:avLst/>
          </a:prstGeom>
          <a:noFill/>
          <a:ln w="9525">
            <a:noFill/>
            <a:miter lim="800000"/>
            <a:headEnd/>
            <a:tailEnd/>
          </a:ln>
        </p:spPr>
      </p:pic>
      <p:pic>
        <p:nvPicPr>
          <p:cNvPr id="7" name="Picture 5"/>
          <p:cNvPicPr>
            <a:picLocks noChangeAspect="1" noChangeArrowheads="1"/>
          </p:cNvPicPr>
          <p:nvPr/>
        </p:nvPicPr>
        <p:blipFill>
          <a:blip r:embed="rId3" cstate="print"/>
          <a:srcRect/>
          <a:stretch>
            <a:fillRect/>
          </a:stretch>
        </p:blipFill>
        <p:spPr bwMode="auto">
          <a:xfrm>
            <a:off x="6918325" y="802323"/>
            <a:ext cx="1971675" cy="600075"/>
          </a:xfrm>
          <a:prstGeom prst="rect">
            <a:avLst/>
          </a:prstGeom>
          <a:noFill/>
          <a:ln w="9525">
            <a:noFill/>
            <a:miter lim="800000"/>
            <a:headEnd/>
            <a:tailEnd/>
          </a:ln>
        </p:spPr>
      </p:pic>
      <p:sp>
        <p:nvSpPr>
          <p:cNvPr id="8" name="Прямоугольник 7"/>
          <p:cNvSpPr/>
          <p:nvPr/>
        </p:nvSpPr>
        <p:spPr>
          <a:xfrm>
            <a:off x="0" y="2588865"/>
            <a:ext cx="4065537" cy="400110"/>
          </a:xfrm>
          <a:prstGeom prst="rect">
            <a:avLst/>
          </a:prstGeom>
        </p:spPr>
        <p:txBody>
          <a:bodyPr wrap="none">
            <a:spAutoFit/>
          </a:bodyPr>
          <a:lstStyle/>
          <a:p>
            <a:r>
              <a:rPr lang="ru-RU" b="0" dirty="0" smtClean="0"/>
              <a:t>Шаг 4: Предельная погрешность</a:t>
            </a:r>
            <a:endParaRPr lang="ru-RU" b="0" dirty="0"/>
          </a:p>
        </p:txBody>
      </p:sp>
      <p:pic>
        <p:nvPicPr>
          <p:cNvPr id="7171" name="Picture 3"/>
          <p:cNvPicPr>
            <a:picLocks noChangeAspect="1" noChangeArrowheads="1"/>
          </p:cNvPicPr>
          <p:nvPr/>
        </p:nvPicPr>
        <p:blipFill>
          <a:blip r:embed="rId4" cstate="print"/>
          <a:srcRect/>
          <a:stretch>
            <a:fillRect/>
          </a:stretch>
        </p:blipFill>
        <p:spPr bwMode="auto">
          <a:xfrm>
            <a:off x="2909888" y="3181350"/>
            <a:ext cx="3324225" cy="495300"/>
          </a:xfrm>
          <a:prstGeom prst="rect">
            <a:avLst/>
          </a:prstGeom>
          <a:noFill/>
          <a:ln w="9525">
            <a:noFill/>
            <a:miter lim="800000"/>
            <a:headEnd/>
            <a:tailEnd/>
          </a:ln>
        </p:spPr>
      </p:pic>
      <p:sp>
        <p:nvSpPr>
          <p:cNvPr id="10" name="Прямоугольник 9"/>
          <p:cNvSpPr/>
          <p:nvPr/>
        </p:nvSpPr>
        <p:spPr>
          <a:xfrm>
            <a:off x="0" y="3693329"/>
            <a:ext cx="9144000" cy="707886"/>
          </a:xfrm>
          <a:prstGeom prst="rect">
            <a:avLst/>
          </a:prstGeom>
        </p:spPr>
        <p:txBody>
          <a:bodyPr wrap="square">
            <a:spAutoFit/>
          </a:bodyPr>
          <a:lstStyle/>
          <a:p>
            <a:r>
              <a:rPr lang="ru-RU" b="0" dirty="0" smtClean="0"/>
              <a:t>относительная погрешность для вычисленного по формуле </a:t>
            </a:r>
            <a:r>
              <a:rPr lang="en-US" b="0" i="1" dirty="0" smtClean="0"/>
              <a:t>D</a:t>
            </a:r>
            <a:r>
              <a:rPr lang="ru-RU" b="0" i="1" dirty="0" smtClean="0"/>
              <a:t> = </a:t>
            </a:r>
            <a:r>
              <a:rPr lang="ru-RU" b="0" dirty="0" smtClean="0"/>
              <a:t>472.36 м будет равна</a:t>
            </a:r>
            <a:endParaRPr lang="ru-RU" b="0" dirty="0"/>
          </a:p>
        </p:txBody>
      </p:sp>
      <p:pic>
        <p:nvPicPr>
          <p:cNvPr id="7172" name="Picture 4"/>
          <p:cNvPicPr>
            <a:picLocks noChangeAspect="1" noChangeArrowheads="1"/>
          </p:cNvPicPr>
          <p:nvPr/>
        </p:nvPicPr>
        <p:blipFill>
          <a:blip r:embed="rId5" cstate="print"/>
          <a:srcRect/>
          <a:stretch>
            <a:fillRect/>
          </a:stretch>
        </p:blipFill>
        <p:spPr bwMode="auto">
          <a:xfrm>
            <a:off x="3431223" y="4567873"/>
            <a:ext cx="1590675" cy="790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Специальное оформление">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12091</TotalTime>
  <Words>1897</Words>
  <Application>Microsoft Office PowerPoint</Application>
  <PresentationFormat>Экран (4:3)</PresentationFormat>
  <Paragraphs>180</Paragraphs>
  <Slides>32</Slides>
  <Notes>3</Notes>
  <HiddenSlides>0</HiddenSlides>
  <MMClips>0</MMClips>
  <ScaleCrop>false</ScaleCrop>
  <HeadingPairs>
    <vt:vector size="4" baseType="variant">
      <vt:variant>
        <vt:lpstr>Тема</vt:lpstr>
      </vt:variant>
      <vt:variant>
        <vt:i4>1</vt:i4>
      </vt:variant>
      <vt:variant>
        <vt:lpstr>Заголовки слайдов</vt:lpstr>
      </vt:variant>
      <vt:variant>
        <vt:i4>32</vt:i4>
      </vt:variant>
    </vt:vector>
  </HeadingPairs>
  <TitlesOfParts>
    <vt:vector size="33" baseType="lpstr">
      <vt:lpstr>Специальное оформление</vt:lpstr>
      <vt:lpstr>Слайд 1</vt:lpstr>
      <vt:lpstr>План лекции</vt:lpstr>
      <vt:lpstr>Оценивание функций от измерений</vt:lpstr>
      <vt:lpstr>Оценивание функций от измерений</vt:lpstr>
      <vt:lpstr>Оценивание функций от измерений</vt:lpstr>
      <vt:lpstr>Оценивание функций от измерений</vt:lpstr>
      <vt:lpstr>Алгоритм решения</vt:lpstr>
      <vt:lpstr>Оценка точности одной функции</vt:lpstr>
      <vt:lpstr>Оценка точности одной функции</vt:lpstr>
      <vt:lpstr>Оценка точности одной функции</vt:lpstr>
      <vt:lpstr>Оценка точности одной функции</vt:lpstr>
      <vt:lpstr>Оценка точности одной функции</vt:lpstr>
      <vt:lpstr>Оценка точности одной функции</vt:lpstr>
      <vt:lpstr>Оценка точности вектор-функции</vt:lpstr>
      <vt:lpstr>Алгоритм</vt:lpstr>
      <vt:lpstr>Оценка точности вектор-функции</vt:lpstr>
      <vt:lpstr>Оценка точности вектор-функции</vt:lpstr>
      <vt:lpstr>Оценка точности вектор-функции</vt:lpstr>
      <vt:lpstr>Оценка точности вектор-функции</vt:lpstr>
      <vt:lpstr>Оценка точности вектор-функции</vt:lpstr>
      <vt:lpstr>Оценка точности вектор-функции</vt:lpstr>
      <vt:lpstr>Оценка точности вектор-функции</vt:lpstr>
      <vt:lpstr>Предрасчет точности измерений</vt:lpstr>
      <vt:lpstr>Предрасчет точности измерений</vt:lpstr>
      <vt:lpstr>Предрасчет точности измерений</vt:lpstr>
      <vt:lpstr>Предрасчет точности измерений</vt:lpstr>
      <vt:lpstr>Вычисление весов  измерений и функций</vt:lpstr>
      <vt:lpstr>Вычисление весов  измерений и функций</vt:lpstr>
      <vt:lpstr>Вычисление весов  измерений и функций</vt:lpstr>
      <vt:lpstr>Вычисление весов  измерений и функций</vt:lpstr>
      <vt:lpstr>Вычисление весов  измерений и функций</vt:lpstr>
      <vt:lpst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Nincs diacím</dc:title>
  <dc:creator>Rózsa Szabolcs</dc:creator>
  <cp:lastModifiedBy>Andrew</cp:lastModifiedBy>
  <cp:revision>1139</cp:revision>
  <dcterms:created xsi:type="dcterms:W3CDTF">2004-07-24T14:55:57Z</dcterms:created>
  <dcterms:modified xsi:type="dcterms:W3CDTF">2016-12-23T23:05:04Z</dcterms:modified>
</cp:coreProperties>
</file>