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63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1F5"/>
    <a:srgbClr val="47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Planilha1!$A$2</c:f>
              <c:strCache>
                <c:ptCount val="1"/>
                <c:pt idx="0">
                  <c:v>CentroOeste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Planilha1!$B$2:$K$2</c:f>
              <c:numCache>
                <c:formatCode>General</c:formatCode>
                <c:ptCount val="10"/>
                <c:pt idx="0">
                  <c:v>5.0302081108000003</c:v>
                </c:pt>
                <c:pt idx="1">
                  <c:v>3.9562499522999999</c:v>
                </c:pt>
                <c:pt idx="2">
                  <c:v>6.8104164599999999</c:v>
                </c:pt>
                <c:pt idx="3">
                  <c:v>5.8298611641000004</c:v>
                </c:pt>
                <c:pt idx="4">
                  <c:v>8.9022572040999997</c:v>
                </c:pt>
                <c:pt idx="5">
                  <c:v>7.7993056773999996</c:v>
                </c:pt>
                <c:pt idx="6">
                  <c:v>3.8720490931999998</c:v>
                </c:pt>
                <c:pt idx="7">
                  <c:v>3.8430557251000002</c:v>
                </c:pt>
                <c:pt idx="8">
                  <c:v>17.225434899300001</c:v>
                </c:pt>
                <c:pt idx="9">
                  <c:v>15.5420142412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CE-4A13-9F50-252C437270B2}"/>
            </c:ext>
          </c:extLst>
        </c:ser>
        <c:ser>
          <c:idx val="1"/>
          <c:order val="1"/>
          <c:tx>
            <c:strRef>
              <c:f>Planilha1!$A$3</c:f>
              <c:strCache>
                <c:ptCount val="1"/>
                <c:pt idx="0">
                  <c:v>Nordeste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Planilha1!$B$3:$K$3</c:f>
              <c:numCache>
                <c:formatCode>General</c:formatCode>
                <c:ptCount val="10"/>
                <c:pt idx="0">
                  <c:v>6.8354165554000001</c:v>
                </c:pt>
                <c:pt idx="1">
                  <c:v>6.0715279578999999</c:v>
                </c:pt>
                <c:pt idx="2">
                  <c:v>8.3777780533000001</c:v>
                </c:pt>
                <c:pt idx="3">
                  <c:v>7.5625</c:v>
                </c:pt>
                <c:pt idx="4">
                  <c:v>11.783333301500001</c:v>
                </c:pt>
                <c:pt idx="5">
                  <c:v>9.8791666030999998</c:v>
                </c:pt>
                <c:pt idx="6">
                  <c:v>4.9479167460999998</c:v>
                </c:pt>
                <c:pt idx="7">
                  <c:v>3.8076386451999999</c:v>
                </c:pt>
                <c:pt idx="8">
                  <c:v>22.622916698499999</c:v>
                </c:pt>
                <c:pt idx="9">
                  <c:v>18.626388549800001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CE-4A13-9F50-252C437270B2}"/>
            </c:ext>
          </c:extLst>
        </c:ser>
        <c:ser>
          <c:idx val="2"/>
          <c:order val="2"/>
          <c:tx>
            <c:strRef>
              <c:f>Planilha1!$A$4</c:f>
              <c:strCache>
                <c:ptCount val="1"/>
                <c:pt idx="0">
                  <c:v>Norte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Planilha1!$B$4:$K$4</c:f>
              <c:numCache>
                <c:formatCode>General</c:formatCode>
                <c:ptCount val="10"/>
                <c:pt idx="0">
                  <c:v>6.9291667938000003</c:v>
                </c:pt>
                <c:pt idx="1">
                  <c:v>7.9402778149</c:v>
                </c:pt>
                <c:pt idx="2">
                  <c:v>10.1743059158</c:v>
                </c:pt>
                <c:pt idx="3">
                  <c:v>10.949305534400001</c:v>
                </c:pt>
                <c:pt idx="4">
                  <c:v>12.981249809299999</c:v>
                </c:pt>
                <c:pt idx="5">
                  <c:v>14.3378472328</c:v>
                </c:pt>
                <c:pt idx="6">
                  <c:v>6.0520830154</c:v>
                </c:pt>
                <c:pt idx="7">
                  <c:v>6.3975694179999998</c:v>
                </c:pt>
                <c:pt idx="8">
                  <c:v>25.523957729300001</c:v>
                </c:pt>
                <c:pt idx="9">
                  <c:v>27.904340267199998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CE-4A13-9F50-252C437270B2}"/>
            </c:ext>
          </c:extLst>
        </c:ser>
        <c:ser>
          <c:idx val="3"/>
          <c:order val="3"/>
          <c:tx>
            <c:strRef>
              <c:f>Planilha1!$A$5</c:f>
              <c:strCache>
                <c:ptCount val="1"/>
                <c:pt idx="0">
                  <c:v>Sudeste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Planilha1!$B$5:$K$5</c:f>
              <c:numCache>
                <c:formatCode>General</c:formatCode>
                <c:ptCount val="10"/>
                <c:pt idx="0">
                  <c:v>4.4038194417999996</c:v>
                </c:pt>
                <c:pt idx="1">
                  <c:v>2.1888887881999999</c:v>
                </c:pt>
                <c:pt idx="2">
                  <c:v>5.8548612594999998</c:v>
                </c:pt>
                <c:pt idx="3">
                  <c:v>3.3840277195000001</c:v>
                </c:pt>
                <c:pt idx="4">
                  <c:v>7.7189235687000002</c:v>
                </c:pt>
                <c:pt idx="5">
                  <c:v>4.9590277672000003</c:v>
                </c:pt>
                <c:pt idx="6">
                  <c:v>3.3151041269000001</c:v>
                </c:pt>
                <c:pt idx="7">
                  <c:v>2.7701389789999999</c:v>
                </c:pt>
                <c:pt idx="8">
                  <c:v>14.89348948</c:v>
                </c:pt>
                <c:pt idx="9">
                  <c:v>10.2086806297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CE-4A13-9F50-252C437270B2}"/>
            </c:ext>
          </c:extLst>
        </c:ser>
        <c:ser>
          <c:idx val="4"/>
          <c:order val="4"/>
          <c:tx>
            <c:strRef>
              <c:f>Planilha1!$A$6</c:f>
              <c:strCache>
                <c:ptCount val="1"/>
                <c:pt idx="0">
                  <c:v>Sul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Planilha1!$B$6:$K$6</c:f>
              <c:numCache>
                <c:formatCode>General</c:formatCode>
                <c:ptCount val="10"/>
                <c:pt idx="0">
                  <c:v>5.6055555343999997</c:v>
                </c:pt>
                <c:pt idx="1">
                  <c:v>3.0805554389999998</c:v>
                </c:pt>
                <c:pt idx="2">
                  <c:v>7.8972220421000001</c:v>
                </c:pt>
                <c:pt idx="3">
                  <c:v>4.3194446564</c:v>
                </c:pt>
                <c:pt idx="4">
                  <c:v>14.8527774811</c:v>
                </c:pt>
                <c:pt idx="5">
                  <c:v>5.9798612594999998</c:v>
                </c:pt>
                <c:pt idx="6">
                  <c:v>9.2472219466999999</c:v>
                </c:pt>
                <c:pt idx="7">
                  <c:v>2.8993058205</c:v>
                </c:pt>
                <c:pt idx="8">
                  <c:v>31.526388168299999</c:v>
                </c:pt>
                <c:pt idx="9">
                  <c:v>11.8690977097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ACE-4A13-9F50-252C437270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0596064"/>
        <c:axId val="600598224"/>
      </c:barChart>
      <c:catAx>
        <c:axId val="6005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598224"/>
        <c:crosses val="autoZero"/>
        <c:auto val="1"/>
        <c:lblAlgn val="ctr"/>
        <c:lblOffset val="100"/>
        <c:noMultiLvlLbl val="0"/>
      </c:catAx>
      <c:valAx>
        <c:axId val="60059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59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Quantidade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provider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Planilha1!$B$8</c:f>
              <c:strCache>
                <c:ptCount val="1"/>
                <c:pt idx="0">
                  <c:v>Quantidade de pedidos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Planilha1!$A$9:$A$10</c:f>
              <c:strCache>
                <c:ptCount val="2"/>
                <c:pt idx="0">
                  <c:v>provider 1</c:v>
                </c:pt>
                <c:pt idx="1">
                  <c:v>provider 2</c:v>
                </c:pt>
              </c:strCache>
            </c:strRef>
          </c:cat>
          <c:val>
            <c:numRef>
              <c:f>Planilha1!$B$9:$B$10</c:f>
              <c:numCache>
                <c:formatCode>General</c:formatCode>
                <c:ptCount val="2"/>
                <c:pt idx="0">
                  <c:v>8917</c:v>
                </c:pt>
                <c:pt idx="1">
                  <c:v>33793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D9-42CA-B4F9-9B6C9605B6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55971568"/>
        <c:axId val="655970488"/>
      </c:barChart>
      <c:catAx>
        <c:axId val="65597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5970488"/>
        <c:crosses val="autoZero"/>
        <c:auto val="1"/>
        <c:lblAlgn val="ctr"/>
        <c:lblOffset val="100"/>
        <c:noMultiLvlLbl val="0"/>
      </c:catAx>
      <c:valAx>
        <c:axId val="65597048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5597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Pedidos por regiao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Planilha1!$E$8</c:f>
              <c:strCache>
                <c:ptCount val="1"/>
                <c:pt idx="0">
                  <c:v>COUNT(*)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Planilha1!$D$9:$D$13</c:f>
              <c:strCache>
                <c:ptCount val="5"/>
                <c:pt idx="0">
                  <c:v>CentroOeste</c:v>
                </c:pt>
                <c:pt idx="1">
                  <c:v>Nordeste</c:v>
                </c:pt>
                <c:pt idx="2">
                  <c:v>Norte</c:v>
                </c:pt>
                <c:pt idx="3">
                  <c:v>Sudeste</c:v>
                </c:pt>
                <c:pt idx="4">
                  <c:v>Sul</c:v>
                </c:pt>
              </c:strCache>
            </c:strRef>
          </c:cat>
          <c:val>
            <c:numRef>
              <c:f>Planilha1!$E$9:$E$13</c:f>
              <c:numCache>
                <c:formatCode>General</c:formatCode>
                <c:ptCount val="5"/>
                <c:pt idx="0">
                  <c:v>4807</c:v>
                </c:pt>
                <c:pt idx="1">
                  <c:v>9688</c:v>
                </c:pt>
                <c:pt idx="2">
                  <c:v>2532</c:v>
                </c:pt>
                <c:pt idx="3">
                  <c:v>19308</c:v>
                </c:pt>
                <c:pt idx="4">
                  <c:v>6375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A5-49EC-B47F-9C5F7A6073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9265800"/>
        <c:axId val="429266160"/>
      </c:barChart>
      <c:catAx>
        <c:axId val="429265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9266160"/>
        <c:crosses val="autoZero"/>
        <c:auto val="1"/>
        <c:lblAlgn val="ctr"/>
        <c:lblOffset val="100"/>
        <c:noMultiLvlLbl val="0"/>
      </c:catAx>
      <c:valAx>
        <c:axId val="42926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9265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Planilha1!$J$8:$K$8</c:f>
              <c:numCache>
                <c:formatCode>General</c:formatCode>
                <c:ptCount val="2"/>
              </c:numCache>
            </c:numRef>
          </c:cat>
          <c:val>
            <c:numRef>
              <c:f>Planilha1!$J$9:$K$9</c:f>
              <c:numCache>
                <c:formatCode>General</c:formatCode>
                <c:ptCount val="2"/>
              </c:numCache>
            </c:numRef>
          </c:val>
          <c:extLst>
            <c:ext xmlns:c16="http://schemas.microsoft.com/office/drawing/2014/chart" uri="{C3380CC4-5D6E-409C-BE32-E72D297353CC}">
              <c16:uniqueId val="{00000000-F1F7-4F41-9C77-696409550D9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41276336"/>
        <c:axId val="535651232"/>
      </c:barChart>
      <c:catAx>
        <c:axId val="541276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35651232"/>
        <c:crosses val="autoZero"/>
        <c:auto val="1"/>
        <c:lblAlgn val="ctr"/>
        <c:lblOffset val="100"/>
        <c:noMultiLvlLbl val="0"/>
      </c:catAx>
      <c:valAx>
        <c:axId val="5356512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4127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Planilha1!$G$17:$G$20</c:f>
              <c:strCache>
                <c:ptCount val="4"/>
                <c:pt idx="0">
                  <c:v>in_transit_to_local_distribution_at      </c:v>
                </c:pt>
                <c:pt idx="1">
                  <c:v>local_distribution_at                  </c:v>
                </c:pt>
                <c:pt idx="2">
                  <c:v>in_transit_to_deliver_at                </c:v>
                </c:pt>
                <c:pt idx="3">
                  <c:v>delivered_at                           </c:v>
                </c:pt>
              </c:strCache>
            </c:strRef>
          </c:cat>
          <c:val>
            <c:numRef>
              <c:f>Planilha1!$H$17:$H$20</c:f>
              <c:numCache>
                <c:formatCode>General</c:formatCode>
                <c:ptCount val="4"/>
                <c:pt idx="0">
                  <c:v>165</c:v>
                </c:pt>
                <c:pt idx="1">
                  <c:v>14532</c:v>
                </c:pt>
                <c:pt idx="2">
                  <c:v>6078</c:v>
                </c:pt>
                <c:pt idx="3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6E-4BC0-AA3C-3F8FBE10C7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0603984"/>
        <c:axId val="600606864"/>
      </c:barChart>
      <c:catAx>
        <c:axId val="60060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606864"/>
        <c:crosses val="autoZero"/>
        <c:auto val="1"/>
        <c:lblAlgn val="ctr"/>
        <c:lblOffset val="100"/>
        <c:noMultiLvlLbl val="0"/>
      </c:catAx>
      <c:valAx>
        <c:axId val="60060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6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Planilha1!$G$9:$G$11</cx:f>
        <cx:lvl ptCount="3">
          <cx:pt idx="0">cancelled</cx:pt>
          <cx:pt idx="1">delivered</cx:pt>
          <cx:pt idx="2">returned</cx:pt>
        </cx:lvl>
      </cx:strDim>
      <cx:numDim type="val">
        <cx:f>Planilha1!$H$9:$H$11</cx:f>
        <cx:lvl ptCount="3" formatCode="Geral">
          <cx:pt idx="0">45</cx:pt>
          <cx:pt idx="1">42220</cx:pt>
          <cx:pt idx="2">445</cx:pt>
        </cx:lvl>
      </cx:numDim>
    </cx:data>
  </cx:chartData>
  <cx:chart>
    <cx:title pos="t" align="ctr" overlay="0">
      <cx:tx>
        <cx:txData>
          <cx:v>Pedidos por status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Pedidos por status</a:t>
          </a:r>
        </a:p>
      </cx:txPr>
    </cx:title>
    <cx:plotArea>
      <cx:plotAreaRegion>
        <cx:series layoutId="waterfall" uniqueId="{442B5E72-DC5A-4A24-BD6C-5E6BA903E90A}">
          <cx:tx>
            <cx:txData>
              <cx:f>Planilha1!$H$8</cx:f>
              <cx:v>COUNT(*)</cx:v>
            </cx:txData>
          </cx:tx>
          <cx:dataLabels pos="outEnd"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3C4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B197-4118-18E5-9D0C-1D4DA70E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915989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2EC02-7628-778A-96AB-3B0FB2BC0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91598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56DD3-9EC1-ADCF-2A7E-8DB1F185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29110-49AC-16CE-0666-C7C2C305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C1ED9-0D90-BA20-6EFA-598EDEB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1DDD70-9F45-956D-F1B6-F9C0B0F5B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7374" y="9524"/>
            <a:ext cx="5387133" cy="6848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FD7D9B-FD1D-537A-C5B5-67F102B29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3" y="5954270"/>
            <a:ext cx="2673532" cy="9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AD4AF-9B6B-8BD4-28CD-B7EE9A4B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EE9540-4974-B480-23C8-85D91B628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BAEA4-50C3-10CB-4795-15BD4EA1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FD424-6675-5E1A-C6C7-BDE349AE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856D6-415C-35B8-FE28-B5F275E4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B780C0-24EA-006B-B08E-C503480E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BB5D85-A87D-6F36-8D3E-C0F37B14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92D75-70A8-02D0-2C7A-88B85463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4AE1E-6C0D-B597-86F6-092ADE0E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30276-6F01-B579-E633-C22BAF89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2DA73-8412-C97A-F29B-BA54BA8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3666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49C3B-DF7D-3061-43E9-75DB750A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0B4B4-5024-7CEE-457E-BBCD8E85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A663B-5E37-5CF3-C191-F5FB0AD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91C3A-0877-B91E-EBAF-A74019C6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B1EA0ADD-8B52-9321-3101-A0AF17BE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89" y="105860"/>
            <a:ext cx="3727268" cy="922046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D4A27F5-67E6-D524-507B-50B2A353B31A}"/>
              </a:ext>
            </a:extLst>
          </p:cNvPr>
          <p:cNvSpPr/>
          <p:nvPr userDrawn="1"/>
        </p:nvSpPr>
        <p:spPr>
          <a:xfrm>
            <a:off x="2177" y="0"/>
            <a:ext cx="2895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BD4843-2E47-A610-6167-0CEC330893C0}"/>
              </a:ext>
            </a:extLst>
          </p:cNvPr>
          <p:cNvSpPr/>
          <p:nvPr userDrawn="1"/>
        </p:nvSpPr>
        <p:spPr>
          <a:xfrm>
            <a:off x="419100" y="0"/>
            <a:ext cx="2895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8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4AF8F-76D6-6C73-F81D-E659C09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B3F926-6557-6B74-F76A-AB2966CF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18572-C53C-504B-CB8C-8EFBAFB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C6E79-1B88-2C78-EFA3-3F075B9C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CB942-F8CE-D6DE-352F-4A34F948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6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591A-9F05-B2AD-709B-8D1643F0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F4448-0537-A0E3-3455-5A3643185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363EF2-F4B8-D088-7DC0-92FC10A9E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198B8-7423-2FF7-5A80-1BA8054D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FDF3F-3C42-F651-0ABD-ACFAFA6F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E4758-4315-72A2-417A-B9381CEA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04197-E678-2626-BBFF-D61777EF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F26A5-7703-192F-4F1F-C2CE9CCD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3D65A-0D24-C8B1-132D-D4248B82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61B648-2BC2-9186-0241-85335A6D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9DF152-B7DE-9547-1352-2AE334401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341D1A-2A69-C47D-7BA3-F1BE0250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3B2CA0-14FE-3049-9462-12AA535D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223D4F-F947-D5DC-36C5-31316A7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D1ACA-2961-B89F-8E1F-83FACC3A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7A70D0-F5A0-C790-AE9C-FB98DEC4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C898E8-3827-F49A-2439-B6F71F45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9680A0-030E-ACC2-C237-E4AD23BA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0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F4A76C-4B20-6255-8685-0585BA59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4EB2FA-1E5A-8BA8-A888-99138826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8ADB56-216F-07F0-DE26-112726FF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C96F-DE3C-DFFA-518C-01BB231F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8B3AFD-4539-336B-512B-56E07C25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F473B-D554-858A-A7A7-9B2A2A747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FC38A7-5AAB-9007-17F9-206FC7E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BED896-4142-9234-C721-473C088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D598C-C757-06BB-0081-77662B8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0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D027-D8A6-0C69-499E-7A5DBFAB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525B17-31F3-F867-6961-6B1C7893D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52A5CB-3A46-CE57-42F7-D3A74E2D7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0BBD1-9BEF-0891-AA0F-8A1B10C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F7D8C7-5811-1067-1CAE-C79E2C4D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6F472C-348D-E202-3ADC-6F9ACF30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5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D54E80-12FB-43FF-1D47-10FC7D84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76BA5E-C2CF-260D-1E1C-F42666E0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CC732-0B69-BA4D-CF42-FAF2B67C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DE459-0015-97C1-1425-DE3002DD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3F37C-4470-DF1B-C154-8F4DC8071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6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5D07B-9B97-D016-061D-9E93AEF7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214438"/>
            <a:ext cx="4915989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Apresentação de Case Técnico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E093E-FA9F-4B5D-E407-78E9501BF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69" y="3602038"/>
            <a:ext cx="4915989" cy="1655762"/>
          </a:xfrm>
        </p:spPr>
        <p:txBody>
          <a:bodyPr/>
          <a:lstStyle/>
          <a:p>
            <a:r>
              <a:rPr lang="pt-BR" dirty="0"/>
              <a:t>Paulo Augusto de Mello Brandão</a:t>
            </a:r>
          </a:p>
        </p:txBody>
      </p:sp>
    </p:spTree>
    <p:extLst>
      <p:ext uri="{BB962C8B-B14F-4D97-AF65-F5344CB8AC3E}">
        <p14:creationId xmlns:p14="http://schemas.microsoft.com/office/powerpoint/2010/main" val="58179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F6654-FB10-EBC6-7C37-231C82C5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DCD62-BBD8-00CC-8A2C-38C1EE60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realizar a análise dos pedidos, foi realizada a seguinte categorização – </a:t>
            </a:r>
          </a:p>
          <a:p>
            <a:pPr lvl="1"/>
            <a:r>
              <a:rPr lang="pt-BR" dirty="0"/>
              <a:t>Ciclo de Processamento – Ciclo entre as fases </a:t>
            </a:r>
            <a:r>
              <a:rPr lang="pt-BR" dirty="0" err="1"/>
              <a:t>sales_order_created_at</a:t>
            </a:r>
            <a:r>
              <a:rPr lang="pt-BR" dirty="0"/>
              <a:t>, </a:t>
            </a:r>
            <a:r>
              <a:rPr lang="pt-BR" dirty="0" err="1"/>
              <a:t>device_order_created_at</a:t>
            </a:r>
            <a:r>
              <a:rPr lang="pt-BR" dirty="0"/>
              <a:t> e </a:t>
            </a:r>
            <a:r>
              <a:rPr lang="pt-BR" dirty="0" err="1"/>
              <a:t>processing_at</a:t>
            </a:r>
            <a:endParaRPr lang="pt-BR" dirty="0"/>
          </a:p>
          <a:p>
            <a:pPr lvl="1"/>
            <a:r>
              <a:rPr lang="pt-BR" dirty="0"/>
              <a:t>Ciclo de Entrega – Ciclo entre as fases </a:t>
            </a:r>
            <a:r>
              <a:rPr lang="pt-BR" dirty="0" err="1"/>
              <a:t>processing_at</a:t>
            </a:r>
            <a:r>
              <a:rPr lang="pt-BR" dirty="0"/>
              <a:t>, </a:t>
            </a:r>
            <a:r>
              <a:rPr lang="pt-BR" dirty="0" err="1"/>
              <a:t>in_transit_to_local_distribution_at</a:t>
            </a:r>
            <a:r>
              <a:rPr lang="pt-BR" dirty="0"/>
              <a:t>, </a:t>
            </a:r>
            <a:r>
              <a:rPr lang="pt-BR" dirty="0" err="1"/>
              <a:t>local_distribution_at</a:t>
            </a:r>
            <a:r>
              <a:rPr lang="pt-BR" dirty="0"/>
              <a:t>, </a:t>
            </a:r>
            <a:r>
              <a:rPr lang="pt-BR" dirty="0" err="1"/>
              <a:t>in_transit_to_deliver_at</a:t>
            </a:r>
            <a:r>
              <a:rPr lang="pt-BR" dirty="0"/>
              <a:t>, e </a:t>
            </a:r>
            <a:r>
              <a:rPr lang="pt-BR" dirty="0" err="1"/>
              <a:t>delivered_at</a:t>
            </a:r>
            <a:endParaRPr lang="pt-BR" dirty="0"/>
          </a:p>
          <a:p>
            <a:r>
              <a:rPr lang="pt-BR" dirty="0"/>
              <a:t>Os intervalos entre as fases foram medidos em minutos, enquanto o tempo total de entrega por pedido foi medido em dias.</a:t>
            </a:r>
          </a:p>
          <a:p>
            <a:r>
              <a:rPr lang="pt-BR" dirty="0"/>
              <a:t>Nos casos que alguma das colunas do ciclo de entrega estavam ausentes, foi calculado o período entre os 2 ciclos mais próximos</a:t>
            </a:r>
          </a:p>
        </p:txBody>
      </p:sp>
    </p:spTree>
    <p:extLst>
      <p:ext uri="{BB962C8B-B14F-4D97-AF65-F5344CB8AC3E}">
        <p14:creationId xmlns:p14="http://schemas.microsoft.com/office/powerpoint/2010/main" val="283183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3499-70AB-53C1-2845-947EF0CE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inicial dos dados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C295A2E-2C1F-F294-3300-6B094FEE3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604583"/>
              </p:ext>
            </p:extLst>
          </p:nvPr>
        </p:nvGraphicFramePr>
        <p:xfrm>
          <a:off x="838200" y="3524386"/>
          <a:ext cx="6377682" cy="347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F41CFC1-2280-5488-0DBA-190C69D3CF4A}"/>
              </a:ext>
            </a:extLst>
          </p:cNvPr>
          <p:cNvSpPr txBox="1"/>
          <p:nvPr/>
        </p:nvSpPr>
        <p:spPr>
          <a:xfrm>
            <a:off x="978899" y="2601056"/>
            <a:ext cx="6096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Medidas Estatísticas por Região – Visualizando por </a:t>
            </a:r>
            <a:r>
              <a:rPr lang="pt-BR" dirty="0" err="1"/>
              <a:t>provider</a:t>
            </a:r>
            <a:r>
              <a:rPr lang="pt-BR" dirty="0"/>
              <a:t>, é </a:t>
            </a:r>
          </a:p>
          <a:p>
            <a:r>
              <a:rPr lang="pt-BR" dirty="0"/>
              <a:t>possível verificar que o </a:t>
            </a:r>
            <a:r>
              <a:rPr lang="pt-BR" dirty="0" err="1"/>
              <a:t>Provider</a:t>
            </a:r>
            <a:r>
              <a:rPr lang="pt-BR" dirty="0"/>
              <a:t> 1 tem os melhores números </a:t>
            </a:r>
          </a:p>
          <a:p>
            <a:r>
              <a:rPr lang="pt-BR" dirty="0"/>
              <a:t>somente na região Norte.</a:t>
            </a:r>
          </a:p>
        </p:txBody>
      </p:sp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09AFB44-CEE8-5C10-AB95-670ABD9CB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96867"/>
              </p:ext>
            </p:extLst>
          </p:nvPr>
        </p:nvGraphicFramePr>
        <p:xfrm>
          <a:off x="1524000" y="1126951"/>
          <a:ext cx="4572000" cy="166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FFC6A5C-B132-F9D0-547E-E85620E87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315716"/>
              </p:ext>
            </p:extLst>
          </p:nvPr>
        </p:nvGraphicFramePr>
        <p:xfrm>
          <a:off x="7356581" y="12294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9" name="Gráfico 8">
                <a:extLst>
                  <a:ext uri="{FF2B5EF4-FFF2-40B4-BE49-F238E27FC236}">
                    <a16:creationId xmlns:a16="http://schemas.microsoft.com/office/drawing/2014/main" id="{2567F326-329B-553F-3A4A-2F1A831CE0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6923629"/>
                  </p:ext>
                </p:extLst>
              </p:nvPr>
            </p:nvGraphicFramePr>
            <p:xfrm>
              <a:off x="7356581" y="41148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9" name="Gráfico 8">
                <a:extLst>
                  <a:ext uri="{FF2B5EF4-FFF2-40B4-BE49-F238E27FC236}">
                    <a16:creationId xmlns:a16="http://schemas.microsoft.com/office/drawing/2014/main" id="{2567F326-329B-553F-3A4A-2F1A831CE0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6581" y="4114800"/>
                <a:ext cx="45720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25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AF635-4672-A7C9-AB7F-1AD34EEE3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sensíveis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2B2A9-B89F-128E-8030-9823AFDF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3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837C-87B5-ACE8-3E3B-DDECBBD9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anomalias - Outliers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ADEE-1B3E-6682-4E9A-F1A5E2E7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38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837C-87B5-ACE8-3E3B-DDECBBD9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anomalias – Tempo negativo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ADEE-1B3E-6682-4E9A-F1A5E2E7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notar que há 6,52% dos pedidos com diferença de tempo negativa</a:t>
            </a:r>
          </a:p>
          <a:p>
            <a:pPr marL="3657600" lvl="8" indent="0">
              <a:buNone/>
            </a:pPr>
            <a:endParaRPr lang="pt-BR" dirty="0"/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50CC55ED-8769-20DE-5B85-53EE6C5E9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429725"/>
              </p:ext>
            </p:extLst>
          </p:nvPr>
        </p:nvGraphicFramePr>
        <p:xfrm>
          <a:off x="838200" y="2805285"/>
          <a:ext cx="5872984" cy="23920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E3FA2A0-6A65-DFAD-3DB1-D550513C15EC}"/>
              </a:ext>
            </a:extLst>
          </p:cNvPr>
          <p:cNvSpPr txBox="1"/>
          <p:nvPr/>
        </p:nvSpPr>
        <p:spPr>
          <a:xfrm>
            <a:off x="6970643" y="2425148"/>
            <a:ext cx="4731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Isto ocorre porque há algumas colunas de data onde o horário de um ciclo é menor que o horário do ciclo subsequente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968E0F-B566-EBE9-C0B1-0939F703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643" y="3429000"/>
            <a:ext cx="50006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9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02B13-94ED-1DFA-0B99-738AEA93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Entregas mais seguras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8E2C4-80E8-1F59-42EA-BF38BBA6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% das entregas finalizadas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Entregas com informações incompletas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1E5CA8-4717-B3E8-FF4A-64A1C240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70" y="2224915"/>
            <a:ext cx="5762625" cy="2143125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096F82C-3151-027A-A63A-97446FAE9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84123"/>
              </p:ext>
            </p:extLst>
          </p:nvPr>
        </p:nvGraphicFramePr>
        <p:xfrm>
          <a:off x="1159565" y="5383696"/>
          <a:ext cx="5307495" cy="1474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1676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2505F-67C0-A770-70D7-5B8EF148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– Diminuir tempo médio de entrega para 3 dias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EA2D9-E515-B2EC-E6A2-F3673844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Média do tempo de entrega de cada etapa</a:t>
            </a:r>
          </a:p>
          <a:p>
            <a:pPr lvl="1"/>
            <a:r>
              <a:rPr lang="pt-BR" dirty="0"/>
              <a:t>Etapa 1 – </a:t>
            </a:r>
            <a:r>
              <a:rPr lang="pt-BR" dirty="0" err="1"/>
              <a:t>processing_at</a:t>
            </a:r>
            <a:r>
              <a:rPr lang="pt-BR" dirty="0"/>
              <a:t> -&gt; </a:t>
            </a:r>
            <a:r>
              <a:rPr lang="pt-BR" dirty="0" err="1"/>
              <a:t>in_transit_to_local_distribution_at</a:t>
            </a:r>
            <a:endParaRPr lang="pt-BR" dirty="0"/>
          </a:p>
          <a:p>
            <a:pPr lvl="1"/>
            <a:r>
              <a:rPr lang="pt-BR" dirty="0"/>
              <a:t>Etapa 2 – </a:t>
            </a:r>
            <a:r>
              <a:rPr lang="pt-BR" dirty="0" err="1"/>
              <a:t>in_transit_to_local_distribution_at</a:t>
            </a:r>
            <a:r>
              <a:rPr lang="pt-BR" dirty="0"/>
              <a:t> -&gt; </a:t>
            </a:r>
            <a:r>
              <a:rPr lang="pt-BR" dirty="0" err="1"/>
              <a:t>local_distribution_at</a:t>
            </a:r>
            <a:endParaRPr lang="pt-BR" dirty="0"/>
          </a:p>
          <a:p>
            <a:pPr lvl="1"/>
            <a:r>
              <a:rPr lang="pt-BR" dirty="0"/>
              <a:t>Etapa 3 – </a:t>
            </a:r>
            <a:r>
              <a:rPr lang="pt-BR" dirty="0" err="1"/>
              <a:t>local_distribution_at</a:t>
            </a:r>
            <a:r>
              <a:rPr lang="pt-BR" dirty="0"/>
              <a:t> -&gt; </a:t>
            </a:r>
            <a:r>
              <a:rPr lang="pt-BR" dirty="0" err="1"/>
              <a:t>in_transit_to_deliver_at</a:t>
            </a:r>
            <a:endParaRPr lang="pt-BR" dirty="0"/>
          </a:p>
          <a:p>
            <a:pPr lvl="1"/>
            <a:r>
              <a:rPr lang="pt-BR" dirty="0"/>
              <a:t>Etapa 4 – </a:t>
            </a:r>
            <a:r>
              <a:rPr lang="pt-BR" dirty="0" err="1"/>
              <a:t>in_trasit_to_deliver_at</a:t>
            </a:r>
            <a:r>
              <a:rPr lang="pt-BR" dirty="0"/>
              <a:t> -&gt; </a:t>
            </a:r>
            <a:r>
              <a:rPr lang="pt-BR" dirty="0" err="1"/>
              <a:t>delivered_at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5B3FD7-ADA6-D864-88C3-3DF10A18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5" y="3879160"/>
            <a:ext cx="6398815" cy="229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DD76-ECEA-7AEA-6B23-92551BA7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necessários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C8265-C039-FBA6-892C-389E2E2B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seja possível realizar uma análise mais profunda, é necessário </a:t>
            </a:r>
          </a:p>
          <a:p>
            <a:pPr lvl="1"/>
            <a:r>
              <a:rPr lang="pt-BR" dirty="0"/>
              <a:t>Criar uma categoria para categorizar o motivo pelo qual o pedido foi cancelado ou devolvido, para poder criar mais índices de segurança e eficácia</a:t>
            </a:r>
          </a:p>
          <a:p>
            <a:pPr lvl="1"/>
            <a:r>
              <a:rPr lang="pt-BR" dirty="0"/>
              <a:t>Fazer o preenchimento de todas as colunas de todos os ciclos. Mesmo que o pedido não passe por alguma etapa, é necessário fazer o preenchimento para que não haja intervalos de tempo muito irregulares</a:t>
            </a:r>
          </a:p>
          <a:p>
            <a:pPr lvl="1"/>
            <a:r>
              <a:rPr lang="pt-BR" dirty="0"/>
              <a:t>Tratando-se de um banco de dados de logística, é necessário ter as informações de volumetria e peso. Dessa forma, é possível analisar se o custo do envio está baseado na distancia, na quantidade de dias de entrega ou no peso.</a:t>
            </a:r>
          </a:p>
        </p:txBody>
      </p:sp>
    </p:spTree>
    <p:extLst>
      <p:ext uri="{BB962C8B-B14F-4D97-AF65-F5344CB8AC3E}">
        <p14:creationId xmlns:p14="http://schemas.microsoft.com/office/powerpoint/2010/main" val="3526094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450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de Case Técnico</vt:lpstr>
      <vt:lpstr>Considerações Iniciais</vt:lpstr>
      <vt:lpstr>Análise inicial dos dados</vt:lpstr>
      <vt:lpstr>Dados sensíveis</vt:lpstr>
      <vt:lpstr>Análise de anomalias - Outliers</vt:lpstr>
      <vt:lpstr>Análise de anomalias – Tempo negativo</vt:lpstr>
      <vt:lpstr>Entregas mais seguras</vt:lpstr>
      <vt:lpstr>Meta – Diminuir tempo médio de entrega para 3 dias</vt:lpstr>
      <vt:lpstr>Dados necessários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3</cp:revision>
  <dcterms:created xsi:type="dcterms:W3CDTF">2023-04-05T17:16:26Z</dcterms:created>
  <dcterms:modified xsi:type="dcterms:W3CDTF">2023-04-05T21:03:36Z</dcterms:modified>
</cp:coreProperties>
</file>