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9" r:id="rId6"/>
    <p:sldId id="262" r:id="rId7"/>
    <p:sldId id="268" r:id="rId8"/>
    <p:sldId id="263" r:id="rId9"/>
    <p:sldId id="259" r:id="rId10"/>
    <p:sldId id="267" r:id="rId11"/>
    <p:sldId id="260" r:id="rId12"/>
    <p:sldId id="265" r:id="rId13"/>
    <p:sldId id="270" r:id="rId14"/>
    <p:sldId id="261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1F5"/>
    <a:srgbClr val="473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Pasta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Planilha1!$A$2</c:f>
              <c:strCache>
                <c:ptCount val="1"/>
                <c:pt idx="0">
                  <c:v>CentroOeste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Planilha1!$B$2:$K$2</c:f>
              <c:numCache>
                <c:formatCode>General</c:formatCode>
                <c:ptCount val="10"/>
                <c:pt idx="0">
                  <c:v>5.0302081108000003</c:v>
                </c:pt>
                <c:pt idx="1">
                  <c:v>3.9562499522999999</c:v>
                </c:pt>
                <c:pt idx="2">
                  <c:v>6.8104164599999999</c:v>
                </c:pt>
                <c:pt idx="3">
                  <c:v>5.8298611641000004</c:v>
                </c:pt>
                <c:pt idx="4">
                  <c:v>8.9022572040999997</c:v>
                </c:pt>
                <c:pt idx="5">
                  <c:v>7.7993056773999996</c:v>
                </c:pt>
                <c:pt idx="6">
                  <c:v>3.8720490931999998</c:v>
                </c:pt>
                <c:pt idx="7">
                  <c:v>3.8430557251000002</c:v>
                </c:pt>
                <c:pt idx="8">
                  <c:v>17.225434899300001</c:v>
                </c:pt>
                <c:pt idx="9">
                  <c:v>15.5420142412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4-4C0A-A516-BF309F5594C9}"/>
            </c:ext>
          </c:extLst>
        </c:ser>
        <c:ser>
          <c:idx val="1"/>
          <c:order val="1"/>
          <c:tx>
            <c:strRef>
              <c:f>Planilha1!$A$3</c:f>
              <c:strCache>
                <c:ptCount val="1"/>
                <c:pt idx="0">
                  <c:v>Nordeste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Planilha1!$B$3:$K$3</c:f>
              <c:numCache>
                <c:formatCode>General</c:formatCode>
                <c:ptCount val="10"/>
                <c:pt idx="0">
                  <c:v>6.8354165554000001</c:v>
                </c:pt>
                <c:pt idx="1">
                  <c:v>6.0715279578999999</c:v>
                </c:pt>
                <c:pt idx="2">
                  <c:v>8.3777780533000001</c:v>
                </c:pt>
                <c:pt idx="3">
                  <c:v>7.5625</c:v>
                </c:pt>
                <c:pt idx="4">
                  <c:v>11.783333301500001</c:v>
                </c:pt>
                <c:pt idx="5">
                  <c:v>9.8791666030999998</c:v>
                </c:pt>
                <c:pt idx="6">
                  <c:v>4.9479167460999998</c:v>
                </c:pt>
                <c:pt idx="7">
                  <c:v>3.8076386451999999</c:v>
                </c:pt>
                <c:pt idx="8">
                  <c:v>22.622916698499999</c:v>
                </c:pt>
                <c:pt idx="9">
                  <c:v>18.626388549800001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34-4C0A-A516-BF309F5594C9}"/>
            </c:ext>
          </c:extLst>
        </c:ser>
        <c:ser>
          <c:idx val="2"/>
          <c:order val="2"/>
          <c:tx>
            <c:strRef>
              <c:f>Planilha1!$A$4</c:f>
              <c:strCache>
                <c:ptCount val="1"/>
                <c:pt idx="0">
                  <c:v>Norte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Planilha1!$B$4:$K$4</c:f>
              <c:numCache>
                <c:formatCode>General</c:formatCode>
                <c:ptCount val="10"/>
                <c:pt idx="0">
                  <c:v>6.9291667938000003</c:v>
                </c:pt>
                <c:pt idx="1">
                  <c:v>7.9402778149</c:v>
                </c:pt>
                <c:pt idx="2">
                  <c:v>10.1743059158</c:v>
                </c:pt>
                <c:pt idx="3">
                  <c:v>10.949305534400001</c:v>
                </c:pt>
                <c:pt idx="4">
                  <c:v>12.981249809299999</c:v>
                </c:pt>
                <c:pt idx="5">
                  <c:v>14.3378472328</c:v>
                </c:pt>
                <c:pt idx="6">
                  <c:v>6.0520830154</c:v>
                </c:pt>
                <c:pt idx="7">
                  <c:v>6.3975694179999998</c:v>
                </c:pt>
                <c:pt idx="8">
                  <c:v>25.523957729300001</c:v>
                </c:pt>
                <c:pt idx="9">
                  <c:v>27.904340267199998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34-4C0A-A516-BF309F5594C9}"/>
            </c:ext>
          </c:extLst>
        </c:ser>
        <c:ser>
          <c:idx val="3"/>
          <c:order val="3"/>
          <c:tx>
            <c:strRef>
              <c:f>Planilha1!$A$5</c:f>
              <c:strCache>
                <c:ptCount val="1"/>
                <c:pt idx="0">
                  <c:v>Sudeste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Planilha1!$B$5:$K$5</c:f>
              <c:numCache>
                <c:formatCode>General</c:formatCode>
                <c:ptCount val="10"/>
                <c:pt idx="0">
                  <c:v>4.4038194417999996</c:v>
                </c:pt>
                <c:pt idx="1">
                  <c:v>2.1888887881999999</c:v>
                </c:pt>
                <c:pt idx="2">
                  <c:v>5.8548612594999998</c:v>
                </c:pt>
                <c:pt idx="3">
                  <c:v>3.3840277195000001</c:v>
                </c:pt>
                <c:pt idx="4">
                  <c:v>7.7189235687000002</c:v>
                </c:pt>
                <c:pt idx="5">
                  <c:v>4.9590277672000003</c:v>
                </c:pt>
                <c:pt idx="6">
                  <c:v>3.3151041269000001</c:v>
                </c:pt>
                <c:pt idx="7">
                  <c:v>2.7701389789999999</c:v>
                </c:pt>
                <c:pt idx="8">
                  <c:v>14.89348948</c:v>
                </c:pt>
                <c:pt idx="9">
                  <c:v>10.2086806297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534-4C0A-A516-BF309F5594C9}"/>
            </c:ext>
          </c:extLst>
        </c:ser>
        <c:ser>
          <c:idx val="4"/>
          <c:order val="4"/>
          <c:tx>
            <c:strRef>
              <c:f>Planilha1!$A$6</c:f>
              <c:strCache>
                <c:ptCount val="1"/>
                <c:pt idx="0">
                  <c:v>Sul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Planilha1!$B$1:$K$1</c:f>
              <c:strCache>
                <c:ptCount val="10"/>
                <c:pt idx="0">
                  <c:v>PrimeiroQuadrante Provider1</c:v>
                </c:pt>
                <c:pt idx="1">
                  <c:v>PrimeiroQuadrante Provider2</c:v>
                </c:pt>
                <c:pt idx="2">
                  <c:v>Mediana Provider1</c:v>
                </c:pt>
                <c:pt idx="3">
                  <c:v>Mediana Provider2</c:v>
                </c:pt>
                <c:pt idx="4">
                  <c:v>TerceiroQuadrante Provider1</c:v>
                </c:pt>
                <c:pt idx="5">
                  <c:v>TerceiroQuadrante Provider2</c:v>
                </c:pt>
                <c:pt idx="6">
                  <c:v>Intervalo Interquartil Provider1</c:v>
                </c:pt>
                <c:pt idx="7">
                  <c:v>Intervalo Interquartil Provider2</c:v>
                </c:pt>
                <c:pt idx="8">
                  <c:v>Limite dos Outliers Provider1</c:v>
                </c:pt>
                <c:pt idx="9">
                  <c:v>Limite dos Outliers Provider2</c:v>
                </c:pt>
              </c:strCache>
            </c:strRef>
          </c:cat>
          <c:val>
            <c:numRef>
              <c:f>Planilha1!$B$6:$K$6</c:f>
              <c:numCache>
                <c:formatCode>General</c:formatCode>
                <c:ptCount val="10"/>
                <c:pt idx="0">
                  <c:v>5.6055555343999997</c:v>
                </c:pt>
                <c:pt idx="1">
                  <c:v>3.0805554389999998</c:v>
                </c:pt>
                <c:pt idx="2">
                  <c:v>7.8972220421000001</c:v>
                </c:pt>
                <c:pt idx="3">
                  <c:v>4.3194446564</c:v>
                </c:pt>
                <c:pt idx="4">
                  <c:v>14.8527774811</c:v>
                </c:pt>
                <c:pt idx="5">
                  <c:v>5.9798612594999998</c:v>
                </c:pt>
                <c:pt idx="6">
                  <c:v>9.2472219466999999</c:v>
                </c:pt>
                <c:pt idx="7">
                  <c:v>2.8993058205</c:v>
                </c:pt>
                <c:pt idx="8">
                  <c:v>31.526388168299999</c:v>
                </c:pt>
                <c:pt idx="9">
                  <c:v>11.8690977097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534-4C0A-A516-BF309F5594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0596064"/>
        <c:axId val="600598224"/>
      </c:barChart>
      <c:catAx>
        <c:axId val="600596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598224"/>
        <c:crosses val="autoZero"/>
        <c:auto val="1"/>
        <c:lblAlgn val="ctr"/>
        <c:lblOffset val="100"/>
        <c:noMultiLvlLbl val="0"/>
      </c:catAx>
      <c:valAx>
        <c:axId val="600598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596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Planilha1!$G$17:$G$20</c:f>
              <c:strCache>
                <c:ptCount val="4"/>
                <c:pt idx="0">
                  <c:v>in_transit_to_local_distribution_at      </c:v>
                </c:pt>
                <c:pt idx="1">
                  <c:v>local_distribution_at                  </c:v>
                </c:pt>
                <c:pt idx="2">
                  <c:v>in_transit_to_deliver_at                </c:v>
                </c:pt>
                <c:pt idx="3">
                  <c:v>delivered_at                           </c:v>
                </c:pt>
              </c:strCache>
            </c:strRef>
          </c:cat>
          <c:val>
            <c:numRef>
              <c:f>Planilha1!$H$17:$H$20</c:f>
              <c:numCache>
                <c:formatCode>General</c:formatCode>
                <c:ptCount val="4"/>
                <c:pt idx="0">
                  <c:v>165</c:v>
                </c:pt>
                <c:pt idx="1">
                  <c:v>14532</c:v>
                </c:pt>
                <c:pt idx="2">
                  <c:v>6078</c:v>
                </c:pt>
                <c:pt idx="3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6E-4BC0-AA3C-3F8FBE10C7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00603984"/>
        <c:axId val="600606864"/>
      </c:barChart>
      <c:catAx>
        <c:axId val="60060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606864"/>
        <c:crosses val="autoZero"/>
        <c:auto val="1"/>
        <c:lblAlgn val="ctr"/>
        <c:lblOffset val="100"/>
        <c:noMultiLvlLbl val="0"/>
      </c:catAx>
      <c:valAx>
        <c:axId val="6006068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0060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Planilha1!$G$9:$G$11</cx:f>
        <cx:lvl ptCount="3">
          <cx:pt idx="0">cancelled</cx:pt>
          <cx:pt idx="1">delivered</cx:pt>
          <cx:pt idx="2">returned</cx:pt>
        </cx:lvl>
      </cx:strDim>
      <cx:numDim type="val">
        <cx:f>Planilha1!$H$9:$H$11</cx:f>
        <cx:lvl ptCount="3" formatCode="Geral">
          <cx:pt idx="0">45</cx:pt>
          <cx:pt idx="1">42220</cx:pt>
          <cx:pt idx="2">445</cx:pt>
        </cx:lvl>
      </cx:numDim>
    </cx:data>
  </cx:chartData>
  <cx:chart>
    <cx:title pos="t" align="ctr" overlay="0">
      <cx:tx>
        <cx:txData>
          <cx:v>Pedidos por status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pt-BR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Pedidos por status</a:t>
          </a:r>
        </a:p>
      </cx:txPr>
    </cx:title>
    <cx:plotArea>
      <cx:plotAreaRegion>
        <cx:series layoutId="waterfall" uniqueId="{442B5E72-DC5A-4A24-BD6C-5E6BA903E90A}">
          <cx:tx>
            <cx:txData>
              <cx:f>Planilha1!$H$8</cx:f>
              <cx:v>COUNT(*)</cx:v>
            </cx:txData>
          </cx:tx>
          <cx:dataLabels pos="outEnd">
            <cx:visibility seriesName="0" categoryName="0" value="1"/>
          </cx:dataLabels>
          <cx:dataId val="0"/>
          <cx:layoutPr>
            <cx:subtotals/>
          </cx:layoutPr>
        </cx:series>
      </cx:plotAreaRegion>
      <cx:axis id="0">
        <cx:catScaling gapWidth="0.5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rgbClr val="3C41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B197-4118-18E5-9D0C-1D4DA70E9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915989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A2EC02-7628-778A-96AB-3B0FB2BC0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91598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56DD3-9EC1-ADCF-2A7E-8DB1F185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029110-49AC-16CE-0666-C7C2C305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7C1ED9-0D90-BA20-6EFA-598EDEB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A1DDD70-9F45-956D-F1B6-F9C0B0F5BC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97374" y="9524"/>
            <a:ext cx="5387133" cy="6848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FFD7D9B-FD1D-537A-C5B5-67F102B29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93" y="5954270"/>
            <a:ext cx="2673532" cy="9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3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AD4AF-9B6B-8BD4-28CD-B7EE9A4B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EE9540-4974-B480-23C8-85D91B628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BAEA4-50C3-10CB-4795-15BD4EA15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FD424-6675-5E1A-C6C7-BDE349AED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5856D6-415C-35B8-FE28-B5F275E4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B780C0-24EA-006B-B08E-C503480E2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DBB5D85-A87D-6F36-8D3E-C0F37B14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C92D75-70A8-02D0-2C7A-88B85463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A4AE1E-6C0D-B597-86F6-092ADE0EF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930276-6F01-B579-E633-C22BAF89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2DA73-8412-C97A-F29B-BA54BA8C6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013666" cy="1325563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949C3B-DF7D-3061-43E9-75DB750A0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F0B4B4-5024-7CEE-457E-BBCD8E85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A663B-5E37-5CF3-C191-F5FB0ADE3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891C3A-0877-B91E-EBAF-A74019C6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B1EA0ADD-8B52-9321-3101-A0AF17BE46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789" y="105860"/>
            <a:ext cx="3727268" cy="922046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D4A27F5-67E6-D524-507B-50B2A353B31A}"/>
              </a:ext>
            </a:extLst>
          </p:cNvPr>
          <p:cNvSpPr/>
          <p:nvPr userDrawn="1"/>
        </p:nvSpPr>
        <p:spPr>
          <a:xfrm>
            <a:off x="2177" y="0"/>
            <a:ext cx="2895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9BD4843-2E47-A610-6167-0CEC330893C0}"/>
              </a:ext>
            </a:extLst>
          </p:cNvPr>
          <p:cNvSpPr/>
          <p:nvPr userDrawn="1"/>
        </p:nvSpPr>
        <p:spPr>
          <a:xfrm>
            <a:off x="419100" y="0"/>
            <a:ext cx="28956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38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4AF8F-76D6-6C73-F81D-E659C090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B3F926-6557-6B74-F76A-AB2966CFA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718572-C53C-504B-CB8C-8EFBAFB7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AC6E79-1B88-2C78-EFA3-3F075B9CA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3CB942-F8CE-D6DE-352F-4A34F9487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66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56591A-9F05-B2AD-709B-8D1643F0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9F4448-0537-A0E3-3455-5A3643185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363EF2-F4B8-D088-7DC0-92FC10A9E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198B8-7423-2FF7-5A80-1BA8054D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FDF3F-3C42-F651-0ABD-ACFAFA6F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2E4758-4315-72A2-417A-B9381CEA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0425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04197-E678-2626-BBFF-D61777EF3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7F26A5-7703-192F-4F1F-C2CE9CCDA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93D65A-0D24-C8B1-132D-D4248B82D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361B648-2BC2-9186-0241-85335A6D5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9DF152-B7DE-9547-1352-2AE3344015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341D1A-2A69-C47D-7BA3-F1BE02503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3B2CA0-14FE-3049-9462-12AA535D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223D4F-F947-D5DC-36C5-31316A77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368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D1ACA-2961-B89F-8E1F-83FACC3A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7A70D0-F5A0-C790-AE9C-FB98DEC4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C898E8-3827-F49A-2439-B6F71F45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9680A0-030E-ACC2-C237-E4AD23BA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04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EF4A76C-4B20-6255-8685-0585BA59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4EB2FA-1E5A-8BA8-A888-99138826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8ADB56-216F-07F0-DE26-112726FF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4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C96F-DE3C-DFFA-518C-01BB231F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8B3AFD-4539-336B-512B-56E07C25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8F473B-D554-858A-A7A7-9B2A2A747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FC38A7-5AAB-9007-17F9-206FC7EB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BED896-4142-9234-C721-473C088F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ED598C-C757-06BB-0081-77662B89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00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AD027-D8A6-0C69-499E-7A5DBFAB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525B17-31F3-F867-6961-6B1C7893D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A52A5CB-3A46-CE57-42F7-D3A74E2D7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0BBD1-9BEF-0891-AA0F-8A1B10CD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F7D8C7-5811-1067-1CAE-C79E2C4D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6F472C-348D-E202-3ADC-6F9ACF30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57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D54E80-12FB-43FF-1D47-10FC7D84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76BA5E-C2CF-260D-1E1C-F42666E0B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DCC732-0B69-BA4D-CF42-FAF2B67C2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74D59-D866-4149-9BBF-E6758ED609DD}" type="datetimeFigureOut">
              <a:rPr lang="pt-BR" smtClean="0"/>
              <a:t>05/04/2023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9DE459-0015-97C1-1425-DE3002DDA2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F3F37C-4470-DF1B-C154-8F4DC8071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53FD-04C3-4998-BE03-A5DF979037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946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5D07B-9B97-D016-061D-9E93AEF71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214438"/>
            <a:ext cx="4915989" cy="2387600"/>
          </a:xfrm>
        </p:spPr>
        <p:txBody>
          <a:bodyPr>
            <a:normAutofit fontScale="90000"/>
          </a:bodyPr>
          <a:lstStyle/>
          <a:p>
            <a:r>
              <a:rPr lang="pt-BR" dirty="0"/>
              <a:t>Apresentação de Case Técnico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AE093E-FA9F-4B5D-E407-78E9501BF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69" y="3602038"/>
            <a:ext cx="4915989" cy="1655762"/>
          </a:xfrm>
        </p:spPr>
        <p:txBody>
          <a:bodyPr/>
          <a:lstStyle/>
          <a:p>
            <a:r>
              <a:rPr lang="pt-BR" dirty="0"/>
              <a:t>Paulo Augusto de Mello Brandão</a:t>
            </a:r>
          </a:p>
        </p:txBody>
      </p:sp>
    </p:spTree>
    <p:extLst>
      <p:ext uri="{BB962C8B-B14F-4D97-AF65-F5344CB8AC3E}">
        <p14:creationId xmlns:p14="http://schemas.microsoft.com/office/powerpoint/2010/main" val="58179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6FFEE-41ED-CB71-CB49-FCF18321D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Entregas mais baratas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A3DB1DD-B017-D2D3-21A1-168647436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621" y="3556268"/>
            <a:ext cx="4584589" cy="27556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5EB0D88-0214-2D31-0B10-95E4C8E0F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211" y="3556268"/>
            <a:ext cx="4584589" cy="275563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32C8B9-9E05-412F-C28B-43D6A698C88F}"/>
              </a:ext>
            </a:extLst>
          </p:cNvPr>
          <p:cNvSpPr txBox="1"/>
          <p:nvPr/>
        </p:nvSpPr>
        <p:spPr>
          <a:xfrm>
            <a:off x="1133621" y="1690688"/>
            <a:ext cx="103904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Visualizando os pedidos e analisando através da coluna </a:t>
            </a:r>
            <a:r>
              <a:rPr lang="pt-BR" dirty="0" err="1"/>
              <a:t>shipment_cost</a:t>
            </a:r>
            <a:r>
              <a:rPr lang="pt-BR" dirty="0"/>
              <a:t>, é possível concluir que, para obter</a:t>
            </a:r>
          </a:p>
          <a:p>
            <a:r>
              <a:rPr lang="pt-BR" dirty="0"/>
              <a:t>pedidos mais baratos, é recomendado aumentar os envios através da </a:t>
            </a:r>
            <a:r>
              <a:rPr lang="pt-BR" dirty="0" err="1"/>
              <a:t>Provider</a:t>
            </a:r>
            <a:r>
              <a:rPr lang="pt-BR" dirty="0"/>
              <a:t> 2. Isto porque, ao retirar os</a:t>
            </a:r>
          </a:p>
          <a:p>
            <a:r>
              <a:rPr lang="pt-BR" dirty="0"/>
              <a:t>outliers, o </a:t>
            </a:r>
            <a:r>
              <a:rPr lang="pt-BR" dirty="0" err="1"/>
              <a:t>provider</a:t>
            </a:r>
            <a:r>
              <a:rPr lang="pt-BR" dirty="0"/>
              <a:t> 2 tem o custo médio menor em todas as regiões. Além disso, ao visualizar os outliers de </a:t>
            </a:r>
          </a:p>
          <a:p>
            <a:r>
              <a:rPr lang="pt-BR" dirty="0" err="1"/>
              <a:t>shipment_cost</a:t>
            </a:r>
            <a:r>
              <a:rPr lang="pt-BR" dirty="0"/>
              <a:t>, é possível verificar que o % dos pedidos da </a:t>
            </a:r>
            <a:r>
              <a:rPr lang="pt-BR" dirty="0" err="1"/>
              <a:t>provider</a:t>
            </a:r>
            <a:r>
              <a:rPr lang="pt-BR" dirty="0"/>
              <a:t> 1 e da </a:t>
            </a:r>
            <a:r>
              <a:rPr lang="pt-BR" dirty="0" err="1"/>
              <a:t>provider</a:t>
            </a:r>
            <a:r>
              <a:rPr lang="pt-BR" dirty="0"/>
              <a:t> 2 são muito semelhantes</a:t>
            </a:r>
          </a:p>
          <a:p>
            <a:r>
              <a:rPr lang="pt-BR" dirty="0"/>
              <a:t>ao % dos pedidos totais.</a:t>
            </a:r>
          </a:p>
        </p:txBody>
      </p:sp>
    </p:spTree>
    <p:extLst>
      <p:ext uri="{BB962C8B-B14F-4D97-AF65-F5344CB8AC3E}">
        <p14:creationId xmlns:p14="http://schemas.microsoft.com/office/powerpoint/2010/main" val="290288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2505F-67C0-A770-70D7-5B8EF148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– Diminuir tempo médio de entrega para 3 dias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DEA2D9-E515-B2EC-E6A2-F3673844E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Média do tempo de entrega de cada etapa</a:t>
            </a:r>
          </a:p>
          <a:p>
            <a:pPr lvl="1"/>
            <a:r>
              <a:rPr lang="pt-BR" dirty="0"/>
              <a:t>Etapa 1 – </a:t>
            </a:r>
            <a:r>
              <a:rPr lang="pt-BR" dirty="0" err="1"/>
              <a:t>processing_at</a:t>
            </a:r>
            <a:r>
              <a:rPr lang="pt-BR" dirty="0"/>
              <a:t> -&gt; </a:t>
            </a:r>
            <a:r>
              <a:rPr lang="pt-BR" dirty="0" err="1"/>
              <a:t>in_transit_to_local_distribution_at</a:t>
            </a:r>
            <a:endParaRPr lang="pt-BR" dirty="0"/>
          </a:p>
          <a:p>
            <a:pPr lvl="1"/>
            <a:r>
              <a:rPr lang="pt-BR" dirty="0"/>
              <a:t>Etapa 2 – </a:t>
            </a:r>
            <a:r>
              <a:rPr lang="pt-BR" dirty="0" err="1"/>
              <a:t>in_transit_to_local_distribution_at</a:t>
            </a:r>
            <a:r>
              <a:rPr lang="pt-BR" dirty="0"/>
              <a:t> -&gt; </a:t>
            </a:r>
            <a:r>
              <a:rPr lang="pt-BR" dirty="0" err="1"/>
              <a:t>local_distribution_at</a:t>
            </a:r>
            <a:endParaRPr lang="pt-BR" dirty="0"/>
          </a:p>
          <a:p>
            <a:pPr lvl="1"/>
            <a:r>
              <a:rPr lang="pt-BR" dirty="0"/>
              <a:t>Etapa 3 – </a:t>
            </a:r>
            <a:r>
              <a:rPr lang="pt-BR" dirty="0" err="1"/>
              <a:t>local_distribution_at</a:t>
            </a:r>
            <a:r>
              <a:rPr lang="pt-BR" dirty="0"/>
              <a:t> -&gt; </a:t>
            </a:r>
            <a:r>
              <a:rPr lang="pt-BR" dirty="0" err="1"/>
              <a:t>in_transit_to_deliver_at</a:t>
            </a:r>
            <a:endParaRPr lang="pt-BR" dirty="0"/>
          </a:p>
          <a:p>
            <a:pPr lvl="1"/>
            <a:r>
              <a:rPr lang="pt-BR" dirty="0"/>
              <a:t>Etapa 4 – </a:t>
            </a:r>
            <a:r>
              <a:rPr lang="pt-BR" dirty="0" err="1"/>
              <a:t>in_trasit_to_deliver_at</a:t>
            </a:r>
            <a:r>
              <a:rPr lang="pt-BR" dirty="0"/>
              <a:t> -&gt; </a:t>
            </a:r>
            <a:r>
              <a:rPr lang="pt-BR" dirty="0" err="1"/>
              <a:t>delivered_at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D5B3FD7-ADA6-D864-88C3-3DF10A181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625" y="3879160"/>
            <a:ext cx="6398815" cy="229780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BB37D24-43FD-DBC3-79B7-CEBB9A8868A1}"/>
              </a:ext>
            </a:extLst>
          </p:cNvPr>
          <p:cNvSpPr txBox="1"/>
          <p:nvPr/>
        </p:nvSpPr>
        <p:spPr>
          <a:xfrm>
            <a:off x="7851865" y="4001294"/>
            <a:ext cx="39784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Uma das ações possíveis para diminuir o tempo de entrega para 3 dias é priorizar ou especializar os </a:t>
            </a:r>
            <a:r>
              <a:rPr lang="pt-BR" dirty="0" err="1"/>
              <a:t>providers</a:t>
            </a:r>
            <a:r>
              <a:rPr lang="pt-BR" dirty="0"/>
              <a:t> na etapa em que os mesmos tem melhores tempos.</a:t>
            </a:r>
          </a:p>
          <a:p>
            <a:r>
              <a:rPr lang="pt-BR" dirty="0"/>
              <a:t>Ao visualizar as etapas separadamente, é possível analisar que, embora o </a:t>
            </a:r>
            <a:r>
              <a:rPr lang="pt-BR" dirty="0" err="1"/>
              <a:t>provider</a:t>
            </a:r>
            <a:r>
              <a:rPr lang="pt-BR" dirty="0"/>
              <a:t> 1 tenha um tempo médio maior, o mesmo possui algumas etapas com tempo menor, o que pode diminuir o tempo das entregas no geral.</a:t>
            </a:r>
          </a:p>
        </p:txBody>
      </p:sp>
    </p:spTree>
    <p:extLst>
      <p:ext uri="{BB962C8B-B14F-4D97-AF65-F5344CB8AC3E}">
        <p14:creationId xmlns:p14="http://schemas.microsoft.com/office/powerpoint/2010/main" val="25295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66521-8F9C-EFAC-1315-A4D684622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– Diminuir tempo médio de entrega para 3 dias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EED8A8-658E-8894-E332-06C66720D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15609" cy="4351338"/>
          </a:xfrm>
        </p:spPr>
        <p:txBody>
          <a:bodyPr/>
          <a:lstStyle/>
          <a:p>
            <a:r>
              <a:rPr lang="pt-BR" dirty="0"/>
              <a:t>Outra possibilidade que poderia ser aplicada a empresa é a alocação de funcionários da </a:t>
            </a:r>
            <a:r>
              <a:rPr lang="pt-BR" dirty="0" err="1"/>
              <a:t>provider</a:t>
            </a:r>
            <a:r>
              <a:rPr lang="pt-BR" dirty="0"/>
              <a:t> 1 para a </a:t>
            </a:r>
            <a:r>
              <a:rPr lang="pt-BR" dirty="0" err="1"/>
              <a:t>provider</a:t>
            </a:r>
            <a:r>
              <a:rPr lang="pt-BR" dirty="0"/>
              <a:t> 2, pois a segunda tem quase 28% dos pedidos regulares abaixo de 3 dias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2D0EB4-C56B-7F26-67AB-1986C72B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1" y="4102369"/>
            <a:ext cx="4584589" cy="27556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BF63190-7BAA-1008-8D4E-FC9334EEE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461" y="4102369"/>
            <a:ext cx="4584589" cy="2755631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47D4D238-F1DE-8AD4-591C-B3842D05ABB2}"/>
              </a:ext>
            </a:extLst>
          </p:cNvPr>
          <p:cNvSpPr txBox="1">
            <a:spLocks/>
          </p:cNvSpPr>
          <p:nvPr/>
        </p:nvSpPr>
        <p:spPr>
          <a:xfrm>
            <a:off x="6676447" y="1825625"/>
            <a:ext cx="56156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Tirando a região norte, onde o </a:t>
            </a:r>
            <a:r>
              <a:rPr lang="pt-BR" dirty="0" err="1"/>
              <a:t>Provider</a:t>
            </a:r>
            <a:r>
              <a:rPr lang="pt-BR" dirty="0"/>
              <a:t> 1 entregou 5 pedidos antes de 3 dias, em todas as outras regiões a quantidade dos pedidos entregues no prazo de 3 dias pela </a:t>
            </a:r>
            <a:r>
              <a:rPr lang="pt-BR" dirty="0" err="1"/>
              <a:t>Provider</a:t>
            </a:r>
            <a:r>
              <a:rPr lang="pt-BR" dirty="0"/>
              <a:t> 2 foi muito grande</a:t>
            </a:r>
          </a:p>
        </p:txBody>
      </p:sp>
    </p:spTree>
    <p:extLst>
      <p:ext uri="{BB962C8B-B14F-4D97-AF65-F5344CB8AC3E}">
        <p14:creationId xmlns:p14="http://schemas.microsoft.com/office/powerpoint/2010/main" val="37521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EB9B-1308-75D7-5CDB-5243BACB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 – Diminuir tempo médio de entrega para 3 dias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D3F48F-D3C6-FD82-7413-DDC58C1C0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Possibilidades para reduzir o tempo médio de entrega em 3 dias</a:t>
            </a:r>
          </a:p>
          <a:p>
            <a:pPr lvl="1"/>
            <a:r>
              <a:rPr lang="pt-BR" dirty="0"/>
              <a:t>Alocar algumas </a:t>
            </a:r>
            <a:r>
              <a:rPr lang="pt-BR" dirty="0" err="1"/>
              <a:t>providers</a:t>
            </a:r>
            <a:r>
              <a:rPr lang="pt-BR" dirty="0"/>
              <a:t> só para algumas fases específicas e nas regiões onde os mesmos tem melhores tempos.</a:t>
            </a:r>
          </a:p>
          <a:p>
            <a:pPr lvl="1"/>
            <a:r>
              <a:rPr lang="pt-BR" dirty="0"/>
              <a:t>Priorizar a entrega da </a:t>
            </a:r>
            <a:r>
              <a:rPr lang="pt-BR" dirty="0" err="1"/>
              <a:t>provider</a:t>
            </a:r>
            <a:r>
              <a:rPr lang="pt-BR" dirty="0"/>
              <a:t> 1 somente para a região Norte, com cautela</a:t>
            </a:r>
          </a:p>
          <a:p>
            <a:pPr lvl="1"/>
            <a:r>
              <a:rPr lang="pt-BR" dirty="0"/>
              <a:t>Aumentar a quantidade de funcionários no </a:t>
            </a:r>
            <a:r>
              <a:rPr lang="pt-BR" dirty="0" err="1"/>
              <a:t>provider</a:t>
            </a:r>
            <a:r>
              <a:rPr lang="pt-BR" dirty="0"/>
              <a:t> 2, ou alocar funcionários do </a:t>
            </a:r>
            <a:r>
              <a:rPr lang="pt-BR" dirty="0" err="1"/>
              <a:t>provider</a:t>
            </a:r>
            <a:r>
              <a:rPr lang="pt-BR" dirty="0"/>
              <a:t> 1 pro </a:t>
            </a:r>
            <a:r>
              <a:rPr lang="pt-BR" dirty="0" err="1"/>
              <a:t>provider</a:t>
            </a:r>
            <a:r>
              <a:rPr lang="pt-BR" dirty="0"/>
              <a:t> 2, podendo assim aumentar a quantidade de pedidos entregue pelo </a:t>
            </a:r>
            <a:r>
              <a:rPr lang="pt-BR" dirty="0" err="1"/>
              <a:t>provider</a:t>
            </a:r>
            <a:r>
              <a:rPr lang="pt-BR" dirty="0"/>
              <a:t> 2, diminuindo gradualmente o tempo médio de entrega.</a:t>
            </a:r>
          </a:p>
        </p:txBody>
      </p:sp>
    </p:spTree>
    <p:extLst>
      <p:ext uri="{BB962C8B-B14F-4D97-AF65-F5344CB8AC3E}">
        <p14:creationId xmlns:p14="http://schemas.microsoft.com/office/powerpoint/2010/main" val="2962250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7DD76-ECEA-7AEA-6B23-92551BA7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necessários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EC8265-C039-FBA6-892C-389E2E2B8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que seja possível realizar uma análise mais profunda, é necessário </a:t>
            </a:r>
          </a:p>
          <a:p>
            <a:pPr lvl="1"/>
            <a:r>
              <a:rPr lang="pt-BR" dirty="0"/>
              <a:t>Criar uma categoria para categorizar o motivo pelo qual o pedido foi cancelado ou devolvido, para poder criar mais índices de segurança e eficácia</a:t>
            </a:r>
          </a:p>
          <a:p>
            <a:pPr lvl="1"/>
            <a:r>
              <a:rPr lang="pt-BR" dirty="0"/>
              <a:t>Fazer o preenchimento de todas as colunas de todos os ciclos. Mesmo que o pedido não passe por alguma etapa, é necessário fazer o preenchimento para que não haja intervalos de tempo muito irregulares</a:t>
            </a:r>
          </a:p>
          <a:p>
            <a:pPr lvl="1"/>
            <a:r>
              <a:rPr lang="pt-BR" dirty="0"/>
              <a:t>Tratando-se de um banco de dados de logística, é necessário ter as informações de volumetria e peso. Dessa forma, é possível analisar se o custo do envio está baseado na distancia, na quantidade de dias de entrega ou no peso.</a:t>
            </a:r>
          </a:p>
        </p:txBody>
      </p:sp>
    </p:spTree>
    <p:extLst>
      <p:ext uri="{BB962C8B-B14F-4D97-AF65-F5344CB8AC3E}">
        <p14:creationId xmlns:p14="http://schemas.microsoft.com/office/powerpoint/2010/main" val="352609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F6654-FB10-EBC6-7C37-231C82C5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DCD62-BBD8-00CC-8A2C-38C1EE60E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realizar a análise dos pedidos, foi realizada a seguinte categorização – </a:t>
            </a:r>
          </a:p>
          <a:p>
            <a:pPr lvl="1"/>
            <a:r>
              <a:rPr lang="pt-BR" dirty="0"/>
              <a:t>Ciclo de Processamento – Ciclo entre as fases </a:t>
            </a:r>
            <a:r>
              <a:rPr lang="pt-BR" dirty="0" err="1"/>
              <a:t>sales_order_created_at</a:t>
            </a:r>
            <a:r>
              <a:rPr lang="pt-BR" dirty="0"/>
              <a:t>, </a:t>
            </a:r>
            <a:r>
              <a:rPr lang="pt-BR" dirty="0" err="1"/>
              <a:t>device_order_created_at</a:t>
            </a:r>
            <a:r>
              <a:rPr lang="pt-BR" dirty="0"/>
              <a:t> e </a:t>
            </a:r>
            <a:r>
              <a:rPr lang="pt-BR" dirty="0" err="1"/>
              <a:t>processing_at</a:t>
            </a:r>
            <a:endParaRPr lang="pt-BR" dirty="0"/>
          </a:p>
          <a:p>
            <a:pPr lvl="1"/>
            <a:r>
              <a:rPr lang="pt-BR" dirty="0"/>
              <a:t>Ciclo de Entrega – Ciclo entre as fases </a:t>
            </a:r>
            <a:r>
              <a:rPr lang="pt-BR" dirty="0" err="1"/>
              <a:t>processing_at</a:t>
            </a:r>
            <a:r>
              <a:rPr lang="pt-BR" dirty="0"/>
              <a:t>, </a:t>
            </a:r>
            <a:r>
              <a:rPr lang="pt-BR" dirty="0" err="1"/>
              <a:t>in_transit_to_local_distribution_at</a:t>
            </a:r>
            <a:r>
              <a:rPr lang="pt-BR" dirty="0"/>
              <a:t>, </a:t>
            </a:r>
            <a:r>
              <a:rPr lang="pt-BR" dirty="0" err="1"/>
              <a:t>local_distribution_at</a:t>
            </a:r>
            <a:r>
              <a:rPr lang="pt-BR" dirty="0"/>
              <a:t>, </a:t>
            </a:r>
            <a:r>
              <a:rPr lang="pt-BR" dirty="0" err="1"/>
              <a:t>in_transit_to_deliver_at</a:t>
            </a:r>
            <a:r>
              <a:rPr lang="pt-BR" dirty="0"/>
              <a:t>, e </a:t>
            </a:r>
            <a:r>
              <a:rPr lang="pt-BR" dirty="0" err="1"/>
              <a:t>delivered_at</a:t>
            </a:r>
            <a:endParaRPr lang="pt-BR" dirty="0"/>
          </a:p>
          <a:p>
            <a:r>
              <a:rPr lang="pt-BR" dirty="0"/>
              <a:t>Os intervalos entre as fases foram medidos em minutos, enquanto o tempo total de entrega por pedido foi medido em dias.</a:t>
            </a:r>
          </a:p>
          <a:p>
            <a:r>
              <a:rPr lang="pt-BR" dirty="0"/>
              <a:t>Nos casos que alguma das colunas do ciclo de entrega estavam ausentes, foi calculado o período entre os 2 ciclos mais próximos</a:t>
            </a:r>
          </a:p>
        </p:txBody>
      </p:sp>
    </p:spTree>
    <p:extLst>
      <p:ext uri="{BB962C8B-B14F-4D97-AF65-F5344CB8AC3E}">
        <p14:creationId xmlns:p14="http://schemas.microsoft.com/office/powerpoint/2010/main" val="283183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43499-70AB-53C1-2845-947EF0CE5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inicial dos dados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Gráfico 8">
                <a:extLst>
                  <a:ext uri="{FF2B5EF4-FFF2-40B4-BE49-F238E27FC236}">
                    <a16:creationId xmlns:a16="http://schemas.microsoft.com/office/drawing/2014/main" id="{2567F326-329B-553F-3A4A-2F1A831CE0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6923629"/>
                  </p:ext>
                </p:extLst>
              </p:nvPr>
            </p:nvGraphicFramePr>
            <p:xfrm>
              <a:off x="7356581" y="4114800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9" name="Gráfico 8">
                <a:extLst>
                  <a:ext uri="{FF2B5EF4-FFF2-40B4-BE49-F238E27FC236}">
                    <a16:creationId xmlns:a16="http://schemas.microsoft.com/office/drawing/2014/main" id="{2567F326-329B-553F-3A4A-2F1A831CE07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56581" y="4114800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CAEAC7-17D9-543F-1F93-7715584C0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420" y="3429000"/>
            <a:ext cx="4572000" cy="904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Pedidos separados por </a:t>
            </a:r>
            <a:r>
              <a:rPr lang="pt-BR" sz="1400" dirty="0" err="1">
                <a:solidFill>
                  <a:schemeClr val="bg2">
                    <a:lumMod val="25000"/>
                  </a:schemeClr>
                </a:solidFill>
              </a:rPr>
              <a:t>provider</a:t>
            </a:r>
            <a:endParaRPr lang="pt-BR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088CC4-307B-74CD-DF5F-178EB458BC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9044" y="3634328"/>
            <a:ext cx="5194521" cy="312223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31648706-2D90-CCC3-1272-DE5E1B8400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0906" y="1554920"/>
            <a:ext cx="5552659" cy="1668752"/>
          </a:xfrm>
          <a:prstGeom prst="rect">
            <a:avLst/>
          </a:prstGeom>
        </p:spPr>
      </p:pic>
      <p:sp>
        <p:nvSpPr>
          <p:cNvPr id="15" name="Espaço Reservado para Conteúdo 5">
            <a:extLst>
              <a:ext uri="{FF2B5EF4-FFF2-40B4-BE49-F238E27FC236}">
                <a16:creationId xmlns:a16="http://schemas.microsoft.com/office/drawing/2014/main" id="{42310E62-3986-41B6-AD40-75F0D0550D18}"/>
              </a:ext>
            </a:extLst>
          </p:cNvPr>
          <p:cNvSpPr txBox="1">
            <a:spLocks/>
          </p:cNvSpPr>
          <p:nvPr/>
        </p:nvSpPr>
        <p:spPr>
          <a:xfrm>
            <a:off x="2549420" y="1297076"/>
            <a:ext cx="4572000" cy="904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bg2">
                    <a:lumMod val="25000"/>
                  </a:schemeClr>
                </a:solidFill>
              </a:rPr>
              <a:t>10 estados com mais pedidos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FD8EC22-ACEF-C697-CE92-5BF6A7128A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1420" y="120368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5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0A61C-44C6-5FA7-05AF-BADB251F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Inicial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26C0D-4A58-62D0-0D65-11AA583E8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Medidas Estatísticas por Região – Visualizando por </a:t>
            </a:r>
            <a:r>
              <a:rPr lang="pt-BR" dirty="0" err="1"/>
              <a:t>provider</a:t>
            </a:r>
            <a:r>
              <a:rPr lang="pt-BR" dirty="0"/>
              <a:t>, é possível verificar que o </a:t>
            </a:r>
            <a:r>
              <a:rPr lang="pt-BR" dirty="0" err="1"/>
              <a:t>Provider</a:t>
            </a:r>
            <a:r>
              <a:rPr lang="pt-BR" dirty="0"/>
              <a:t> 1 tem os melhores números somente na região Norte.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D5C06BF-4A5B-A7C6-F165-D62D9D3F59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7106576"/>
              </p:ext>
            </p:extLst>
          </p:nvPr>
        </p:nvGraphicFramePr>
        <p:xfrm>
          <a:off x="2560983" y="3162001"/>
          <a:ext cx="6377682" cy="3476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1696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AA9AC-396D-B159-EE93-98AEBA66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Inicial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07E36A-9B3D-1839-4DDE-31D50F629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16358"/>
          </a:xfrm>
        </p:spPr>
        <p:txBody>
          <a:bodyPr/>
          <a:lstStyle/>
          <a:p>
            <a:r>
              <a:rPr lang="pt-BR" dirty="0"/>
              <a:t>É possível analisar que, dentre os 42710 pedidos, só há 2 pedidos em que o produto é o “</a:t>
            </a:r>
            <a:r>
              <a:rPr lang="pt-BR" dirty="0" err="1"/>
              <a:t>Infiniteblack</a:t>
            </a:r>
            <a:r>
              <a:rPr lang="pt-BR" dirty="0"/>
              <a:t> s920”.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807DF1-78D5-2BF5-1664-6D4814DE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91" y="2941983"/>
            <a:ext cx="6848475" cy="5905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DE72513-D3D0-4D85-4036-7152555151A2}"/>
              </a:ext>
            </a:extLst>
          </p:cNvPr>
          <p:cNvSpPr txBox="1"/>
          <p:nvPr/>
        </p:nvSpPr>
        <p:spPr>
          <a:xfrm>
            <a:off x="1003391" y="3916018"/>
            <a:ext cx="7279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 o pedido id 35171, o mesmo foi retornado, prosseguiu até a etapa </a:t>
            </a:r>
            <a:r>
              <a:rPr lang="pt-BR" dirty="0" err="1"/>
              <a:t>in_transit_to_deliver_at</a:t>
            </a:r>
            <a:r>
              <a:rPr lang="pt-BR" dirty="0"/>
              <a:t>. Além disso, é preciso verificar o motivo pelo qual o processamento do pedido demorou 14 dias para ocorrer.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4964960-6FA4-B727-F5D5-731D9C2A0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58" y="4839348"/>
            <a:ext cx="3343275" cy="4000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A6F318-1639-EB0D-5DB2-C39A40139FC5}"/>
              </a:ext>
            </a:extLst>
          </p:cNvPr>
          <p:cNvSpPr txBox="1"/>
          <p:nvPr/>
        </p:nvSpPr>
        <p:spPr>
          <a:xfrm>
            <a:off x="1001758" y="5569545"/>
            <a:ext cx="7439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Sobre o pedido id 39223, o mesmo foi entregue, porém demorou 3 dias para sair da etapa </a:t>
            </a:r>
            <a:r>
              <a:rPr lang="pt-BR" dirty="0" err="1"/>
              <a:t>in_transit_to_deliver_at</a:t>
            </a:r>
            <a:r>
              <a:rPr lang="pt-BR" dirty="0"/>
              <a:t> para </a:t>
            </a:r>
            <a:r>
              <a:rPr lang="pt-BR" dirty="0" err="1"/>
              <a:t>delivered_at</a:t>
            </a:r>
            <a:r>
              <a:rPr lang="pt-BR" dirty="0"/>
              <a:t>, o que afetou o prazo de entrega acima do prazo, mas antes do prazo estimado. 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4E092CA-8F6B-8288-B3FB-B2046735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04" y="4789974"/>
            <a:ext cx="3849396" cy="206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89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837C-87B5-ACE8-3E3B-DDECBBD9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anomalias - Outliers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ADEE-1B3E-6682-4E9A-F1A5E2E78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936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Ao fazer análise das medianas e dos quadrantes, é possível verificar que há muitos pedidos irregulares com prazos entre etapas muito alto, afetando diretamente as métricas. Pra isso, foi realizada uma análise dos números 90% mais baixos, para poder observar os números com um maior padrão.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A2477A-7EC4-2235-A8AE-456AC2F68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67" y="3429000"/>
            <a:ext cx="4743099" cy="275563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CD2E2EA-C4E5-BC9F-C640-186BDFF02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144" y="3428999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92AAC-88C5-C9DE-E84F-8C3F22D8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anomalias - Outliers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ABA53E-4B61-C044-5406-D5658D879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usar as colunas </a:t>
            </a:r>
            <a:r>
              <a:rPr lang="pt-BR" dirty="0" err="1"/>
              <a:t>device_order_created_at</a:t>
            </a:r>
            <a:r>
              <a:rPr lang="pt-BR" dirty="0"/>
              <a:t> e </a:t>
            </a:r>
            <a:r>
              <a:rPr lang="pt-BR" dirty="0" err="1"/>
              <a:t>processing_at</a:t>
            </a:r>
            <a:endParaRPr lang="pt-BR" dirty="0"/>
          </a:p>
          <a:p>
            <a:r>
              <a:rPr lang="pt-BR" dirty="0"/>
              <a:t>A mediana e todos os quadrantes da coluna é 0 minutos</a:t>
            </a:r>
          </a:p>
          <a:p>
            <a:endParaRPr lang="pt-BR" dirty="0"/>
          </a:p>
          <a:p>
            <a:r>
              <a:rPr lang="pt-BR" dirty="0"/>
              <a:t>Analisando somente o 1% mais alto, a mediana é 120. Porém, há 22 pedidos com mais de 12000 minutos, ou seja, mais de 10 dias para concluir o processamento. Este é um dos exemplos de outliers que podem alterar as métricas da tabela como um todo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FF1527-1539-2C6D-666F-AA3AF4DB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2736573"/>
            <a:ext cx="7021995" cy="5367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3DAB042-D0C0-54F6-B7F2-247297BAD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827" y="5103862"/>
            <a:ext cx="5212251" cy="148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78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C7837C-87B5-ACE8-3E3B-DDECBBD9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anomalias – Tempo negativo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8CADEE-1B3E-6682-4E9A-F1A5E2E7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notar que há 6,52% dos pedidos com diferença de tempo negativa</a:t>
            </a:r>
          </a:p>
          <a:p>
            <a:pPr marL="3657600" lvl="8" indent="0">
              <a:buNone/>
            </a:pP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3FA2A0-6A65-DFAD-3DB1-D550513C15EC}"/>
              </a:ext>
            </a:extLst>
          </p:cNvPr>
          <p:cNvSpPr txBox="1"/>
          <p:nvPr/>
        </p:nvSpPr>
        <p:spPr>
          <a:xfrm>
            <a:off x="6970643" y="2425148"/>
            <a:ext cx="4731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Isto ocorre porque há algumas colunas de data onde o horário de um ciclo é menor que o horário do ciclo subsequente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968E0F-B566-EBE9-C0B1-0939F703D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643" y="3509523"/>
            <a:ext cx="5000625" cy="14859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72186D9-5F88-C788-AC76-1BDF5F5EC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411" y="2886813"/>
            <a:ext cx="4584589" cy="24140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F0FEC98-BDB5-FB9A-3FCA-4B0BEE5CB1D0}"/>
              </a:ext>
            </a:extLst>
          </p:cNvPr>
          <p:cNvSpPr txBox="1"/>
          <p:nvPr/>
        </p:nvSpPr>
        <p:spPr>
          <a:xfrm>
            <a:off x="1106556" y="5575058"/>
            <a:ext cx="76266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que isso não ocorra, é necessário verificar com os responsáveis pela inclusão dos dados no sistema para que seja preenchido o fluxo de logística corretamente, atentando-se aos campos informados.</a:t>
            </a:r>
          </a:p>
        </p:txBody>
      </p:sp>
    </p:spTree>
    <p:extLst>
      <p:ext uri="{BB962C8B-B14F-4D97-AF65-F5344CB8AC3E}">
        <p14:creationId xmlns:p14="http://schemas.microsoft.com/office/powerpoint/2010/main" val="137949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02B13-94ED-1DFA-0B99-738AEA931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Entregas mais seguras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8E2C4-80E8-1F59-42EA-BF38BBA64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6478" cy="4351338"/>
          </a:xfrm>
        </p:spPr>
        <p:txBody>
          <a:bodyPr/>
          <a:lstStyle/>
          <a:p>
            <a:r>
              <a:rPr lang="pt-BR" dirty="0"/>
              <a:t>% das entregas finalizadas                                </a:t>
            </a:r>
            <a:r>
              <a:rPr lang="pt-BR" sz="1600" dirty="0"/>
              <a:t>% das pedidos entregues antes da data prevista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Entregas com informações incompletas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1E5CA8-4717-B3E8-FF4A-64A1C240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070" y="2224915"/>
            <a:ext cx="5762625" cy="2143125"/>
          </a:xfrm>
          <a:prstGeom prst="rect">
            <a:avLst/>
          </a:prstGeom>
        </p:spPr>
      </p:pic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A096F82C-3151-027A-A63A-97446FAE9F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284123"/>
              </p:ext>
            </p:extLst>
          </p:nvPr>
        </p:nvGraphicFramePr>
        <p:xfrm>
          <a:off x="1159565" y="5383696"/>
          <a:ext cx="5307495" cy="1474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D6424CC9-636B-6982-B6C0-127B72EFF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653" y="2243965"/>
            <a:ext cx="4391025" cy="21240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202767B-20A4-891B-FE6B-82C83FE162CF}"/>
              </a:ext>
            </a:extLst>
          </p:cNvPr>
          <p:cNvSpPr txBox="1"/>
          <p:nvPr/>
        </p:nvSpPr>
        <p:spPr>
          <a:xfrm>
            <a:off x="6897314" y="4949336"/>
            <a:ext cx="54572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Ações para aumentar a segurança dos pedidos–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Diminuir a % das entregas canceladas ou devolvidas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Preencher as colunas com todos horários dos ciclos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Entregar os pedidos antes do </a:t>
            </a:r>
            <a:r>
              <a:rPr lang="pt-BR" dirty="0" err="1"/>
              <a:t>delivery_estimate_date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6769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1126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do Office</vt:lpstr>
      <vt:lpstr>Apresentação de Case Técnico</vt:lpstr>
      <vt:lpstr>Considerações Iniciais</vt:lpstr>
      <vt:lpstr>Análise inicial dos dados</vt:lpstr>
      <vt:lpstr>Análise Inicial dos Dados</vt:lpstr>
      <vt:lpstr>Análise Inicial de Dados</vt:lpstr>
      <vt:lpstr>Análise de anomalias - Outliers</vt:lpstr>
      <vt:lpstr>Análise de anomalias - Outliers</vt:lpstr>
      <vt:lpstr>Análise de anomalias – Tempo negativo</vt:lpstr>
      <vt:lpstr>Entregas mais seguras</vt:lpstr>
      <vt:lpstr>Entregas mais baratas</vt:lpstr>
      <vt:lpstr>Meta – Diminuir tempo médio de entrega para 3 dias</vt:lpstr>
      <vt:lpstr>Meta – Diminuir tempo médio de entrega para 3 dias</vt:lpstr>
      <vt:lpstr>Meta – Diminuir tempo médio de entrega para 3 dias</vt:lpstr>
      <vt:lpstr>Dados necessários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</dc:creator>
  <cp:lastModifiedBy>Paulo</cp:lastModifiedBy>
  <cp:revision>12</cp:revision>
  <dcterms:created xsi:type="dcterms:W3CDTF">2023-04-05T17:16:26Z</dcterms:created>
  <dcterms:modified xsi:type="dcterms:W3CDTF">2023-04-06T01:17:13Z</dcterms:modified>
</cp:coreProperties>
</file>