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63" r:id="rId6"/>
    <p:sldId id="268" r:id="rId7"/>
    <p:sldId id="264" r:id="rId8"/>
    <p:sldId id="265" r:id="rId9"/>
    <p:sldId id="267" r:id="rId10"/>
    <p:sldId id="270" r:id="rId11"/>
    <p:sldId id="261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F5"/>
    <a:srgbClr val="47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Pedidos Totais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CF-4336-A601-5C8EAE9AD6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7-4A8A-BF61-0704FF045D87}"/>
              </c:ext>
            </c:extLst>
          </c:dPt>
          <c:dLbls>
            <c:dLbl>
              <c:idx val="0"/>
              <c:layout>
                <c:manualLayout>
                  <c:x val="5.4221388888888888E-2"/>
                  <c:y val="3.1903174603174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CF-4336-A601-5C8EAE9AD6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Fraude</c:v>
                </c:pt>
                <c:pt idx="1">
                  <c:v>Sem Fraude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12.2</c:v>
                </c:pt>
                <c:pt idx="1">
                  <c:v>87.8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F-4336-A601-5C8EAE9AD67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Dispositivos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5F-457D-BBA0-F690A6C4CB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5F-457D-BBA0-F690A6C4CB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5F-457D-BBA0-F690A6C4CBA6}"/>
              </c:ext>
            </c:extLst>
          </c:dPt>
          <c:dLbls>
            <c:dLbl>
              <c:idx val="0"/>
              <c:layout>
                <c:manualLayout>
                  <c:x val="3.8993336633939231E-2"/>
                  <c:y val="-7.835619724789386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5F-457D-BBA0-F690A6C4CB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Só Chargeback</c:v>
                </c:pt>
                <c:pt idx="1">
                  <c:v>Sem Chargeback</c:v>
                </c:pt>
                <c:pt idx="2">
                  <c:v>Com e sem Chargeback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102</c:v>
                </c:pt>
                <c:pt idx="1">
                  <c:v>1867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5F-457D-BBA0-F690A6C4CB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Ate 1000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DE-4087-9481-E94542356B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DE-4087-9481-E94542356B09}"/>
              </c:ext>
            </c:extLst>
          </c:dPt>
          <c:dLbls>
            <c:dLbl>
              <c:idx val="0"/>
              <c:layout>
                <c:manualLayout>
                  <c:x val="2.3973055555555556E-2"/>
                  <c:y val="1.357380952380952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DE-4087-9481-E94542356B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Fraude</c:v>
                </c:pt>
                <c:pt idx="1">
                  <c:v>Sem Fraude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8.1</c:v>
                </c:pt>
                <c:pt idx="1">
                  <c:v>91.9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DE-4087-9481-E94542356B0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1001 - 2000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EE-4206-B618-CC162CE602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EE-4206-B618-CC162CE6023B}"/>
              </c:ext>
            </c:extLst>
          </c:dPt>
          <c:dLbls>
            <c:dLbl>
              <c:idx val="0"/>
              <c:layout>
                <c:manualLayout>
                  <c:x val="4.1489166666666667E-2"/>
                  <c:y val="1.720119047619047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EE-4206-B618-CC162CE602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Fraude</c:v>
                </c:pt>
                <c:pt idx="1">
                  <c:v>Sem Fraude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17.5</c:v>
                </c:pt>
                <c:pt idx="1">
                  <c:v>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EE-4206-B618-CC162CE6023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Acima 4000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4-4D8C-9514-81FE715C99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4-4D8C-9514-81FE715C9910}"/>
              </c:ext>
            </c:extLst>
          </c:dPt>
          <c:dLbls>
            <c:dLbl>
              <c:idx val="0"/>
              <c:layout>
                <c:manualLayout>
                  <c:x val="-1.423388888888889E-2"/>
                  <c:y val="-0.199613888888888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D4-4D8C-9514-81FE715C99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Fraude</c:v>
                </c:pt>
                <c:pt idx="1">
                  <c:v>Sem Fraude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43.9</c:v>
                </c:pt>
                <c:pt idx="1">
                  <c:v>56.1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D4-4D8C-9514-81FE715C99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3001 - 4000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80-4829-BEDB-B7A7FE39B2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80-4829-BEDB-B7A7FE39B29F}"/>
              </c:ext>
            </c:extLst>
          </c:dPt>
          <c:dLbls>
            <c:dLbl>
              <c:idx val="0"/>
              <c:layout>
                <c:manualLayout>
                  <c:x val="-2.8861388888888888E-2"/>
                  <c:y val="-0.1174555555555555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80-4829-BEDB-B7A7FE39B2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Fraude</c:v>
                </c:pt>
                <c:pt idx="1">
                  <c:v>Sem Fraude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34.6</c:v>
                </c:pt>
                <c:pt idx="1">
                  <c:v>65.400000000000006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80-4829-BEDB-B7A7FE39B29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2001 - 3000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F-4B5D-B7D9-B2135EE7FE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F-4B5D-B7D9-B2135EE7FE05}"/>
              </c:ext>
            </c:extLst>
          </c:dPt>
          <c:dLbls>
            <c:dLbl>
              <c:idx val="0"/>
              <c:layout>
                <c:manualLayout>
                  <c:x val="-3.3430555555555557E-3"/>
                  <c:y val="-9.85238095238095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0F-4B5D-B7D9-B2135EE7FE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Fraude</c:v>
                </c:pt>
                <c:pt idx="1">
                  <c:v>Sem Fraude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31.1</c:v>
                </c:pt>
                <c:pt idx="1">
                  <c:v>68.900000000000006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F-4B5D-B7D9-B2135EE7FE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Logistas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5-4E96-A9B2-EAE9DBC083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5-4E96-A9B2-EAE9DBC083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08-4459-9783-4913DC2DC71A}"/>
              </c:ext>
            </c:extLst>
          </c:dPt>
          <c:dLbls>
            <c:dLbl>
              <c:idx val="2"/>
              <c:layout>
                <c:manualLayout>
                  <c:x val="-2.0282385973936851E-2"/>
                  <c:y val="4.182153683933043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08-4459-9783-4913DC2DC7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Só Chargeback</c:v>
                </c:pt>
                <c:pt idx="1">
                  <c:v>Sem Chargeback</c:v>
                </c:pt>
                <c:pt idx="2">
                  <c:v>Com e sem Chargeback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66</c:v>
                </c:pt>
                <c:pt idx="1">
                  <c:v>1638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8-4459-9783-4913DC2DC71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Clientes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8-47BE-9AD9-E79FBC0C88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8-47BE-9AD9-E79FBC0C88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8-47BE-9AD9-E79FBC0C887A}"/>
              </c:ext>
            </c:extLst>
          </c:dPt>
          <c:dLbls>
            <c:dLbl>
              <c:idx val="0"/>
              <c:layout>
                <c:manualLayout>
                  <c:x val="2.5302680563503443E-2"/>
                  <c:y val="-1.591378544434030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B8-47BE-9AD9-E79FBC0C88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Só Chargeback</c:v>
                </c:pt>
                <c:pt idx="1">
                  <c:v>Sem Chargeback</c:v>
                </c:pt>
                <c:pt idx="2">
                  <c:v>Com e sem Chargeback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120</c:v>
                </c:pt>
                <c:pt idx="1">
                  <c:v>2551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B8-47BE-9AD9-E79FBC0C887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Cartoes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63-4C42-8BE1-D4797CF720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63-4C42-8BE1-D4797CF720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63-4C42-8BE1-D4797CF720F8}"/>
              </c:ext>
            </c:extLst>
          </c:dPt>
          <c:dLbls>
            <c:dLbl>
              <c:idx val="0"/>
              <c:layout>
                <c:manualLayout>
                  <c:x val="1.4002486282578875E-3"/>
                  <c:y val="3.128410438908657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63-4C42-8BE1-D4797CF720F8}"/>
                </c:ext>
              </c:extLst>
            </c:dLbl>
            <c:dLbl>
              <c:idx val="2"/>
              <c:layout>
                <c:manualLayout>
                  <c:x val="-3.4685999657064474E-2"/>
                  <c:y val="2.395907473309608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63-4C42-8BE1-D4797CF720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Só Chargeback</c:v>
                </c:pt>
                <c:pt idx="1">
                  <c:v>Sem Chargeback</c:v>
                </c:pt>
                <c:pt idx="2">
                  <c:v>Com e sem Chargeback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267</c:v>
                </c:pt>
                <c:pt idx="1">
                  <c:v>2651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63-4C42-8BE1-D4797CF720F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3C4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B197-4118-18E5-9D0C-1D4DA70E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915989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2EC02-7628-778A-96AB-3B0FB2BC0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91598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56DD3-9EC1-ADCF-2A7E-8DB1F185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29110-49AC-16CE-0666-C7C2C305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C1ED9-0D90-BA20-6EFA-598EDEB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1DDD70-9F45-956D-F1B6-F9C0B0F5B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7374" y="9524"/>
            <a:ext cx="5387133" cy="6848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FD7D9B-FD1D-537A-C5B5-67F102B29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3" y="5954270"/>
            <a:ext cx="2673532" cy="9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D4AF-9B6B-8BD4-28CD-B7EE9A4B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EE9540-4974-B480-23C8-85D91B628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BAEA4-50C3-10CB-4795-15BD4EA1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FD424-6675-5E1A-C6C7-BDE349A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856D6-415C-35B8-FE28-B5F275E4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B780C0-24EA-006B-B08E-C503480E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B5D85-A87D-6F36-8D3E-C0F37B14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92D75-70A8-02D0-2C7A-88B8546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4AE1E-6C0D-B597-86F6-092ADE0E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30276-6F01-B579-E633-C22BAF89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2DA73-8412-C97A-F29B-BA54BA8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3666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49C3B-DF7D-3061-43E9-75DB750A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0B4B4-5024-7CEE-457E-BBCD8E85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A663B-5E37-5CF3-C191-F5FB0AD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1C3A-0877-B91E-EBAF-A74019C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B1EA0ADD-8B52-9321-3101-A0AF17BE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105860"/>
            <a:ext cx="3727268" cy="92204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D4A27F5-67E6-D524-507B-50B2A353B31A}"/>
              </a:ext>
            </a:extLst>
          </p:cNvPr>
          <p:cNvSpPr/>
          <p:nvPr userDrawn="1"/>
        </p:nvSpPr>
        <p:spPr>
          <a:xfrm>
            <a:off x="2177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BD4843-2E47-A610-6167-0CEC330893C0}"/>
              </a:ext>
            </a:extLst>
          </p:cNvPr>
          <p:cNvSpPr/>
          <p:nvPr userDrawn="1"/>
        </p:nvSpPr>
        <p:spPr>
          <a:xfrm>
            <a:off x="419100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8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4AF8F-76D6-6C73-F81D-E659C09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3F926-6557-6B74-F76A-AB2966CF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18572-C53C-504B-CB8C-8EFBAFB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C6E79-1B88-2C78-EFA3-3F075B9C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CB942-F8CE-D6DE-352F-4A34F948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591A-9F05-B2AD-709B-8D1643F0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F4448-0537-A0E3-3455-5A364318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63EF2-F4B8-D088-7DC0-92FC10A9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98B8-7423-2FF7-5A80-1BA8054D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FDF3F-3C42-F651-0ABD-ACFAFA6F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E4758-4315-72A2-417A-B9381CEA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04197-E678-2626-BBFF-D61777EF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F26A5-7703-192F-4F1F-C2CE9CCD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3D65A-0D24-C8B1-132D-D4248B82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61B648-2BC2-9186-0241-85335A6D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9DF152-B7DE-9547-1352-2AE334401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41D1A-2A69-C47D-7BA3-F1BE0250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3B2CA0-14FE-3049-9462-12AA535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223D4F-F947-D5DC-36C5-31316A7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1ACA-2961-B89F-8E1F-83FACC3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7A70D0-F5A0-C790-AE9C-FB98DEC4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C898E8-3827-F49A-2439-B6F71F45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9680A0-030E-ACC2-C237-E4AD23BA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F4A76C-4B20-6255-8685-0585BA59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4EB2FA-1E5A-8BA8-A888-99138826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ADB56-216F-07F0-DE26-112726FF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C96F-DE3C-DFFA-518C-01BB231F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B3AFD-4539-336B-512B-56E07C25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F473B-D554-858A-A7A7-9B2A2A74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FC38A7-5AAB-9007-17F9-206FC7E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BED896-4142-9234-C721-473C088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D598C-C757-06BB-0081-77662B8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0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D027-D8A6-0C69-499E-7A5DBFAB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525B17-31F3-F867-6961-6B1C7893D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52A5CB-3A46-CE57-42F7-D3A74E2D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0BBD1-9BEF-0891-AA0F-8A1B10C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F7D8C7-5811-1067-1CAE-C79E2C4D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F472C-348D-E202-3ADC-6F9ACF30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D54E80-12FB-43FF-1D47-10FC7D84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76BA5E-C2CF-260D-1E1C-F42666E0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CC732-0B69-BA4D-CF42-FAF2B67C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4D59-D866-4149-9BBF-E6758ED609DD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DE459-0015-97C1-1425-DE3002DD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3F37C-4470-DF1B-C154-8F4DC807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6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D07B-9B97-D016-061D-9E93AEF7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214438"/>
            <a:ext cx="5062331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Apresentação de Case Técnico</a:t>
            </a:r>
            <a:br>
              <a:rPr lang="pt-BR" dirty="0"/>
            </a:br>
            <a:r>
              <a:rPr lang="pt-BR" dirty="0" err="1"/>
              <a:t>Payments</a:t>
            </a:r>
            <a:r>
              <a:rPr lang="pt-BR" dirty="0"/>
              <a:t> </a:t>
            </a:r>
            <a:r>
              <a:rPr lang="pt-BR" dirty="0" err="1"/>
              <a:t>Analyst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E093E-FA9F-4B5D-E407-78E9501BF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69" y="3602038"/>
            <a:ext cx="4915989" cy="1655762"/>
          </a:xfrm>
        </p:spPr>
        <p:txBody>
          <a:bodyPr/>
          <a:lstStyle/>
          <a:p>
            <a:r>
              <a:rPr lang="pt-BR" dirty="0"/>
              <a:t>Paulo Augusto de Mello Brandão</a:t>
            </a:r>
          </a:p>
        </p:txBody>
      </p:sp>
    </p:spTree>
    <p:extLst>
      <p:ext uri="{BB962C8B-B14F-4D97-AF65-F5344CB8AC3E}">
        <p14:creationId xmlns:p14="http://schemas.microsoft.com/office/powerpoint/2010/main" val="58179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6F760-7D23-A3E9-E3C3-2E95CEC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da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519C2-DB54-59B2-31DA-5EF8C009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da análise de comportamentos e membros das transações suspeitos, é possível identificar um padrão e a repetição de alguns membros que tiveram muitas ocorrências de </a:t>
            </a:r>
            <a:r>
              <a:rPr lang="pt-BR" dirty="0" err="1"/>
              <a:t>Chargeback</a:t>
            </a:r>
            <a:r>
              <a:rPr lang="pt-BR" dirty="0"/>
              <a:t> e, sendo assim, são suspeitos de fraude.</a:t>
            </a:r>
          </a:p>
          <a:p>
            <a:r>
              <a:rPr lang="pt-BR" dirty="0"/>
              <a:t>A partir dessas análises, foi possível estruturar as regras do sistema </a:t>
            </a:r>
            <a:r>
              <a:rPr lang="pt-BR" dirty="0" err="1"/>
              <a:t>anti-fraude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53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DD76-ECEA-7AEA-6B23-92551BA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necessários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C8265-C039-FBA6-892C-389E2E2B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possível realizar uma análise mais profunda, é necessário </a:t>
            </a:r>
          </a:p>
          <a:p>
            <a:pPr lvl="1"/>
            <a:r>
              <a:rPr lang="pt-BR" dirty="0"/>
              <a:t>Obter a informação do endereço onde foi realizada a compra, para que seja possível identificar compras em diferentes cidades/estados/países</a:t>
            </a:r>
          </a:p>
          <a:p>
            <a:pPr lvl="1"/>
            <a:r>
              <a:rPr lang="pt-BR" dirty="0"/>
              <a:t>Obter a informação do prazo pra pagamento dos valores ao </a:t>
            </a:r>
            <a:r>
              <a:rPr lang="pt-BR" dirty="0" err="1"/>
              <a:t>Merchant_id</a:t>
            </a:r>
            <a:r>
              <a:rPr lang="pt-BR" dirty="0"/>
              <a:t> pois, caso o lojista queira antecipação de muitos valores, é possível que seja suspeita de fraudes</a:t>
            </a:r>
          </a:p>
          <a:p>
            <a:pPr lvl="1"/>
            <a:r>
              <a:rPr lang="pt-BR" dirty="0"/>
              <a:t>Fazer uma categorização dos lojistas a partir de um </a:t>
            </a:r>
            <a:r>
              <a:rPr lang="pt-BR" dirty="0" err="1"/>
              <a:t>BancoDados</a:t>
            </a:r>
            <a:r>
              <a:rPr lang="pt-BR" dirty="0"/>
              <a:t> maior, que tenha mais registros de transações, onde seja possível categorizar o lojista em uma categoria de risco</a:t>
            </a:r>
          </a:p>
        </p:txBody>
      </p:sp>
    </p:spTree>
    <p:extLst>
      <p:ext uri="{BB962C8B-B14F-4D97-AF65-F5344CB8AC3E}">
        <p14:creationId xmlns:p14="http://schemas.microsoft.com/office/powerpoint/2010/main" val="352609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842D-1FFE-D9BA-5162-E9C2DA57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</a:t>
            </a:r>
            <a:r>
              <a:rPr lang="pt-BR" dirty="0" err="1"/>
              <a:t>anti-fraude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6BF53-D3F2-AE8E-D929-6022B6A7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fim do arquivo </a:t>
            </a:r>
            <a:r>
              <a:rPr lang="pt-BR" dirty="0" err="1"/>
              <a:t>ipynb</a:t>
            </a:r>
            <a:r>
              <a:rPr lang="pt-BR" dirty="0"/>
              <a:t>, há um sistema simples de </a:t>
            </a:r>
            <a:r>
              <a:rPr lang="pt-BR" dirty="0" err="1"/>
              <a:t>anti-fraude</a:t>
            </a:r>
            <a:r>
              <a:rPr lang="pt-BR" dirty="0"/>
              <a:t>.</a:t>
            </a:r>
          </a:p>
          <a:p>
            <a:r>
              <a:rPr lang="pt-BR" dirty="0"/>
              <a:t>Foi utilizado o </a:t>
            </a:r>
            <a:r>
              <a:rPr lang="pt-BR" dirty="0" err="1"/>
              <a:t>Flask</a:t>
            </a:r>
            <a:r>
              <a:rPr lang="pt-BR" dirty="0"/>
              <a:t> para criar uma aplicação onde seja possível receber as informações das transações e dar a recomendação com base nos seguintes critérios</a:t>
            </a:r>
          </a:p>
          <a:p>
            <a:pPr lvl="1"/>
            <a:r>
              <a:rPr lang="pt-BR" dirty="0"/>
              <a:t>Se o cliente teve </a:t>
            </a:r>
            <a:r>
              <a:rPr lang="pt-BR" dirty="0" err="1"/>
              <a:t>Chargeback</a:t>
            </a:r>
            <a:r>
              <a:rPr lang="pt-BR" dirty="0"/>
              <a:t> anteriormente</a:t>
            </a:r>
          </a:p>
          <a:p>
            <a:pPr lvl="1"/>
            <a:r>
              <a:rPr lang="pt-BR" dirty="0"/>
              <a:t>Se o valor da compra for muito alto (3x acima do valor médio das compras do usuário)</a:t>
            </a:r>
          </a:p>
          <a:p>
            <a:pPr lvl="1"/>
            <a:r>
              <a:rPr lang="pt-BR" dirty="0"/>
              <a:t>Se o usuário tiver compras na mesma hora</a:t>
            </a:r>
          </a:p>
          <a:p>
            <a:r>
              <a:rPr lang="pt-BR" dirty="0"/>
              <a:t>Sendo assim, é possível fazer alguns filtros e recomendar ou não a transação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6155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6654-FB10-EBC6-7C37-231C82C5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DCD62-BBD8-00CC-8A2C-38C1EE60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9821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3199 Pedidos</a:t>
            </a:r>
          </a:p>
          <a:p>
            <a:pPr lvl="1"/>
            <a:r>
              <a:rPr lang="pt-BR" dirty="0"/>
              <a:t>391 pedidos com </a:t>
            </a:r>
            <a:r>
              <a:rPr lang="pt-BR" dirty="0" err="1"/>
              <a:t>Chargeback</a:t>
            </a:r>
            <a:r>
              <a:rPr lang="pt-BR" dirty="0"/>
              <a:t> (12,22% das transações)</a:t>
            </a:r>
          </a:p>
          <a:p>
            <a:r>
              <a:rPr lang="pt-BR" dirty="0"/>
              <a:t>2704 Clientes (</a:t>
            </a:r>
            <a:r>
              <a:rPr lang="pt-BR" dirty="0" err="1"/>
              <a:t>User_Id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235 clientes fizeram mais de uma compra. (8,7% dos clientes)</a:t>
            </a:r>
          </a:p>
          <a:p>
            <a:r>
              <a:rPr lang="pt-BR" dirty="0"/>
              <a:t>1756 Lojistas (</a:t>
            </a:r>
            <a:r>
              <a:rPr lang="pt-BR" dirty="0" err="1"/>
              <a:t>Merchant_id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514 lojistas realizaram mais de uma venda (29,3% dos lojistas)</a:t>
            </a:r>
          </a:p>
          <a:p>
            <a:r>
              <a:rPr lang="pt-BR" dirty="0"/>
              <a:t>2925 Cartões usados (</a:t>
            </a:r>
            <a:r>
              <a:rPr lang="pt-BR" dirty="0" err="1"/>
              <a:t>card_number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192 </a:t>
            </a:r>
            <a:r>
              <a:rPr lang="pt-BR" dirty="0" err="1"/>
              <a:t>cartoes</a:t>
            </a:r>
            <a:r>
              <a:rPr lang="pt-BR" dirty="0"/>
              <a:t> foram usados em mais de uma compra (6,5% dos </a:t>
            </a:r>
            <a:r>
              <a:rPr lang="pt-BR" dirty="0" err="1"/>
              <a:t>cartoes</a:t>
            </a:r>
            <a:r>
              <a:rPr lang="pt-BR" dirty="0"/>
              <a:t>)</a:t>
            </a:r>
          </a:p>
          <a:p>
            <a:r>
              <a:rPr lang="pt-BR" dirty="0"/>
              <a:t>1996 Terminais de compra (</a:t>
            </a:r>
            <a:r>
              <a:rPr lang="pt-BR" dirty="0" err="1"/>
              <a:t>device_id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176 dispositivos foram usados mais de uma vez (8,8% dos dispositivos)</a:t>
            </a:r>
          </a:p>
          <a:p>
            <a:r>
              <a:rPr lang="pt-BR" dirty="0"/>
              <a:t>830 Pedidos não possuem terminais de compra cadastrados</a:t>
            </a:r>
          </a:p>
          <a:p>
            <a:pPr lvl="1"/>
            <a:r>
              <a:rPr lang="pt-BR" dirty="0"/>
              <a:t>26% dos pedidos</a:t>
            </a:r>
          </a:p>
        </p:txBody>
      </p:sp>
    </p:spTree>
    <p:extLst>
      <p:ext uri="{BB962C8B-B14F-4D97-AF65-F5344CB8AC3E}">
        <p14:creationId xmlns:p14="http://schemas.microsoft.com/office/powerpoint/2010/main" val="28318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FEC45-1C60-2637-C452-53BE89F5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A436F-BB7D-3A2F-5943-7A5CD45A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118 lojistas tiveram vendas com </a:t>
            </a:r>
            <a:r>
              <a:rPr lang="pt-BR" dirty="0" err="1"/>
              <a:t>Chargeback</a:t>
            </a:r>
            <a:endParaRPr lang="pt-BR" dirty="0"/>
          </a:p>
          <a:p>
            <a:r>
              <a:rPr lang="pt-BR" dirty="0"/>
              <a:t>153 clientes tiveram compras com </a:t>
            </a:r>
            <a:r>
              <a:rPr lang="pt-BR" dirty="0" err="1"/>
              <a:t>Chargeback</a:t>
            </a:r>
            <a:endParaRPr lang="pt-BR" dirty="0"/>
          </a:p>
          <a:p>
            <a:r>
              <a:rPr lang="pt-BR" dirty="0"/>
              <a:t>274 cartões foram usados em transações com </a:t>
            </a:r>
            <a:r>
              <a:rPr lang="pt-BR" dirty="0" err="1"/>
              <a:t>Chargeback</a:t>
            </a:r>
            <a:endParaRPr lang="pt-BR" dirty="0"/>
          </a:p>
          <a:p>
            <a:r>
              <a:rPr lang="pt-BR" dirty="0"/>
              <a:t>Há 71 compras onde um cartão foi utilizado por mais de um usuário</a:t>
            </a:r>
          </a:p>
          <a:p>
            <a:pPr lvl="1"/>
            <a:r>
              <a:rPr lang="pt-BR" dirty="0"/>
              <a:t>24 destas compras tem um chamado de </a:t>
            </a:r>
            <a:r>
              <a:rPr lang="pt-BR" dirty="0" err="1"/>
              <a:t>Chargeback</a:t>
            </a:r>
            <a:endParaRPr lang="pt-BR" dirty="0"/>
          </a:p>
          <a:p>
            <a:r>
              <a:rPr lang="pt-BR" dirty="0"/>
              <a:t>114 clientes possuem mais de um cartão</a:t>
            </a:r>
          </a:p>
          <a:p>
            <a:pPr lvl="1"/>
            <a:r>
              <a:rPr lang="pt-BR" dirty="0"/>
              <a:t>55 desses clientes só tiveram pedidos com </a:t>
            </a:r>
            <a:r>
              <a:rPr lang="pt-BR" dirty="0" err="1"/>
              <a:t>Chargeback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66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FEC45-1C60-2637-C452-53BE89F5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Categorização dos valores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F4EEB35-C81C-89A4-E146-C222FC623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289297"/>
              </p:ext>
            </p:extLst>
          </p:nvPr>
        </p:nvGraphicFramePr>
        <p:xfrm>
          <a:off x="838200" y="1558167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60A2FE40-AB94-5A84-898F-4626E0C98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680880"/>
              </p:ext>
            </p:extLst>
          </p:nvPr>
        </p:nvGraphicFramePr>
        <p:xfrm>
          <a:off x="4651513" y="1558167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EF6E9CF-70FE-910F-2FA1-A8CD6B660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087348"/>
              </p:ext>
            </p:extLst>
          </p:nvPr>
        </p:nvGraphicFramePr>
        <p:xfrm>
          <a:off x="8464826" y="1558167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7E66956-6974-307C-7D78-3A155D89C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578067"/>
              </p:ext>
            </p:extLst>
          </p:nvPr>
        </p:nvGraphicFramePr>
        <p:xfrm>
          <a:off x="8592000" y="4292653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5DC32119-C569-0D6D-F315-B756F44E8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492197"/>
              </p:ext>
            </p:extLst>
          </p:nvPr>
        </p:nvGraphicFramePr>
        <p:xfrm>
          <a:off x="4651513" y="4292653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D5DF303D-211C-35AE-511A-DF3B212E7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944582"/>
              </p:ext>
            </p:extLst>
          </p:nvPr>
        </p:nvGraphicFramePr>
        <p:xfrm>
          <a:off x="838200" y="4292653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850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51F7-9305-DE75-A70B-B7E50A63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comportamentos suspeitos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5D75CDD-63B4-6057-3902-14E991934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479838"/>
              </p:ext>
            </p:extLst>
          </p:nvPr>
        </p:nvGraphicFramePr>
        <p:xfrm>
          <a:off x="2974123" y="1078193"/>
          <a:ext cx="4665600" cy="303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903950C-0FF8-FA88-C12F-D4AA4235E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398557"/>
              </p:ext>
            </p:extLst>
          </p:nvPr>
        </p:nvGraphicFramePr>
        <p:xfrm>
          <a:off x="7427369" y="1078193"/>
          <a:ext cx="4665810" cy="3034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66FA6CA-8D68-A554-D43F-DA3E15CC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488705"/>
              </p:ext>
            </p:extLst>
          </p:nvPr>
        </p:nvGraphicFramePr>
        <p:xfrm>
          <a:off x="2974123" y="3939882"/>
          <a:ext cx="4665600" cy="303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A321E93-FC33-F5A2-2B48-B0D632A47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025608"/>
              </p:ext>
            </p:extLst>
          </p:nvPr>
        </p:nvGraphicFramePr>
        <p:xfrm>
          <a:off x="7427369" y="3940206"/>
          <a:ext cx="4665810" cy="3034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727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27E33-4291-A754-3A7F-9828B71E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seguintes dispositivos foram utilizados por mais de um lojista e as transações tiveram ocorrências de fraude</a:t>
            </a:r>
          </a:p>
          <a:p>
            <a:pPr lvl="1"/>
            <a:r>
              <a:rPr lang="pt-BR" dirty="0"/>
              <a:t>656429, 357277, 342890, 314172, 766158, 571150, 438940, 101848, 304880, 960729, 686249, 111836, 547440, 180611, 868746, 724452, 274282</a:t>
            </a:r>
          </a:p>
          <a:p>
            <a:r>
              <a:rPr lang="pt-BR" dirty="0"/>
              <a:t>Os seguintes clientes fizeram compras no mesmo dia com cartões diferentes e pelo menos uma das compras teve </a:t>
            </a:r>
            <a:r>
              <a:rPr lang="pt-BR" dirty="0" err="1"/>
              <a:t>Chargeback</a:t>
            </a:r>
            <a:endParaRPr lang="pt-BR" dirty="0"/>
          </a:p>
          <a:p>
            <a:pPr lvl="1"/>
            <a:r>
              <a:rPr lang="pt-BR" dirty="0"/>
              <a:t>81152, 11750, 90182, 7695, 39443, 99396, 56877, 87048, 73385, 7281, 92034, 7725, 96025, 79054, 91637, 17929, 89615, 71424, 11065, 3584, 78262, 76768, 9600, 44531, 83722, 67519, 69466, 31819, 93156, 9853, 27657, 64057, 11452, 65935, 69588, 30874, 96495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06C8A9E-9349-0C5F-94B7-09B200B8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3666" cy="1325563"/>
          </a:xfrm>
        </p:spPr>
        <p:txBody>
          <a:bodyPr/>
          <a:lstStyle/>
          <a:p>
            <a:r>
              <a:rPr lang="pt-BR" dirty="0"/>
              <a:t>Primeiros comportamentos suspeitos</a:t>
            </a:r>
          </a:p>
        </p:txBody>
      </p:sp>
    </p:spTree>
    <p:extLst>
      <p:ext uri="{BB962C8B-B14F-4D97-AF65-F5344CB8AC3E}">
        <p14:creationId xmlns:p14="http://schemas.microsoft.com/office/powerpoint/2010/main" val="28131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1512E-98F5-8D32-7A4B-A7379EFD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suspeitos identificados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F9EDD-9D04-4B64-04DA-6AB8C3E1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Os seguintes lojistas tiveram todos os pedidos com </a:t>
            </a:r>
            <a:r>
              <a:rPr lang="pt-BR" sz="2400" dirty="0" err="1"/>
              <a:t>Chargeback</a:t>
            </a:r>
            <a:r>
              <a:rPr lang="pt-BR" sz="2400" dirty="0"/>
              <a:t> e mais de 1 transação no período</a:t>
            </a:r>
          </a:p>
          <a:p>
            <a:pPr lvl="1"/>
            <a:r>
              <a:rPr lang="pt-BR" sz="1400" dirty="0"/>
              <a:t>73271, 67764, 72723, 81795,  5533, 83142, 15326, 38568, 44927, 73205, 15950,  3531, 48126,  1308, 46609, 89943, 59875, 65241, 75917, 54603, 74211, 35917, 38337, 52897, 62988, 11911, 25932, 77570,  8942, 41354</a:t>
            </a:r>
          </a:p>
          <a:p>
            <a:r>
              <a:rPr lang="pt-BR" sz="2400" dirty="0"/>
              <a:t>Os seguintes cartões foram utilizados por mais de um cliente e tiveram pedidos de </a:t>
            </a:r>
            <a:r>
              <a:rPr lang="pt-BR" sz="2400" dirty="0" err="1"/>
              <a:t>Chargeback</a:t>
            </a:r>
            <a:endParaRPr lang="pt-BR" sz="2400" dirty="0"/>
          </a:p>
          <a:p>
            <a:pPr lvl="1"/>
            <a:r>
              <a:rPr lang="pt-BR" sz="1200" dirty="0"/>
              <a:t>'406655******4572’, '406655******5763', '406655******7343', '412177******1138’, '464296******3991', '490172******3386', '496045******1160', '498408******4290’, '536380******6214', '544731******8590', '606282******4880’</a:t>
            </a:r>
          </a:p>
          <a:p>
            <a:r>
              <a:rPr lang="pt-BR" sz="2400" dirty="0"/>
              <a:t>Os seguintes dispositivos tiveram todos os pedidos com </a:t>
            </a:r>
            <a:r>
              <a:rPr lang="pt-BR" sz="2400" dirty="0" err="1"/>
              <a:t>Chargeback</a:t>
            </a:r>
            <a:r>
              <a:rPr lang="pt-BR" sz="2400" dirty="0"/>
              <a:t> e mais de 1 transação</a:t>
            </a:r>
          </a:p>
          <a:p>
            <a:pPr lvl="1"/>
            <a:r>
              <a:rPr lang="pt-BR" sz="1400" dirty="0"/>
              <a:t>486, 10312, 17372, 20098, 46597, 69227, 81082, 111836, 122092, 174844, 180611, 183034, 190238, 278124, 288714, 304880, 306719, 307489, 308950, 313443, 314172, 355583, 357277, 374474, 386429, 453490, 457665, 495100, 570971, 571150, 597308, 602462, 611676, 656429, 670695, 698520, 705388, 724452, 738394, 760682, 770656, 790235, 822562, 834436, 835213, 868746, 881571, 884678, 960729</a:t>
            </a:r>
          </a:p>
          <a:p>
            <a:r>
              <a:rPr lang="pt-BR" sz="2400" dirty="0"/>
              <a:t>Os seguintes clientes tiveram todos os pedidos com </a:t>
            </a:r>
            <a:r>
              <a:rPr lang="pt-BR" sz="2400" dirty="0" err="1"/>
              <a:t>Chargeback</a:t>
            </a:r>
            <a:r>
              <a:rPr lang="pt-BR" sz="2400" dirty="0"/>
              <a:t> e mais de 1 transação</a:t>
            </a:r>
          </a:p>
          <a:p>
            <a:pPr lvl="1"/>
            <a:r>
              <a:rPr lang="pt-BR" sz="1400" dirty="0"/>
              <a:t>4651, 5541, 6761, 7725, 9600, 11065, 12678, 16862, 17807, 17929, 19820, 21233, 21702, 21768, 24543, 26251, 27555, 27779, 28218, 30874, 35138, 37113, 40493, 44531, 47604, 50643, 52129, 53850, 55630, 56139, 58905, 66979, 69466, 69758, 70557, 71424, 73385, 75710, 75889, 76422, 76768, 76819, 79998, 81152, 81164, 83258, 86411, 87048, 90176, 92259, 92930, 93156, 93767, 96495, 97611, 99396</a:t>
            </a:r>
          </a:p>
        </p:txBody>
      </p:sp>
    </p:spTree>
    <p:extLst>
      <p:ext uri="{BB962C8B-B14F-4D97-AF65-F5344CB8AC3E}">
        <p14:creationId xmlns:p14="http://schemas.microsoft.com/office/powerpoint/2010/main" val="31574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BD2DE-4DBF-5BBB-1944-64AF8815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suspeitos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E2218-7CC3-E661-C6DA-900EB463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seguintes clientes tiveram compras em mais de um lojista e todos os pedidos tiveram </a:t>
            </a:r>
            <a:r>
              <a:rPr lang="pt-BR" dirty="0" err="1"/>
              <a:t>Chargeback</a:t>
            </a:r>
            <a:endParaRPr lang="pt-BR" dirty="0"/>
          </a:p>
          <a:p>
            <a:pPr lvl="1"/>
            <a:r>
              <a:rPr lang="pt-BR" dirty="0"/>
              <a:t>4651,  5541,  9853, 11452, 11750, 17929, 21768, 27657, 44531, 69466, 69588, 69758, 76768, 78262, 79054, 83258, 92034, 93767, 96025</a:t>
            </a:r>
          </a:p>
          <a:p>
            <a:r>
              <a:rPr lang="pt-BR" dirty="0"/>
              <a:t>Os seguintes lojistas fizeram suas vendas apenas sem </a:t>
            </a:r>
            <a:r>
              <a:rPr lang="pt-BR" dirty="0" err="1"/>
              <a:t>device_id</a:t>
            </a:r>
            <a:r>
              <a:rPr lang="pt-BR" dirty="0"/>
              <a:t> e todos os pedidos tiveram </a:t>
            </a:r>
            <a:r>
              <a:rPr lang="pt-BR" dirty="0" err="1"/>
              <a:t>Chargeback</a:t>
            </a:r>
            <a:endParaRPr lang="pt-BR" dirty="0"/>
          </a:p>
          <a:p>
            <a:pPr lvl="1"/>
            <a:r>
              <a:rPr lang="pt-BR" dirty="0"/>
              <a:t>68657, 56977, 72723, 11570, 92215, 4694, 44927, 83982, 11911, 74450, 25932, 70899, 77570, 8942, 41354</a:t>
            </a:r>
          </a:p>
          <a:p>
            <a:r>
              <a:rPr lang="pt-BR" dirty="0"/>
              <a:t>O lojista 44927 fez vendas com e sem </a:t>
            </a:r>
            <a:r>
              <a:rPr lang="pt-BR" dirty="0" err="1"/>
              <a:t>device_id</a:t>
            </a:r>
            <a:r>
              <a:rPr lang="pt-BR" dirty="0"/>
              <a:t> e todas as compras tiveram </a:t>
            </a:r>
            <a:r>
              <a:rPr lang="pt-BR" dirty="0" err="1"/>
              <a:t>Chargeback</a:t>
            </a:r>
            <a:endParaRPr lang="pt-BR" dirty="0"/>
          </a:p>
          <a:p>
            <a:r>
              <a:rPr lang="pt-BR" dirty="0"/>
              <a:t>Os clientes 90176, 56877, 53850, 42677 fizeram ao menos 2 compras em menos de 1 hora e ambas transações tiveram contestação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57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BD2DE-4DBF-5BBB-1944-64AF8815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Identificando suspeitos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E2218-7CC3-E661-C6DA-900EB463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Os seguintes lojistas tem mais de 1 </a:t>
            </a:r>
            <a:r>
              <a:rPr lang="pt-BR" dirty="0" err="1"/>
              <a:t>device_id</a:t>
            </a:r>
            <a:r>
              <a:rPr lang="pt-BR" dirty="0"/>
              <a:t> e todas as compras tiveram contestação</a:t>
            </a:r>
          </a:p>
          <a:p>
            <a:pPr lvl="1"/>
            <a:r>
              <a:rPr lang="pt-BR" dirty="0"/>
              <a:t>73271, 81795,  5533, 83142, 15326, 38568, 44927, 73205, 48126, 1308, 46609, 65241, 75917, 54603, 74211, 35917, 38337</a:t>
            </a:r>
          </a:p>
          <a:p>
            <a:r>
              <a:rPr lang="pt-BR" dirty="0"/>
              <a:t>Os seguintes lojistas fizeram vendas para mais de um cliente e todas as vendas tiveram contestação</a:t>
            </a:r>
          </a:p>
          <a:p>
            <a:pPr lvl="1"/>
            <a:r>
              <a:rPr lang="pt-BR" dirty="0"/>
              <a:t>1308, 4153, 5533, 8942, 15326, 17275, 18267, 18344, 29214, 35917, 36700, 38337, 42356, 44927, 46609, 48126, 48982, 49919, 53041, 54603, 55854, 60779, 63050, 65241, 65330, 72723, 73205, 73271, 75917, 77130, 81795, 83142, 91972, 97291, 99510</a:t>
            </a:r>
          </a:p>
          <a:p>
            <a:r>
              <a:rPr lang="pt-BR" dirty="0"/>
              <a:t>Os seguintes clientes tiveram somente compras com </a:t>
            </a:r>
            <a:r>
              <a:rPr lang="pt-BR" dirty="0" err="1"/>
              <a:t>chargeback</a:t>
            </a:r>
            <a:r>
              <a:rPr lang="pt-BR" dirty="0"/>
              <a:t> e valor acima de 1000</a:t>
            </a:r>
          </a:p>
          <a:p>
            <a:pPr lvl="1"/>
            <a:r>
              <a:rPr lang="pt-BR" dirty="0"/>
              <a:t>69758, 5541, 7725, 21768, 31867, 50734, 44494, 79998, 66979, 81164, 59418, 99396, 97611, 74844, 90144, 87048, 73385, 21233, 55630, 27779, 4651, 70557, 68191, 92259, 17929, 63582, 6761, 77999, 8743, 11065, 27555, 79237, 86219, 86411, 89064, 12756, 93767, 57127, 83258, 62888, 76768, 9600, 44531, 99876, 41281, 23916, 35138, 16644, 61047, 70465, 900, 40493, 56139, 24543, 38890, 92930, 39334, 61415, 58709, 96972, 85897, 58905, 38734, 28218, 8761, 43913, 21702, 50699, 60263, 70457, 13793, 11858, 75710, 30874, 40595, 69973, 75889, 24027, 76819, 19820, 96495</a:t>
            </a:r>
          </a:p>
        </p:txBody>
      </p:sp>
    </p:spTree>
    <p:extLst>
      <p:ext uri="{BB962C8B-B14F-4D97-AF65-F5344CB8AC3E}">
        <p14:creationId xmlns:p14="http://schemas.microsoft.com/office/powerpoint/2010/main" val="2506124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1433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de Case Técnico Payments Analyst</vt:lpstr>
      <vt:lpstr>Considerações Iniciais</vt:lpstr>
      <vt:lpstr>Análises Iniciais</vt:lpstr>
      <vt:lpstr>Categorização dos valores</vt:lpstr>
      <vt:lpstr>Primeiros comportamentos suspeitos</vt:lpstr>
      <vt:lpstr>Primeiros comportamentos suspeitos</vt:lpstr>
      <vt:lpstr>Padrões suspeitos identificados</vt:lpstr>
      <vt:lpstr>Identificando suspeitos</vt:lpstr>
      <vt:lpstr>Identificando suspeitos</vt:lpstr>
      <vt:lpstr>Conclusão da análise</vt:lpstr>
      <vt:lpstr>Dados necessários </vt:lpstr>
      <vt:lpstr>Sistema anti-fraude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 Brandão</cp:lastModifiedBy>
  <cp:revision>20</cp:revision>
  <dcterms:created xsi:type="dcterms:W3CDTF">2023-04-05T17:16:26Z</dcterms:created>
  <dcterms:modified xsi:type="dcterms:W3CDTF">2023-05-31T22:48:48Z</dcterms:modified>
</cp:coreProperties>
</file>