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71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9"/>
    <p:restoredTop sz="94742"/>
  </p:normalViewPr>
  <p:slideViewPr>
    <p:cSldViewPr snapToGrid="0" snapToObjects="1">
      <p:cViewPr varScale="1">
        <p:scale>
          <a:sx n="156" d="100"/>
          <a:sy n="156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2451-1426-2649-913D-3A7AAFC949F4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D1B5F-9DE3-8D42-BC94-DC7B8B06C8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9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大家学过用过很多不同的编程语言，为什么 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 是如此的独特？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不只是语法不同，更多的是从“解决什么问题”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帮助理解操作系统，甚至是计算机硬件的工作方式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48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思考一门编程语言或工具应该给我们带来的下限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1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98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什么是系统级编程语言？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什么是零成本抽象？举例：所有权系统在不引入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的前提下很好地管理了内存，实现了内存安全；迭代器，各种各样骚操作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，最后都会在编译器得到很好的优化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85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46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语言之争毫无意义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87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D1B5F-9DE3-8D42-BC94-DC7B8B06C8E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4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3FF3A-AE4C-DB40-A833-5CA1553FD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F5E3BD-39AE-044D-9C9D-8DA679A9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1A29A-C6D9-A54C-8F81-3F988DEE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B2AF-232D-F841-ADCB-6A6D0BE1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E811-AE05-7947-AEF4-72F3F02A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0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04D9-19CC-C94E-8FF6-FB109CF7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052C8-244C-3641-BF27-A1037198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1BC2F-4895-7042-A7EC-1F3394B8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4AB3B-5BAA-7D4E-9451-BFFDE2D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04ABD-87F2-AC42-82B9-E7C86429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9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8FF64-1081-114B-AC1D-5B63B2AC4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0701F-51F2-E74D-859F-5FC89D20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9884B-A9A6-294C-A913-ADE1ABCF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BA7ED-CAD1-1D4B-989B-FF649C80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08D68-CEA6-6C42-BA5F-951123E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10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466C-139C-6041-9083-857F6C8E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42D27-D673-FF48-BF09-F1A721AB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96F30-FAFC-CF48-939C-6A6ADA4C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D9F63-1606-E249-A4F6-E8BB6B07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FD36C-9534-0541-A351-3A19EED9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37A21-50A1-2949-A17E-D40CC050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2210A-0D9C-D14D-8FC8-716554F7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04D00-7A98-664B-9E22-11CDEC2C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F273A-8DD4-0044-A719-142E90F4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786D1-9124-F642-AF1C-D236A687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4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3F857-1919-6245-BA93-21A4B391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DE17-6679-8249-A67D-7EF55AC0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9C428-6830-D147-83C1-D9143E762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DDCD5-9255-8041-9478-902406DE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31DFC-A122-9C4B-A5D8-3EC7A19D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565C0-8FA7-A445-ABFB-3D45CD2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0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6655-BA29-5D4D-9671-F85B60E4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A1634-B422-D544-959C-2290080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D83C-6F5D-2F4C-B46F-9E442FD6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519DC-9580-FC4E-9BBB-B75DFC8B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F957A9-F232-B54A-AFBE-2503B336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BD76F-D81E-8742-9E7A-3DCBEDD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403296-D65F-FF4D-B492-4F7EE843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B60CEA-7E47-6A44-92DC-9362EA1D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5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3FC6F-166C-DD4D-995E-BD4A117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20AA95-C382-3749-AF69-48EAB46F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856729-0A31-9D42-BAF8-C19A5B4F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DF881-840B-7B42-B1F8-8BFED787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0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42979-B685-C746-89DF-976695A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8E1B9-6570-2A4F-86CE-30B2C838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87753-0ABE-9E43-BB40-A97B9A3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75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A3F4-D684-5C47-A8BE-4973C2D2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8871-E5CE-B44D-9104-D85F20E3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53134-416A-DE43-A836-9472A1FB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08EC4-5D38-C74A-8AA4-4991E2B4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BC67C-AE17-0949-9253-95FEB85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DD137-29FF-C343-AF61-0D5DDFC8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11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0DBD5-E3AE-8E47-8C57-542BF3A2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86E75-6DA7-9D43-BFDD-DD636BD6C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D0A2F-DF07-604A-AF62-5CB1E24F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FF4EB-5379-6444-BEEF-2B606FE9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654D5-EE4F-2D43-9006-9870B65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705BF-2FD7-9F4F-A59B-869B8B94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4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DBF849-BC9D-4042-B5E9-B347767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07DDF-473D-E043-9EEB-E208A041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629D0-64AE-2C48-A1E1-B2F2CD1D3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D12C-37FE-8C42-8B00-B7FC37C0656C}" type="datetimeFigureOut">
              <a:rPr kumimoji="1" lang="zh-CN" altLang="en-US" smtClean="0"/>
              <a:t>2021/4/18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47A12-A246-4248-B4E2-F4EDD683E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35D7E-F3D7-1745-B3FB-9E19968ED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15B6-048C-3842-B511-7E6173C8D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1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pst/awsome-bupt-ru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低可信度描述已自动生成">
            <a:extLst>
              <a:ext uri="{FF2B5EF4-FFF2-40B4-BE49-F238E27FC236}">
                <a16:creationId xmlns:a16="http://schemas.microsoft.com/office/drawing/2014/main" id="{2FDA8AFE-F281-6346-95BC-B9DD8AE2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" y="0"/>
            <a:ext cx="1217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02218-AF37-F647-A96E-C555DEA5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无畏并发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Fearless Concurrency</a:t>
            </a:r>
            <a:endParaRPr kumimoji="1"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C74A9-F740-3045-9DD2-5D4F51F4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智能指针 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Arc 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安全地在线程之间传递引用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std::sync::atomic 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原子类型，实现无锁并发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std::sync::{Mutex, </a:t>
            </a:r>
            <a:r>
              <a:rPr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RwLock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} 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更高级的同步原语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std::sync::</a:t>
            </a:r>
            <a:r>
              <a:rPr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mpsc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用于线程间通信的队列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async/.await +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Future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高性能的异步编程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详情请听稍后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🐟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大佬分享的 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Topic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</a:t>
            </a: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并发编程</a:t>
            </a:r>
          </a:p>
        </p:txBody>
      </p:sp>
    </p:spTree>
    <p:extLst>
      <p:ext uri="{BB962C8B-B14F-4D97-AF65-F5344CB8AC3E}">
        <p14:creationId xmlns:p14="http://schemas.microsoft.com/office/powerpoint/2010/main" val="214359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A1B15A-2B2E-8346-8AC4-7AD5359B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zh-CN" altLang="en-US" sz="5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不止这些</a:t>
            </a:r>
            <a:br>
              <a:rPr kumimoji="1" lang="en-US" altLang="zh-CN" sz="5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</a:br>
            <a:r>
              <a:rPr kumimoji="1" lang="en-US" altLang="zh-CN" sz="5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sz="5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还有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1E24E-EB1E-D24F-987F-D36FEDB8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强大的类型系统：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Trait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泛型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丰富的工具链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Rustup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Cargo</a:t>
            </a:r>
          </a:p>
          <a:p>
            <a:pPr lvl="1"/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Crates.io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茁壮的开源生态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Tokio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/async-std/…</a:t>
            </a:r>
          </a:p>
          <a:p>
            <a:pPr lvl="1"/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WebAssembly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3B6AF-A7EF-864B-982C-1705DDBC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08696"/>
            <a:ext cx="5458968" cy="52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3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A67FB-BBFA-F044-8156-0D56D4E6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谁在用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？</a:t>
            </a:r>
          </a:p>
        </p:txBody>
      </p:sp>
      <p:pic>
        <p:nvPicPr>
          <p:cNvPr id="1026" name="Picture 2" descr="Firecracker Logo Title">
            <a:extLst>
              <a:ext uri="{FF2B5EF4-FFF2-40B4-BE49-F238E27FC236}">
                <a16:creationId xmlns:a16="http://schemas.microsoft.com/office/drawing/2014/main" id="{9298EB3C-BB14-854F-A52D-9D2830AF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507421" cy="135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98F036-6341-1F48-B9AC-FA0AB7D724BB}"/>
              </a:ext>
            </a:extLst>
          </p:cNvPr>
          <p:cNvSpPr txBox="1"/>
          <p:nvPr/>
        </p:nvSpPr>
        <p:spPr>
          <a:xfrm>
            <a:off x="7293166" y="2227205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AWS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的虚拟化技术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BDE4D0-DDB9-C442-8110-A1C2408B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76" y="3483672"/>
            <a:ext cx="3542868" cy="137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CD61B0-EF46-3549-949C-AD9A9EACADBD}"/>
              </a:ext>
            </a:extLst>
          </p:cNvPr>
          <p:cNvSpPr txBox="1"/>
          <p:nvPr/>
        </p:nvSpPr>
        <p:spPr>
          <a:xfrm>
            <a:off x="5863287" y="3943655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分布式数据库 </a:t>
            </a: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TiDB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的底层核心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KV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存储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C0231E-B60C-844E-A234-AB5D2D6E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1701"/>
            <a:ext cx="1323757" cy="13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飞书官网logo,视频会议,电话会议,在线文档,移动办公协同软件">
            <a:extLst>
              <a:ext uri="{FF2B5EF4-FFF2-40B4-BE49-F238E27FC236}">
                <a16:creationId xmlns:a16="http://schemas.microsoft.com/office/drawing/2014/main" id="{80C4CF63-7FB4-324C-8E4B-EEC13F8C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797" y="5298279"/>
            <a:ext cx="2209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B9E63B-7DD7-4C49-9B45-E110A563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37" y="5079870"/>
            <a:ext cx="1330346" cy="13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Logo | LOGOS de MARCAS">
            <a:extLst>
              <a:ext uri="{FF2B5EF4-FFF2-40B4-BE49-F238E27FC236}">
                <a16:creationId xmlns:a16="http://schemas.microsoft.com/office/drawing/2014/main" id="{7EBEECF2-FA42-F349-B3B2-3EC26CE8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66" y="4697781"/>
            <a:ext cx="3770584" cy="21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5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D476D-6C60-6E46-9FF3-D32C2B10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8FEB5-8F5E-7F49-8D04-FB887DA2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Performance</a:t>
            </a:r>
          </a:p>
          <a:p>
            <a:pPr lvl="1"/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系统级编程语言，零成本抽象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Reliability</a:t>
            </a:r>
          </a:p>
          <a:p>
            <a:pPr lvl="1"/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内存安全，无畏并发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Productivity</a:t>
            </a:r>
          </a:p>
          <a:p>
            <a:pPr lvl="1"/>
            <a:r>
              <a:rPr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工具链齐全，文档丰富，开源生态</a:t>
            </a:r>
            <a:endParaRPr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63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BF5F-600F-9F48-8B35-BE8411F6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F6194-3732-D341-ACB3-1D2BDA65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2609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学习成本高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初学者可能连一个简单的链表或树都写不利索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心智负担“重”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在一些场景，开发速度可能不如其他语言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编译很慢（我觉得不算缺点）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40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5D99-A5D6-CF44-9109-1B665481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vs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C++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vs Golang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vs …</a:t>
            </a:r>
            <a:endParaRPr kumimoji="1"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72C7B-D68F-9948-9651-BA72961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16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语言只是工具</a:t>
            </a:r>
            <a:endParaRPr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Cheerleading any kind of inanimate objects is silly</a:t>
            </a:r>
          </a:p>
          <a:p>
            <a:pPr>
              <a:lnSpc>
                <a:spcPct val="100000"/>
              </a:lnSpc>
            </a:pPr>
            <a:endParaRPr kumimoji="1" lang="zh-CN" altLang="en-US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1B4465-B7B3-C94A-ACF4-352115098EB6}"/>
              </a:ext>
            </a:extLst>
          </p:cNvPr>
          <p:cNvSpPr txBox="1">
            <a:spLocks/>
          </p:cNvSpPr>
          <p:nvPr/>
        </p:nvSpPr>
        <p:spPr>
          <a:xfrm>
            <a:off x="838200" y="3062203"/>
            <a:ext cx="10515600" cy="343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The Book - The Rust Programming Language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Docs.rs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GitHub</a:t>
            </a: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Write It Yourself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0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03B19D-30B1-6440-973B-081FBF8E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🐦</a:t>
            </a:r>
            <a:r>
              <a:rPr kumimoji="1" lang="en-US" altLang="zh-CN" sz="3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BUPTer</a:t>
            </a:r>
            <a:br>
              <a:rPr kumimoji="1" lang="en-US" altLang="zh-CN" sz="3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</a:br>
            <a:r>
              <a:rPr kumimoji="1" lang="en-US" altLang="zh-CN" sz="3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❤️</a:t>
            </a:r>
            <a:br>
              <a:rPr kumimoji="1" lang="en-US" altLang="zh-CN" sz="3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</a:br>
            <a:r>
              <a:rPr kumimoji="1" lang="en-US" altLang="zh-CN" sz="3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🦀️ Rust</a:t>
            </a:r>
            <a:endParaRPr kumimoji="1" lang="zh-CN" altLang="en-US" sz="3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D432-68A3-E14D-9583-30BC89AF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什么是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Brupst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？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BUPT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+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！</a:t>
            </a:r>
            <a:endParaRPr kumimoji="1" lang="en-US" altLang="zh-CN" sz="220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如何加入？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GitHub Repo: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brupst/brupst</a:t>
            </a:r>
          </a:p>
          <a:p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希望大家一起共建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BUPT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 </a:t>
            </a:r>
            <a:r>
              <a:rPr kumimoji="1"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开源文化</a:t>
            </a:r>
            <a:endParaRPr kumimoji="1" lang="en-US" altLang="zh-CN" sz="220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lang="en-US" altLang="zh-CN" sz="2200" u="sng">
                <a:latin typeface="Source Han Serif SC" panose="02020400000000000000" pitchFamily="18" charset="-128"/>
                <a:ea typeface="Source Han Serif SC" panose="02020400000000000000" pitchFamily="18" charset="-128"/>
                <a:hlinkClick r:id="rId3"/>
              </a:rPr>
              <a:t>awsome-bupt-rust</a:t>
            </a:r>
            <a:r>
              <a:rPr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 </a:t>
            </a:r>
            <a:r>
              <a:rPr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一份来自 </a:t>
            </a:r>
            <a:r>
              <a:rPr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BUPT </a:t>
            </a:r>
            <a:r>
              <a:rPr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的精选 </a:t>
            </a:r>
            <a:r>
              <a:rPr lang="en-US" altLang="zh-CN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 </a:t>
            </a:r>
            <a:r>
              <a:rPr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代码资源清单</a:t>
            </a:r>
            <a:endParaRPr lang="en-US" altLang="zh-CN" sz="220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2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所以能不能先用起来啊，算我求你了？</a:t>
            </a:r>
            <a:endParaRPr kumimoji="1" lang="en-US" altLang="zh-CN" sz="220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42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8707E-22D2-BA48-AEDC-B1FBD6128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663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6700" dirty="0">
                <a:latin typeface="Fira Code" panose="020B0809050000020004" pitchFamily="49" charset="0"/>
                <a:ea typeface="Fira Code" panose="020B0809050000020004" pitchFamily="49" charset="0"/>
              </a:rPr>
              <a:t>So…Why Rust?🤔</a:t>
            </a:r>
            <a:br>
              <a:rPr kumimoji="1"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altLang="zh-CN" sz="2500" dirty="0">
                <a:latin typeface="Fira Code" panose="020B0809050000020004" pitchFamily="49" charset="0"/>
                <a:ea typeface="Fira Code" panose="020B0809050000020004" pitchFamily="49" charset="0"/>
                <a:cs typeface="Fira Code"/>
                <a:sym typeface="Fira Code"/>
              </a:rPr>
              <a:t>🤔 0 -&gt; 1 😄</a:t>
            </a:r>
            <a:br>
              <a:rPr lang="en-US" altLang="zh-CN" sz="2500" dirty="0">
                <a:latin typeface="Fira Code" panose="020B0809050000020004" pitchFamily="49" charset="0"/>
                <a:ea typeface="Fira Code" panose="020B0809050000020004" pitchFamily="49" charset="0"/>
                <a:cs typeface="Fira Code"/>
                <a:sym typeface="Fira Code"/>
              </a:rPr>
            </a:br>
            <a:endParaRPr kumimoji="1" lang="zh-CN" altLang="en-US" sz="2500" dirty="0">
              <a:latin typeface="Fira Code" panose="020B08090500000200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75907-461D-EA4B-8A66-245FB6FD2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309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“所以能不能先用起来啊，算我求你了”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r"/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耿海直</a:t>
            </a:r>
            <a:r>
              <a:rPr kumimoji="1" lang="en-US" altLang="zh-CN" sz="2000" dirty="0">
                <a:solidFill>
                  <a:schemeClr val="bg2">
                    <a:lumMod val="50000"/>
                  </a:schemeClr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@</a:t>
            </a:r>
            <a:r>
              <a:rPr kumimoji="1" lang="en-US" altLang="zh-CN" sz="2000" dirty="0" err="1">
                <a:solidFill>
                  <a:schemeClr val="bg2">
                    <a:lumMod val="50000"/>
                  </a:schemeClr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Brupst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 descr="图片包含 图标&#10;&#10;描述已自动生成">
            <a:extLst>
              <a:ext uri="{FF2B5EF4-FFF2-40B4-BE49-F238E27FC236}">
                <a16:creationId xmlns:a16="http://schemas.microsoft.com/office/drawing/2014/main" id="{F969D738-1831-4648-9842-ADFF8C25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72" y="84083"/>
            <a:ext cx="1798201" cy="1198800"/>
          </a:xfrm>
          <a:prstGeom prst="rect">
            <a:avLst/>
          </a:prstGeom>
        </p:spPr>
      </p:pic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AD85B97-459D-4F4A-9035-1AA00891632D}"/>
              </a:ext>
            </a:extLst>
          </p:cNvPr>
          <p:cNvSpPr txBox="1"/>
          <p:nvPr/>
        </p:nvSpPr>
        <p:spPr>
          <a:xfrm>
            <a:off x="227572" y="6408792"/>
            <a:ext cx="2200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BUPT</a:t>
            </a:r>
            <a:r>
              <a:rPr lang="zh-CN" altLang="en-US" dirty="0">
                <a:latin typeface="Fira Code" panose="020B0809050000020004" pitchFamily="49" charset="0"/>
              </a:rPr>
              <a:t>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Rust</a:t>
            </a:r>
            <a:r>
              <a:rPr lang="zh-CN" altLang="en-US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Meetup</a:t>
            </a:r>
            <a:r>
              <a:rPr lang="zh-CN" altLang="en-US" dirty="0">
                <a:latin typeface="Fira Code" panose="020B0809050000020004" pitchFamily="49" charset="0"/>
              </a:rPr>
              <a:t>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2021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1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B35FCF-423E-8F43-BF33-33F7376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先来看一段平平无奇的代码</a:t>
            </a:r>
            <a:r>
              <a:rPr kumimoji="1" lang="en-US" altLang="zh-CN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…</a:t>
            </a:r>
            <a:endParaRPr kumimoji="1" lang="zh-CN" altLang="en-US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CF7C5E-3243-43AC-9954-069359DE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甚至无法通过编译</a:t>
            </a: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en-US" altLang="zh-CN" sz="1800" strike="sngStrike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什么垃圾语言</a:t>
            </a:r>
            <a:endParaRPr lang="en-US" altLang="zh-CN" sz="1800" strike="sngStrike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需要区分</a:t>
            </a:r>
            <a:r>
              <a:rPr lang="en-US" sz="18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可变</a:t>
            </a:r>
            <a:r>
              <a:rPr lang="zh-CN" altLang="en-US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（</a:t>
            </a:r>
            <a:r>
              <a:rPr lang="en-US" altLang="zh-CN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mutable</a:t>
            </a:r>
            <a:r>
              <a:rPr lang="zh-CN" altLang="en-US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r>
              <a:rPr lang="en-US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与</a:t>
            </a:r>
            <a:r>
              <a:rPr lang="en-US" sz="18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不可变</a:t>
            </a:r>
            <a:r>
              <a:rPr lang="zh-CN" altLang="en-US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（</a:t>
            </a:r>
            <a:r>
              <a:rPr lang="en-US" altLang="zh-CN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immutable</a:t>
            </a:r>
            <a:r>
              <a:rPr lang="zh-CN" altLang="en-US" sz="18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）</a:t>
            </a:r>
            <a:endParaRPr lang="en-US" sz="18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AF93A6DD-1296-404D-A759-87C289FB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54" y="2936507"/>
            <a:ext cx="5481509" cy="3069644"/>
          </a:xfrm>
          <a:prstGeom prst="rect">
            <a:avLst/>
          </a:prstGeom>
        </p:spPr>
      </p:pic>
      <p:pic>
        <p:nvPicPr>
          <p:cNvPr id="4" name="内容占位符 3" descr="图形用户界面, 文本, 应用程序&#10;&#10;描述已自动生成">
            <a:extLst>
              <a:ext uri="{FF2B5EF4-FFF2-40B4-BE49-F238E27FC236}">
                <a16:creationId xmlns:a16="http://schemas.microsoft.com/office/drawing/2014/main" id="{303A4E0D-131C-E443-A377-232EEE68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5" y="3560021"/>
            <a:ext cx="5523082" cy="18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B35FCF-423E-8F43-BF33-33F7376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再来看一段稍微复杂一点的代码</a:t>
            </a:r>
            <a:r>
              <a:rPr kumimoji="1" lang="en-US" altLang="zh-CN" sz="3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…</a:t>
            </a:r>
            <a:endParaRPr kumimoji="1" lang="zh-CN" altLang="en-US" sz="3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CF7C5E-3243-43AC-9954-069359DE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没有实现</a:t>
            </a: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Copy</a:t>
            </a:r>
            <a:r>
              <a:rPr lang="zh-CN" altLang="en-US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的数据，在赋值时会进行 </a:t>
            </a:r>
            <a:r>
              <a:rPr lang="en-US" altLang="zh-CN" sz="18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Move</a:t>
            </a:r>
          </a:p>
          <a:p>
            <a:r>
              <a:rPr lang="en-US" sz="18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所有权</a:t>
            </a:r>
            <a:r>
              <a:rPr lang="en-US" sz="18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的概念</a:t>
            </a:r>
            <a:endParaRPr lang="en-US" sz="18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BD89DCB1-BB0E-764C-908D-8F4974D3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8" y="4438674"/>
            <a:ext cx="4919382" cy="1783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94794-D40F-3F43-9A7A-D4265063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8" y="2582222"/>
            <a:ext cx="3810000" cy="1549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6C8C5F-09F0-BB48-BF4C-FEF8E09C6BBF}"/>
              </a:ext>
            </a:extLst>
          </p:cNvPr>
          <p:cNvSpPr txBox="1"/>
          <p:nvPr/>
        </p:nvSpPr>
        <p:spPr>
          <a:xfrm>
            <a:off x="4644774" y="31722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=&gt;</a:t>
            </a:r>
            <a:endParaRPr kumimoji="1" lang="zh-CN" altLang="en-US" dirty="0">
              <a:latin typeface="Fira Code" panose="020B08090500000200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AE439B-96C7-C840-8FB8-56C5584C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31" y="2825717"/>
            <a:ext cx="6428984" cy="82574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463DC2A-031C-A547-B555-2D289B5B2CBA}"/>
              </a:ext>
            </a:extLst>
          </p:cNvPr>
          <p:cNvSpPr txBox="1"/>
          <p:nvPr/>
        </p:nvSpPr>
        <p:spPr>
          <a:xfrm>
            <a:off x="5662449" y="514564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=&gt; ?</a:t>
            </a:r>
            <a:endParaRPr kumimoji="1" lang="zh-CN" altLang="en-US" dirty="0">
              <a:latin typeface="Fira Code" panose="020B08090500000200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0AB294-7574-C947-A6B6-0E04476AA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4251327"/>
            <a:ext cx="11163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DC95-64E3-B04C-ABE7-44F16B1D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Why </a:t>
            </a:r>
            <a:r>
              <a:rPr kumimoji="1"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Move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?</a:t>
            </a:r>
            <a:endParaRPr kumimoji="1" lang="zh-CN" altLang="en-US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1A965-8F49-A84F-9044-DFCAEB3A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强迫使用者去思考：“数据结构在传递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&amp;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复制时是否是安全的？”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举个例子：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Vector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简单的复制可能会导致未定义行为！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B07FB-3AF8-7040-8D06-058AACBA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04" y="2528158"/>
            <a:ext cx="6125506" cy="2946272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6A64880D-2B69-AD4D-BE31-267E5F076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A3FFF91-BA6B-9742-B617-DAD5E5801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980AC8-4EE2-2849-A952-49F7C7A2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9" y="3067771"/>
            <a:ext cx="3052347" cy="19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CD8B-3914-9445-BF30-1AC33B7F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如何分享传递数据？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0EEEB-8091-F447-940A-5FDF36C5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957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实现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Copy/Clone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方法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en-US" altLang="zh-CN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usize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, bool, i32, i64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  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Copy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=&gt; 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复制起来非常安全</a:t>
            </a:r>
            <a:endParaRPr kumimoji="1" lang="en-US" altLang="zh-CN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/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Vector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                         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Clone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=&gt;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连栈带堆成为一个崭新的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Vector</a:t>
            </a:r>
          </a:p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引用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6A72DB-28C5-DF4C-BB9F-E252FAD5D40B}"/>
              </a:ext>
            </a:extLst>
          </p:cNvPr>
          <p:cNvSpPr txBox="1"/>
          <p:nvPr/>
        </p:nvSpPr>
        <p:spPr>
          <a:xfrm>
            <a:off x="5772259" y="48034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=&gt;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1D14E-3EB8-974C-881B-AC767EED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5" y="3635519"/>
            <a:ext cx="3937000" cy="2705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DE13F-4C1D-8642-BBE1-B59DC118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47" y="4676919"/>
            <a:ext cx="1143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CFE83-3D51-E843-8E4F-FE9C27A1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68" y="365125"/>
            <a:ext cx="5080000" cy="1325563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再来看一段 </a:t>
            </a:r>
            <a:r>
              <a:rPr kumimoji="1" lang="en-US" altLang="zh-CN" sz="4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C++</a:t>
            </a:r>
            <a:r>
              <a:rPr kumimoji="1" lang="zh-CN" altLang="en-US" sz="4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83DF4D-BDDE-5343-9071-FCA9708A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65125"/>
            <a:ext cx="5080000" cy="4064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7E2A46-9304-EE43-BB6A-C318FC3A8E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在我的电脑上，输出如下：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x: Hello, </a:t>
            </a: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看似无事发生，实际上：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超出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Vector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容量后，会发生空间的重新分配和移动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3F58C4-072F-9049-8DA0-BD025076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84970"/>
            <a:ext cx="2716444" cy="22883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DE3A580-DEE0-AA4A-9BAD-E5ACDCF08521}"/>
              </a:ext>
            </a:extLst>
          </p:cNvPr>
          <p:cNvSpPr txBox="1"/>
          <p:nvPr/>
        </p:nvSpPr>
        <p:spPr>
          <a:xfrm>
            <a:off x="7152260" y="4822952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x</a:t>
            </a:r>
            <a:r>
              <a:rPr kumimoji="1" lang="zh-CN" altLang="en-US" sz="2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成为了一个悬垂引用！</a:t>
            </a:r>
          </a:p>
        </p:txBody>
      </p:sp>
    </p:spTree>
    <p:extLst>
      <p:ext uri="{BB962C8B-B14F-4D97-AF65-F5344CB8AC3E}">
        <p14:creationId xmlns:p14="http://schemas.microsoft.com/office/powerpoint/2010/main" val="40874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79D05-2148-334A-B038-6CFE425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想想 </a:t>
            </a:r>
            <a:r>
              <a:rPr kumimoji="1" lang="en-US" altLang="zh-CN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会怎么做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AA9EDD-C944-F343-A8C0-34FA1927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203"/>
            <a:ext cx="4508500" cy="2247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1743AE-7DB2-6542-9D4F-C0DDF428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9375"/>
            <a:ext cx="9232900" cy="260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163E9-52B3-994A-81E5-AEE05A98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22053"/>
            <a:ext cx="4521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C821-73B8-A747-AC56-318C86BA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来到并发场景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3168-FA6D-5D46-B265-494BBA9D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可变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不可变引用的冲突检测有了，那更复杂的场景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Rust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能帮我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Hold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住吗？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生命周期，详细请听之后吴铭钞同学关于生命周期与变形的 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Topic</a:t>
            </a:r>
            <a:endParaRPr kumimoji="1" lang="zh-CN" altLang="en-US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587DF-7917-C54A-AB88-3BC6C8A5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3020929"/>
            <a:ext cx="4089400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0E507B-394E-744E-9CF0-A4F5A722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74" y="2951079"/>
            <a:ext cx="7366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676</Words>
  <Application>Microsoft Macintosh PowerPoint</Application>
  <PresentationFormat>宽屏</PresentationFormat>
  <Paragraphs>107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Source Han Serif SC</vt:lpstr>
      <vt:lpstr>Arial</vt:lpstr>
      <vt:lpstr>Calibri</vt:lpstr>
      <vt:lpstr>Fira Code</vt:lpstr>
      <vt:lpstr>Office 主题​​</vt:lpstr>
      <vt:lpstr>PowerPoint 演示文稿</vt:lpstr>
      <vt:lpstr>So…Why Rust?🤔 🤔 0 -&gt; 1 😄 </vt:lpstr>
      <vt:lpstr>先来看一段平平无奇的代码…</vt:lpstr>
      <vt:lpstr>再来看一段稍微复杂一点的代码…</vt:lpstr>
      <vt:lpstr>Why Move?</vt:lpstr>
      <vt:lpstr>如何分享传递数据？</vt:lpstr>
      <vt:lpstr>再来看一段 C++ 代码</vt:lpstr>
      <vt:lpstr>想想 Rust 会怎么做</vt:lpstr>
      <vt:lpstr>来到并发场景</vt:lpstr>
      <vt:lpstr>无畏并发 Fearless Concurrency</vt:lpstr>
      <vt:lpstr>不止这些 Rust 还有</vt:lpstr>
      <vt:lpstr>谁在用 Rust？</vt:lpstr>
      <vt:lpstr>Rust 的优点</vt:lpstr>
      <vt:lpstr>Rust 的缺点</vt:lpstr>
      <vt:lpstr>Rust vs C++ vs Golang vs …</vt:lpstr>
      <vt:lpstr>🐦BUPTer ❤️ 🦀️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So…Why Rust? 0 -&gt; 1</dc:title>
  <dc:creator>Hertz JmPotato</dc:creator>
  <cp:lastModifiedBy>Hertz JmPotato</cp:lastModifiedBy>
  <cp:revision>82</cp:revision>
  <dcterms:created xsi:type="dcterms:W3CDTF">2021-04-14T03:07:55Z</dcterms:created>
  <dcterms:modified xsi:type="dcterms:W3CDTF">2021-04-18T07:09:07Z</dcterms:modified>
</cp:coreProperties>
</file>