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DM Sans" charset="1" panose="00000000000000000000"/>
      <p:regular r:id="rId14"/>
    </p:embeddedFont>
    <p:embeddedFont>
      <p:font typeface="DM Sans Bold" charset="1" panose="00000000000000000000"/>
      <p:regular r:id="rId15"/>
    </p:embeddedFont>
    <p:embeddedFont>
      <p:font typeface="DM Sans Italics" charset="1" panose="00000000000000000000"/>
      <p:regular r:id="rId16"/>
    </p:embeddedFont>
    <p:embeddedFont>
      <p:font typeface="DM Sans Bold Italics" charset="1" panose="00000000000000000000"/>
      <p:regular r:id="rId17"/>
    </p:embeddedFont>
    <p:embeddedFont>
      <p:font typeface="Open Sauce" charset="1" panose="00000500000000000000"/>
      <p:regular r:id="rId18"/>
    </p:embeddedFont>
    <p:embeddedFont>
      <p:font typeface="Open Sauce Bold" charset="1" panose="00000800000000000000"/>
      <p:regular r:id="rId19"/>
    </p:embeddedFont>
    <p:embeddedFont>
      <p:font typeface="Open Sauce Italics" charset="1" panose="00000500000000000000"/>
      <p:regular r:id="rId20"/>
    </p:embeddedFont>
    <p:embeddedFont>
      <p:font typeface="Open Sauce Bold Italics" charset="1" panose="00000800000000000000"/>
      <p:regular r:id="rId21"/>
    </p:embeddedFont>
    <p:embeddedFont>
      <p:font typeface="Open Sauce Light" charset="1" panose="00000400000000000000"/>
      <p:regular r:id="rId22"/>
    </p:embeddedFont>
    <p:embeddedFont>
      <p:font typeface="Open Sauce Light Italics" charset="1" panose="00000400000000000000"/>
      <p:regular r:id="rId23"/>
    </p:embeddedFont>
    <p:embeddedFont>
      <p:font typeface="Open Sauce Medium" charset="1" panose="00000600000000000000"/>
      <p:regular r:id="rId24"/>
    </p:embeddedFont>
    <p:embeddedFont>
      <p:font typeface="Open Sauce Medium Italics" charset="1" panose="00000600000000000000"/>
      <p:regular r:id="rId25"/>
    </p:embeddedFont>
    <p:embeddedFont>
      <p:font typeface="Open Sauce Semi-Bold" charset="1" panose="00000700000000000000"/>
      <p:regular r:id="rId26"/>
    </p:embeddedFont>
    <p:embeddedFont>
      <p:font typeface="Open Sauce Semi-Bold Italics" charset="1" panose="00000700000000000000"/>
      <p:regular r:id="rId27"/>
    </p:embeddedFont>
    <p:embeddedFont>
      <p:font typeface="Open Sauce Heavy" charset="1" panose="00000A00000000000000"/>
      <p:regular r:id="rId28"/>
    </p:embeddedFont>
    <p:embeddedFont>
      <p:font typeface="Open Sauce Heavy Italics" charset="1" panose="00000A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40" Target="slides/slide11.xml" Type="http://schemas.openxmlformats.org/officeDocument/2006/relationships/slide"/><Relationship Id="rId41" Target="slides/slide12.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18.png" Type="http://schemas.openxmlformats.org/officeDocument/2006/relationships/image"/><Relationship Id="rId15" Target="../media/image19.png" Type="http://schemas.openxmlformats.org/officeDocument/2006/relationships/image"/><Relationship Id="rId16" Target="../media/image20.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3496511"/>
            <a:ext cx="9815307" cy="3439367"/>
          </a:xfrm>
          <a:prstGeom prst="rect">
            <a:avLst/>
          </a:prstGeom>
        </p:spPr>
        <p:txBody>
          <a:bodyPr anchor="t" rtlCol="false" tIns="0" lIns="0" bIns="0" rIns="0">
            <a:spAutoFit/>
          </a:bodyPr>
          <a:lstStyle/>
          <a:p>
            <a:pPr algn="ctr">
              <a:lnSpc>
                <a:spcPts val="13749"/>
              </a:lnSpc>
            </a:pPr>
            <a:r>
              <a:rPr lang="en-US" sz="9963" spc="976">
                <a:solidFill>
                  <a:srgbClr val="231F20"/>
                </a:solidFill>
                <a:latin typeface="Oswald Bold"/>
              </a:rPr>
              <a:t>ДАДЛАГЫН ТАЙЛАН</a:t>
            </a:r>
          </a:p>
        </p:txBody>
      </p:sp>
      <p:sp>
        <p:nvSpPr>
          <p:cNvPr name="TextBox 9" id="9"/>
          <p:cNvSpPr txBox="true"/>
          <p:nvPr/>
        </p:nvSpPr>
        <p:spPr>
          <a:xfrm rot="0">
            <a:off x="2719596" y="7482578"/>
            <a:ext cx="12848809" cy="441638"/>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ПХ, 20B1NUM0563, Д.БАЛЖИННЯМ,</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276753" y="-565692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0423705" y="5744714"/>
            <a:ext cx="1341201" cy="1158463"/>
          </a:xfrm>
          <a:custGeom>
            <a:avLst/>
            <a:gdLst/>
            <a:ahLst/>
            <a:cxnLst/>
            <a:rect r="r" b="b" t="t" l="l"/>
            <a:pathLst>
              <a:path h="1158463" w="1341201">
                <a:moveTo>
                  <a:pt x="0" y="0"/>
                </a:moveTo>
                <a:lnTo>
                  <a:pt x="1341202" y="0"/>
                </a:lnTo>
                <a:lnTo>
                  <a:pt x="1341202" y="1158463"/>
                </a:lnTo>
                <a:lnTo>
                  <a:pt x="0" y="11584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3537806" y="5484808"/>
            <a:ext cx="1539875" cy="1539875"/>
          </a:xfrm>
          <a:custGeom>
            <a:avLst/>
            <a:gdLst/>
            <a:ahLst/>
            <a:cxnLst/>
            <a:rect r="r" b="b" t="t" l="l"/>
            <a:pathLst>
              <a:path h="1539875" w="1539875">
                <a:moveTo>
                  <a:pt x="0" y="0"/>
                </a:moveTo>
                <a:lnTo>
                  <a:pt x="1539875" y="0"/>
                </a:lnTo>
                <a:lnTo>
                  <a:pt x="1539875" y="1539875"/>
                </a:lnTo>
                <a:lnTo>
                  <a:pt x="0" y="1539875"/>
                </a:lnTo>
                <a:lnTo>
                  <a:pt x="0" y="0"/>
                </a:lnTo>
                <a:close/>
              </a:path>
            </a:pathLst>
          </a:custGeom>
          <a:blipFill>
            <a:blip r:embed="rId7"/>
            <a:stretch>
              <a:fillRect l="0" t="0" r="0" b="0"/>
            </a:stretch>
          </a:blipFill>
        </p:spPr>
      </p:sp>
      <p:sp>
        <p:nvSpPr>
          <p:cNvPr name="Freeform 7" id="7"/>
          <p:cNvSpPr/>
          <p:nvPr/>
        </p:nvSpPr>
        <p:spPr>
          <a:xfrm flipH="false" flipV="false" rot="0">
            <a:off x="6566773" y="5578608"/>
            <a:ext cx="2332933" cy="1207475"/>
          </a:xfrm>
          <a:custGeom>
            <a:avLst/>
            <a:gdLst/>
            <a:ahLst/>
            <a:cxnLst/>
            <a:rect r="r" b="b" t="t" l="l"/>
            <a:pathLst>
              <a:path h="1207475" w="2332933">
                <a:moveTo>
                  <a:pt x="0" y="0"/>
                </a:moveTo>
                <a:lnTo>
                  <a:pt x="2332932" y="0"/>
                </a:lnTo>
                <a:lnTo>
                  <a:pt x="2332932" y="1207475"/>
                </a:lnTo>
                <a:lnTo>
                  <a:pt x="0" y="1207475"/>
                </a:lnTo>
                <a:lnTo>
                  <a:pt x="0" y="0"/>
                </a:lnTo>
                <a:close/>
              </a:path>
            </a:pathLst>
          </a:custGeom>
          <a:blipFill>
            <a:blip r:embed="rId8"/>
            <a:stretch>
              <a:fillRect l="0" t="0" r="0" b="0"/>
            </a:stretch>
          </a:blipFill>
        </p:spPr>
      </p:sp>
      <p:sp>
        <p:nvSpPr>
          <p:cNvPr name="Freeform 8" id="8"/>
          <p:cNvSpPr/>
          <p:nvPr/>
        </p:nvSpPr>
        <p:spPr>
          <a:xfrm flipH="false" flipV="false" rot="0">
            <a:off x="13040515" y="5630840"/>
            <a:ext cx="1879484" cy="1409613"/>
          </a:xfrm>
          <a:custGeom>
            <a:avLst/>
            <a:gdLst/>
            <a:ahLst/>
            <a:cxnLst/>
            <a:rect r="r" b="b" t="t" l="l"/>
            <a:pathLst>
              <a:path h="1409613" w="1879484">
                <a:moveTo>
                  <a:pt x="0" y="0"/>
                </a:moveTo>
                <a:lnTo>
                  <a:pt x="1879483" y="0"/>
                </a:lnTo>
                <a:lnTo>
                  <a:pt x="1879483" y="1409613"/>
                </a:lnTo>
                <a:lnTo>
                  <a:pt x="0" y="1409613"/>
                </a:lnTo>
                <a:lnTo>
                  <a:pt x="0" y="0"/>
                </a:lnTo>
                <a:close/>
              </a:path>
            </a:pathLst>
          </a:custGeom>
          <a:blipFill>
            <a:blip r:embed="rId9"/>
            <a:stretch>
              <a:fillRect l="0" t="0" r="0" b="0"/>
            </a:stretch>
          </a:blipFill>
        </p:spPr>
      </p:sp>
      <p:grpSp>
        <p:nvGrpSpPr>
          <p:cNvPr name="Group 9" id="9"/>
          <p:cNvGrpSpPr/>
          <p:nvPr/>
        </p:nvGrpSpPr>
        <p:grpSpPr>
          <a:xfrm rot="0">
            <a:off x="3305014" y="2464874"/>
            <a:ext cx="2005459" cy="2000865"/>
            <a:chOff x="0" y="0"/>
            <a:chExt cx="2673945" cy="2667820"/>
          </a:xfrm>
        </p:grpSpPr>
        <p:sp>
          <p:nvSpPr>
            <p:cNvPr name="Freeform 10" id="10"/>
            <p:cNvSpPr/>
            <p:nvPr/>
          </p:nvSpPr>
          <p:spPr>
            <a:xfrm flipH="false" flipV="false" rot="0">
              <a:off x="397340" y="0"/>
              <a:ext cx="1879264" cy="1879264"/>
            </a:xfrm>
            <a:custGeom>
              <a:avLst/>
              <a:gdLst/>
              <a:ahLst/>
              <a:cxnLst/>
              <a:rect r="r" b="b" t="t" l="l"/>
              <a:pathLst>
                <a:path h="1879264" w="1879264">
                  <a:moveTo>
                    <a:pt x="0" y="0"/>
                  </a:moveTo>
                  <a:lnTo>
                    <a:pt x="1879265" y="0"/>
                  </a:lnTo>
                  <a:lnTo>
                    <a:pt x="1879265" y="1879264"/>
                  </a:lnTo>
                  <a:lnTo>
                    <a:pt x="0" y="18792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0" y="2067364"/>
              <a:ext cx="2673945" cy="600456"/>
            </a:xfrm>
            <a:prstGeom prst="rect">
              <a:avLst/>
            </a:prstGeom>
          </p:spPr>
          <p:txBody>
            <a:bodyPr anchor="t" rtlCol="false" tIns="0" lIns="0" bIns="0" rIns="0">
              <a:spAutoFit/>
            </a:bodyPr>
            <a:lstStyle/>
            <a:p>
              <a:pPr algn="ctr">
                <a:lnSpc>
                  <a:spcPts val="3863"/>
                </a:lnSpc>
                <a:spcBef>
                  <a:spcPct val="0"/>
                </a:spcBef>
              </a:pPr>
              <a:r>
                <a:rPr lang="en-US" sz="2799" spc="274">
                  <a:solidFill>
                    <a:srgbClr val="000000"/>
                  </a:solidFill>
                  <a:latin typeface="Oswald Bold"/>
                </a:rPr>
                <a:t>GIT/GITLAB</a:t>
              </a:r>
            </a:p>
          </p:txBody>
        </p:sp>
      </p:grpSp>
      <p:grpSp>
        <p:nvGrpSpPr>
          <p:cNvPr name="Group 12" id="12"/>
          <p:cNvGrpSpPr/>
          <p:nvPr/>
        </p:nvGrpSpPr>
        <p:grpSpPr>
          <a:xfrm rot="0">
            <a:off x="6783667" y="2617088"/>
            <a:ext cx="2116038" cy="1848652"/>
            <a:chOff x="0" y="0"/>
            <a:chExt cx="2821384" cy="2464869"/>
          </a:xfrm>
        </p:grpSpPr>
        <p:sp>
          <p:nvSpPr>
            <p:cNvPr name="Freeform 13" id="13"/>
            <p:cNvSpPr/>
            <p:nvPr/>
          </p:nvSpPr>
          <p:spPr>
            <a:xfrm flipH="false" flipV="false" rot="0">
              <a:off x="503983" y="0"/>
              <a:ext cx="1676313" cy="1676313"/>
            </a:xfrm>
            <a:custGeom>
              <a:avLst/>
              <a:gdLst/>
              <a:ahLst/>
              <a:cxnLst/>
              <a:rect r="r" b="b" t="t" l="l"/>
              <a:pathLst>
                <a:path h="1676313" w="1676313">
                  <a:moveTo>
                    <a:pt x="0" y="0"/>
                  </a:moveTo>
                  <a:lnTo>
                    <a:pt x="1676313" y="0"/>
                  </a:lnTo>
                  <a:lnTo>
                    <a:pt x="1676313" y="1676313"/>
                  </a:lnTo>
                  <a:lnTo>
                    <a:pt x="0" y="167631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0" y="1864413"/>
              <a:ext cx="2821384" cy="600456"/>
            </a:xfrm>
            <a:prstGeom prst="rect">
              <a:avLst/>
            </a:prstGeom>
          </p:spPr>
          <p:txBody>
            <a:bodyPr anchor="t" rtlCol="false" tIns="0" lIns="0" bIns="0" rIns="0">
              <a:spAutoFit/>
            </a:bodyPr>
            <a:lstStyle/>
            <a:p>
              <a:pPr algn="ctr">
                <a:lnSpc>
                  <a:spcPts val="3863"/>
                </a:lnSpc>
                <a:spcBef>
                  <a:spcPct val="0"/>
                </a:spcBef>
              </a:pPr>
              <a:r>
                <a:rPr lang="en-US" sz="2799" spc="274">
                  <a:solidFill>
                    <a:srgbClr val="000000"/>
                  </a:solidFill>
                  <a:latin typeface="Oswald Bold"/>
                </a:rPr>
                <a:t>JAVASCRIPT</a:t>
              </a:r>
            </a:p>
          </p:txBody>
        </p:sp>
      </p:grpSp>
      <p:grpSp>
        <p:nvGrpSpPr>
          <p:cNvPr name="Group 15" id="15"/>
          <p:cNvGrpSpPr/>
          <p:nvPr/>
        </p:nvGrpSpPr>
        <p:grpSpPr>
          <a:xfrm rot="0">
            <a:off x="10195105" y="2464874"/>
            <a:ext cx="1798401" cy="2000865"/>
            <a:chOff x="0" y="0"/>
            <a:chExt cx="2397869" cy="2667820"/>
          </a:xfrm>
        </p:grpSpPr>
        <p:sp>
          <p:nvSpPr>
            <p:cNvPr name="Freeform 16" id="16"/>
            <p:cNvSpPr/>
            <p:nvPr/>
          </p:nvSpPr>
          <p:spPr>
            <a:xfrm flipH="false" flipV="false" rot="0">
              <a:off x="0" y="0"/>
              <a:ext cx="2397869" cy="2105464"/>
            </a:xfrm>
            <a:custGeom>
              <a:avLst/>
              <a:gdLst/>
              <a:ahLst/>
              <a:cxnLst/>
              <a:rect r="r" b="b" t="t" l="l"/>
              <a:pathLst>
                <a:path h="2105464" w="2397869">
                  <a:moveTo>
                    <a:pt x="0" y="0"/>
                  </a:moveTo>
                  <a:lnTo>
                    <a:pt x="2397869" y="0"/>
                  </a:lnTo>
                  <a:lnTo>
                    <a:pt x="2397869" y="2105464"/>
                  </a:lnTo>
                  <a:lnTo>
                    <a:pt x="0" y="2105464"/>
                  </a:lnTo>
                  <a:lnTo>
                    <a:pt x="0" y="0"/>
                  </a:lnTo>
                  <a:close/>
                </a:path>
              </a:pathLst>
            </a:custGeom>
            <a:blipFill>
              <a:blip r:embed="rId14"/>
              <a:stretch>
                <a:fillRect l="0" t="0" r="0" b="-4377"/>
              </a:stretch>
            </a:blipFill>
          </p:spPr>
        </p:sp>
        <p:sp>
          <p:nvSpPr>
            <p:cNvPr name="TextBox 17" id="17"/>
            <p:cNvSpPr txBox="true"/>
            <p:nvPr/>
          </p:nvSpPr>
          <p:spPr>
            <a:xfrm rot="0">
              <a:off x="238199" y="2067364"/>
              <a:ext cx="1921470" cy="600456"/>
            </a:xfrm>
            <a:prstGeom prst="rect">
              <a:avLst/>
            </a:prstGeom>
          </p:spPr>
          <p:txBody>
            <a:bodyPr anchor="t" rtlCol="false" tIns="0" lIns="0" bIns="0" rIns="0">
              <a:spAutoFit/>
            </a:bodyPr>
            <a:lstStyle/>
            <a:p>
              <a:pPr algn="ctr">
                <a:lnSpc>
                  <a:spcPts val="3863"/>
                </a:lnSpc>
                <a:spcBef>
                  <a:spcPct val="0"/>
                </a:spcBef>
              </a:pPr>
              <a:r>
                <a:rPr lang="en-US" sz="2799" spc="274">
                  <a:solidFill>
                    <a:srgbClr val="000000"/>
                  </a:solidFill>
                  <a:latin typeface="Oswald Bold"/>
                </a:rPr>
                <a:t>FASTAPI</a:t>
              </a:r>
            </a:p>
          </p:txBody>
        </p:sp>
      </p:grpSp>
      <p:grpSp>
        <p:nvGrpSpPr>
          <p:cNvPr name="Group 18" id="18"/>
          <p:cNvGrpSpPr/>
          <p:nvPr/>
        </p:nvGrpSpPr>
        <p:grpSpPr>
          <a:xfrm rot="0">
            <a:off x="13241282" y="2748234"/>
            <a:ext cx="1370409" cy="1717506"/>
            <a:chOff x="0" y="0"/>
            <a:chExt cx="1827212" cy="2290008"/>
          </a:xfrm>
        </p:grpSpPr>
        <p:sp>
          <p:nvSpPr>
            <p:cNvPr name="Freeform 19" id="19"/>
            <p:cNvSpPr/>
            <p:nvPr/>
          </p:nvSpPr>
          <p:spPr>
            <a:xfrm flipH="false" flipV="false" rot="0">
              <a:off x="158763" y="0"/>
              <a:ext cx="1509687" cy="1501452"/>
            </a:xfrm>
            <a:custGeom>
              <a:avLst/>
              <a:gdLst/>
              <a:ahLst/>
              <a:cxnLst/>
              <a:rect r="r" b="b" t="t" l="l"/>
              <a:pathLst>
                <a:path h="1501452" w="1509687">
                  <a:moveTo>
                    <a:pt x="0" y="0"/>
                  </a:moveTo>
                  <a:lnTo>
                    <a:pt x="1509687" y="0"/>
                  </a:lnTo>
                  <a:lnTo>
                    <a:pt x="1509687" y="1501452"/>
                  </a:lnTo>
                  <a:lnTo>
                    <a:pt x="0" y="15014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20" id="20"/>
            <p:cNvSpPr txBox="true"/>
            <p:nvPr/>
          </p:nvSpPr>
          <p:spPr>
            <a:xfrm rot="0">
              <a:off x="0" y="1689552"/>
              <a:ext cx="1827212" cy="600456"/>
            </a:xfrm>
            <a:prstGeom prst="rect">
              <a:avLst/>
            </a:prstGeom>
          </p:spPr>
          <p:txBody>
            <a:bodyPr anchor="t" rtlCol="false" tIns="0" lIns="0" bIns="0" rIns="0">
              <a:spAutoFit/>
            </a:bodyPr>
            <a:lstStyle/>
            <a:p>
              <a:pPr algn="ctr">
                <a:lnSpc>
                  <a:spcPts val="3863"/>
                </a:lnSpc>
                <a:spcBef>
                  <a:spcPct val="0"/>
                </a:spcBef>
              </a:pPr>
              <a:r>
                <a:rPr lang="en-US" sz="2799" spc="274">
                  <a:solidFill>
                    <a:srgbClr val="000000"/>
                  </a:solidFill>
                  <a:latin typeface="Oswald Bold"/>
                </a:rPr>
                <a:t>PYTHON</a:t>
              </a:r>
            </a:p>
          </p:txBody>
        </p:sp>
      </p:grpSp>
      <p:sp>
        <p:nvSpPr>
          <p:cNvPr name="TextBox 21" id="21"/>
          <p:cNvSpPr txBox="true"/>
          <p:nvPr/>
        </p:nvSpPr>
        <p:spPr>
          <a:xfrm rot="0">
            <a:off x="3305014" y="7002353"/>
            <a:ext cx="2005459" cy="459867"/>
          </a:xfrm>
          <a:prstGeom prst="rect">
            <a:avLst/>
          </a:prstGeom>
        </p:spPr>
        <p:txBody>
          <a:bodyPr anchor="t" rtlCol="false" tIns="0" lIns="0" bIns="0" rIns="0">
            <a:spAutoFit/>
          </a:bodyPr>
          <a:lstStyle/>
          <a:p>
            <a:pPr algn="ctr">
              <a:lnSpc>
                <a:spcPts val="3863"/>
              </a:lnSpc>
              <a:spcBef>
                <a:spcPct val="0"/>
              </a:spcBef>
            </a:pPr>
            <a:r>
              <a:rPr lang="en-US" sz="2799" spc="274">
                <a:solidFill>
                  <a:srgbClr val="000000"/>
                </a:solidFill>
                <a:latin typeface="Oswald Bold"/>
              </a:rPr>
              <a:t>PYDANTIC</a:t>
            </a:r>
          </a:p>
        </p:txBody>
      </p:sp>
      <p:sp>
        <p:nvSpPr>
          <p:cNvPr name="TextBox 22" id="22"/>
          <p:cNvSpPr txBox="true"/>
          <p:nvPr/>
        </p:nvSpPr>
        <p:spPr>
          <a:xfrm rot="0">
            <a:off x="6838957" y="6986583"/>
            <a:ext cx="2005459" cy="459867"/>
          </a:xfrm>
          <a:prstGeom prst="rect">
            <a:avLst/>
          </a:prstGeom>
        </p:spPr>
        <p:txBody>
          <a:bodyPr anchor="t" rtlCol="false" tIns="0" lIns="0" bIns="0" rIns="0">
            <a:spAutoFit/>
          </a:bodyPr>
          <a:lstStyle/>
          <a:p>
            <a:pPr algn="ctr">
              <a:lnSpc>
                <a:spcPts val="3863"/>
              </a:lnSpc>
              <a:spcBef>
                <a:spcPct val="0"/>
              </a:spcBef>
            </a:pPr>
            <a:r>
              <a:rPr lang="en-US" sz="2799" spc="274">
                <a:solidFill>
                  <a:srgbClr val="000000"/>
                </a:solidFill>
                <a:latin typeface="Oswald Bold"/>
              </a:rPr>
              <a:t>MYSQL</a:t>
            </a:r>
          </a:p>
        </p:txBody>
      </p:sp>
      <p:sp>
        <p:nvSpPr>
          <p:cNvPr name="TextBox 23" id="23"/>
          <p:cNvSpPr txBox="true"/>
          <p:nvPr/>
        </p:nvSpPr>
        <p:spPr>
          <a:xfrm rot="0">
            <a:off x="10091577" y="6986583"/>
            <a:ext cx="2005459" cy="459867"/>
          </a:xfrm>
          <a:prstGeom prst="rect">
            <a:avLst/>
          </a:prstGeom>
        </p:spPr>
        <p:txBody>
          <a:bodyPr anchor="t" rtlCol="false" tIns="0" lIns="0" bIns="0" rIns="0">
            <a:spAutoFit/>
          </a:bodyPr>
          <a:lstStyle/>
          <a:p>
            <a:pPr algn="ctr">
              <a:lnSpc>
                <a:spcPts val="3863"/>
              </a:lnSpc>
              <a:spcBef>
                <a:spcPct val="0"/>
              </a:spcBef>
            </a:pPr>
            <a:r>
              <a:rPr lang="en-US" sz="2799" spc="274">
                <a:solidFill>
                  <a:srgbClr val="000000"/>
                </a:solidFill>
                <a:latin typeface="Oswald Bold"/>
              </a:rPr>
              <a:t>VUEJS</a:t>
            </a:r>
          </a:p>
        </p:txBody>
      </p:sp>
      <p:sp>
        <p:nvSpPr>
          <p:cNvPr name="TextBox 24" id="24"/>
          <p:cNvSpPr txBox="true"/>
          <p:nvPr/>
        </p:nvSpPr>
        <p:spPr>
          <a:xfrm rot="0">
            <a:off x="12977527" y="6986583"/>
            <a:ext cx="2005459" cy="459867"/>
          </a:xfrm>
          <a:prstGeom prst="rect">
            <a:avLst/>
          </a:prstGeom>
        </p:spPr>
        <p:txBody>
          <a:bodyPr anchor="t" rtlCol="false" tIns="0" lIns="0" bIns="0" rIns="0">
            <a:spAutoFit/>
          </a:bodyPr>
          <a:lstStyle/>
          <a:p>
            <a:pPr algn="ctr">
              <a:lnSpc>
                <a:spcPts val="3863"/>
              </a:lnSpc>
              <a:spcBef>
                <a:spcPct val="0"/>
              </a:spcBef>
            </a:pPr>
            <a:r>
              <a:rPr lang="en-US" sz="2799" spc="274">
                <a:solidFill>
                  <a:srgbClr val="000000"/>
                </a:solidFill>
                <a:latin typeface="Oswald Bold"/>
              </a:rPr>
              <a:t>AWS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115324" y="4113168"/>
            <a:ext cx="12057353" cy="1702517"/>
          </a:xfrm>
          <a:prstGeom prst="rect">
            <a:avLst/>
          </a:prstGeom>
        </p:spPr>
        <p:txBody>
          <a:bodyPr anchor="t" rtlCol="false" tIns="0" lIns="0" bIns="0" rIns="0">
            <a:spAutoFit/>
          </a:bodyPr>
          <a:lstStyle/>
          <a:p>
            <a:pPr algn="ctr">
              <a:lnSpc>
                <a:spcPts val="13948"/>
              </a:lnSpc>
            </a:pPr>
            <a:r>
              <a:rPr lang="en-US" sz="10107" spc="990">
                <a:solidFill>
                  <a:srgbClr val="FFFFFF"/>
                </a:solidFill>
                <a:latin typeface="Oswald Bold"/>
              </a:rPr>
              <a:t>ХЭРЭГЖҮҮЛЭЛТ</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6069148" y="-3158511"/>
            <a:ext cx="15841853" cy="16255633"/>
          </a:xfrm>
          <a:custGeom>
            <a:avLst/>
            <a:gdLst/>
            <a:ahLst/>
            <a:cxnLst/>
            <a:rect r="r" b="b" t="t" l="l"/>
            <a:pathLst>
              <a:path h="16255633" w="15841853">
                <a:moveTo>
                  <a:pt x="0" y="0"/>
                </a:moveTo>
                <a:lnTo>
                  <a:pt x="15841852" y="0"/>
                </a:lnTo>
                <a:lnTo>
                  <a:pt x="15841852"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74224" y="811604"/>
            <a:ext cx="4829554" cy="1953942"/>
          </a:xfrm>
          <a:custGeom>
            <a:avLst/>
            <a:gdLst/>
            <a:ahLst/>
            <a:cxnLst/>
            <a:rect r="r" b="b" t="t" l="l"/>
            <a:pathLst>
              <a:path h="1953942" w="4829554">
                <a:moveTo>
                  <a:pt x="0" y="0"/>
                </a:moveTo>
                <a:lnTo>
                  <a:pt x="4829553" y="0"/>
                </a:lnTo>
                <a:lnTo>
                  <a:pt x="4829553" y="1953942"/>
                </a:lnTo>
                <a:lnTo>
                  <a:pt x="0" y="1953942"/>
                </a:lnTo>
                <a:lnTo>
                  <a:pt x="0" y="0"/>
                </a:lnTo>
                <a:close/>
              </a:path>
            </a:pathLst>
          </a:custGeom>
          <a:blipFill>
            <a:blip r:embed="rId4"/>
            <a:stretch>
              <a:fillRect l="0" t="0" r="0" b="0"/>
            </a:stretch>
          </a:blipFill>
        </p:spPr>
      </p:sp>
      <p:sp>
        <p:nvSpPr>
          <p:cNvPr name="TextBox 4" id="4"/>
          <p:cNvSpPr txBox="true"/>
          <p:nvPr/>
        </p:nvSpPr>
        <p:spPr>
          <a:xfrm rot="0">
            <a:off x="2082423" y="3838345"/>
            <a:ext cx="14123154" cy="3438525"/>
          </a:xfrm>
          <a:prstGeom prst="rect">
            <a:avLst/>
          </a:prstGeom>
        </p:spPr>
        <p:txBody>
          <a:bodyPr anchor="t" rtlCol="false" tIns="0" lIns="0" bIns="0" rIns="0">
            <a:spAutoFit/>
          </a:bodyPr>
          <a:lstStyle/>
          <a:p>
            <a:pPr algn="just">
              <a:lnSpc>
                <a:spcPts val="4504"/>
              </a:lnSpc>
              <a:spcBef>
                <a:spcPct val="0"/>
              </a:spcBef>
            </a:pPr>
            <a:r>
              <a:rPr lang="en-US" sz="3753">
                <a:solidFill>
                  <a:srgbClr val="FFFFFF"/>
                </a:solidFill>
                <a:latin typeface="Oswald Bold Italics"/>
              </a:rPr>
              <a:t>Dentsu Data Artist Mongol нь 2018 оны 6-р сард, Data Artist Inc.-ийн охин компани </a:t>
            </a:r>
            <a:r>
              <a:rPr lang="en-US" sz="3753">
                <a:solidFill>
                  <a:srgbClr val="FFFFFF"/>
                </a:solidFill>
                <a:latin typeface="Oswald Bold Italics"/>
              </a:rPr>
              <a:t>болж байгуулагдсан. Дэнцү группын гишүүний хувьд дэлхийн өнцөг булан бүрт байгаа группын компаниудад тоон маркетингийн чиглэлээр өгөгдлийн шинжилгээ, AI model, систем хөгжүүлэх үйлчилгээг үзүүлдэг. Дэнцү грүпп нь маркетингийн чиглэлээр дэлхийд тавд эрэмбэлэгддэг.</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4448882"/>
            <a:chOff x="0" y="0"/>
            <a:chExt cx="368852" cy="1171722"/>
          </a:xfrm>
        </p:grpSpPr>
        <p:sp>
          <p:nvSpPr>
            <p:cNvPr name="Freeform 4" id="4"/>
            <p:cNvSpPr/>
            <p:nvPr/>
          </p:nvSpPr>
          <p:spPr>
            <a:xfrm flipH="false" flipV="false" rot="0">
              <a:off x="0" y="0"/>
              <a:ext cx="368852" cy="1171722"/>
            </a:xfrm>
            <a:custGeom>
              <a:avLst/>
              <a:gdLst/>
              <a:ahLst/>
              <a:cxnLst/>
              <a:rect r="r" b="b" t="t" l="l"/>
              <a:pathLst>
                <a:path h="1171722" w="368852">
                  <a:moveTo>
                    <a:pt x="0" y="0"/>
                  </a:moveTo>
                  <a:lnTo>
                    <a:pt x="368852" y="0"/>
                  </a:lnTo>
                  <a:lnTo>
                    <a:pt x="368852" y="1171722"/>
                  </a:lnTo>
                  <a:lnTo>
                    <a:pt x="0" y="1171722"/>
                  </a:lnTo>
                  <a:close/>
                </a:path>
              </a:pathLst>
            </a:custGeom>
            <a:solidFill>
              <a:srgbClr val="CCCCCC"/>
            </a:solidFill>
          </p:spPr>
        </p:sp>
        <p:sp>
          <p:nvSpPr>
            <p:cNvPr name="TextBox 5" id="5"/>
            <p:cNvSpPr txBox="true"/>
            <p:nvPr/>
          </p:nvSpPr>
          <p:spPr>
            <a:xfrm>
              <a:off x="0" y="-19050"/>
              <a:ext cx="812800" cy="831850"/>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АГУУЛГА</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6607430" y="3333137"/>
            <a:ext cx="5790503"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БАЙГУУЛЛАГЫН ТАНИЛЦУУЛГА</a:t>
            </a:r>
          </a:p>
        </p:txBody>
      </p:sp>
      <p:sp>
        <p:nvSpPr>
          <p:cNvPr name="TextBox 14" id="14"/>
          <p:cNvSpPr txBox="true"/>
          <p:nvPr/>
        </p:nvSpPr>
        <p:spPr>
          <a:xfrm rot="0">
            <a:off x="6607430" y="4260981"/>
            <a:ext cx="6694518"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СИСТЕМИЙН ТАНИЛЦУУЛГА</a:t>
            </a:r>
          </a:p>
        </p:txBody>
      </p:sp>
      <p:sp>
        <p:nvSpPr>
          <p:cNvPr name="TextBox 15" id="15"/>
          <p:cNvSpPr txBox="true"/>
          <p:nvPr/>
        </p:nvSpPr>
        <p:spPr>
          <a:xfrm rot="0">
            <a:off x="6607430" y="504744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СИСТЕМИЙН ШААРДЛАГА</a:t>
            </a:r>
          </a:p>
        </p:txBody>
      </p:sp>
      <p:sp>
        <p:nvSpPr>
          <p:cNvPr name="TextBox 16" id="16"/>
          <p:cNvSpPr txBox="true"/>
          <p:nvPr/>
        </p:nvSpPr>
        <p:spPr>
          <a:xfrm rot="0">
            <a:off x="6607430" y="584166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АШИГЛАСАН ТЕХНОЛОГИ</a:t>
            </a:r>
          </a:p>
        </p:txBody>
      </p:sp>
      <p:sp>
        <p:nvSpPr>
          <p:cNvPr name="TextBox 17" id="17"/>
          <p:cNvSpPr txBox="true"/>
          <p:nvPr/>
        </p:nvSpPr>
        <p:spPr>
          <a:xfrm rot="0">
            <a:off x="6607430"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ХЭРЭГЖҮҮЛЭЛТ</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115324" y="3325454"/>
            <a:ext cx="12057353" cy="3464642"/>
          </a:xfrm>
          <a:prstGeom prst="rect">
            <a:avLst/>
          </a:prstGeom>
        </p:spPr>
        <p:txBody>
          <a:bodyPr anchor="t" rtlCol="false" tIns="0" lIns="0" bIns="0" rIns="0">
            <a:spAutoFit/>
          </a:bodyPr>
          <a:lstStyle/>
          <a:p>
            <a:pPr algn="ctr">
              <a:lnSpc>
                <a:spcPts val="13948"/>
              </a:lnSpc>
            </a:pPr>
            <a:r>
              <a:rPr lang="en-US" sz="10107" spc="990">
                <a:solidFill>
                  <a:srgbClr val="FFFFFF"/>
                </a:solidFill>
                <a:latin typeface="Oswald Bold"/>
              </a:rPr>
              <a:t>БАЙГУУЛЛАГЫН ТАНИЛЦУУЛГА</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6069148" y="-3158511"/>
            <a:ext cx="15841853" cy="16255633"/>
          </a:xfrm>
          <a:custGeom>
            <a:avLst/>
            <a:gdLst/>
            <a:ahLst/>
            <a:cxnLst/>
            <a:rect r="r" b="b" t="t" l="l"/>
            <a:pathLst>
              <a:path h="16255633" w="15841853">
                <a:moveTo>
                  <a:pt x="0" y="0"/>
                </a:moveTo>
                <a:lnTo>
                  <a:pt x="15841852" y="0"/>
                </a:lnTo>
                <a:lnTo>
                  <a:pt x="15841852"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74224" y="811604"/>
            <a:ext cx="4829554" cy="1953942"/>
          </a:xfrm>
          <a:custGeom>
            <a:avLst/>
            <a:gdLst/>
            <a:ahLst/>
            <a:cxnLst/>
            <a:rect r="r" b="b" t="t" l="l"/>
            <a:pathLst>
              <a:path h="1953942" w="4829554">
                <a:moveTo>
                  <a:pt x="0" y="0"/>
                </a:moveTo>
                <a:lnTo>
                  <a:pt x="4829553" y="0"/>
                </a:lnTo>
                <a:lnTo>
                  <a:pt x="4829553" y="1953942"/>
                </a:lnTo>
                <a:lnTo>
                  <a:pt x="0" y="1953942"/>
                </a:lnTo>
                <a:lnTo>
                  <a:pt x="0" y="0"/>
                </a:lnTo>
                <a:close/>
              </a:path>
            </a:pathLst>
          </a:custGeom>
          <a:blipFill>
            <a:blip r:embed="rId4"/>
            <a:stretch>
              <a:fillRect l="0" t="0" r="0" b="0"/>
            </a:stretch>
          </a:blipFill>
        </p:spPr>
      </p:sp>
      <p:sp>
        <p:nvSpPr>
          <p:cNvPr name="TextBox 4" id="4"/>
          <p:cNvSpPr txBox="true"/>
          <p:nvPr/>
        </p:nvSpPr>
        <p:spPr>
          <a:xfrm rot="0">
            <a:off x="2082423" y="3838345"/>
            <a:ext cx="14123154" cy="3438525"/>
          </a:xfrm>
          <a:prstGeom prst="rect">
            <a:avLst/>
          </a:prstGeom>
        </p:spPr>
        <p:txBody>
          <a:bodyPr anchor="t" rtlCol="false" tIns="0" lIns="0" bIns="0" rIns="0">
            <a:spAutoFit/>
          </a:bodyPr>
          <a:lstStyle/>
          <a:p>
            <a:pPr algn="just">
              <a:lnSpc>
                <a:spcPts val="4504"/>
              </a:lnSpc>
              <a:spcBef>
                <a:spcPct val="0"/>
              </a:spcBef>
            </a:pPr>
            <a:r>
              <a:rPr lang="en-US" sz="3753">
                <a:solidFill>
                  <a:srgbClr val="FFFFFF"/>
                </a:solidFill>
                <a:latin typeface="Oswald Bold Italics"/>
              </a:rPr>
              <a:t>Dentsu Data Artist Mongol нь 2018 оны 6-р сард, Data Artist Inc.-ийн охин компани </a:t>
            </a:r>
            <a:r>
              <a:rPr lang="en-US" sz="3753">
                <a:solidFill>
                  <a:srgbClr val="FFFFFF"/>
                </a:solidFill>
                <a:latin typeface="Oswald Bold Italics"/>
              </a:rPr>
              <a:t>болж байгуулагдсан. Дэнцү группын гишүүний хувьд дэлхийн өнцөг булан бүрт байгаа группын компаниудад тоон маркетингийн чиглэлээр өгөгдлийн шинжилгээ, AI model, систем хөгжүүлэх үйлчилгээг үзүүлдэг. Дэнцү грүпп нь маркетингийн чиглэлээр дэлхийд тавд эрэмбэлэгддэг.</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6069148" y="-3158511"/>
            <a:ext cx="15841853" cy="16255633"/>
          </a:xfrm>
          <a:custGeom>
            <a:avLst/>
            <a:gdLst/>
            <a:ahLst/>
            <a:cxnLst/>
            <a:rect r="r" b="b" t="t" l="l"/>
            <a:pathLst>
              <a:path h="16255633" w="15841853">
                <a:moveTo>
                  <a:pt x="0" y="0"/>
                </a:moveTo>
                <a:lnTo>
                  <a:pt x="15841852" y="0"/>
                </a:lnTo>
                <a:lnTo>
                  <a:pt x="15841852"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82423" y="2276475"/>
            <a:ext cx="14123154" cy="5724525"/>
          </a:xfrm>
          <a:prstGeom prst="rect">
            <a:avLst/>
          </a:prstGeom>
        </p:spPr>
        <p:txBody>
          <a:bodyPr anchor="t" rtlCol="false" tIns="0" lIns="0" bIns="0" rIns="0">
            <a:spAutoFit/>
          </a:bodyPr>
          <a:lstStyle/>
          <a:p>
            <a:pPr algn="just">
              <a:lnSpc>
                <a:spcPts val="4504"/>
              </a:lnSpc>
            </a:pPr>
            <a:r>
              <a:rPr lang="en-US" sz="3753">
                <a:solidFill>
                  <a:srgbClr val="FFFFFF"/>
                </a:solidFill>
                <a:latin typeface="Oswald Bold Italics"/>
              </a:rPr>
              <a:t>Миний дадлагын хугацаанд ажилсан систем нь хиймэл оюун ухаан, машин сургалтын технологийг ашиглан бүх төрлийн шошгыг хэрэглэгчийн оруулсан мэдээллийг ашиглан үүсгэдэг систем юм. Ингэснээр дизайнер хүмүүсийн ажлыг хөнгөвчилж байгаа билээ. Энэхүү систем нь recommendation model ашиглан ямар төрлийн хүмүүст зориулснаар нь ялгаж өөр төрлийн хэв маягийн өнгө, зураг, дизайн сонгодог ба тэрхүү сонгодогсон матералуудыг LAYOUTGAN++ гэх model ашиглан layout-г нь тохируулж эцсийн бүтээгдэхүүнийг үүсгэдэг.</a:t>
            </a:r>
          </a:p>
          <a:p>
            <a:pPr algn="just">
              <a:lnSpc>
                <a:spcPts val="4504"/>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115324" y="3325454"/>
            <a:ext cx="12057353" cy="3464642"/>
          </a:xfrm>
          <a:prstGeom prst="rect">
            <a:avLst/>
          </a:prstGeom>
        </p:spPr>
        <p:txBody>
          <a:bodyPr anchor="t" rtlCol="false" tIns="0" lIns="0" bIns="0" rIns="0">
            <a:spAutoFit/>
          </a:bodyPr>
          <a:lstStyle/>
          <a:p>
            <a:pPr algn="ctr">
              <a:lnSpc>
                <a:spcPts val="13948"/>
              </a:lnSpc>
            </a:pPr>
            <a:r>
              <a:rPr lang="en-US" sz="10107" spc="990">
                <a:solidFill>
                  <a:srgbClr val="FFFFFF"/>
                </a:solidFill>
                <a:latin typeface="Oswald Bold"/>
              </a:rPr>
              <a:t>СИСТЕМИЙН ШААРДЛАГА</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262962" y="5928947"/>
            <a:ext cx="7629294" cy="7828566"/>
          </a:xfrm>
          <a:custGeom>
            <a:avLst/>
            <a:gdLst/>
            <a:ahLst/>
            <a:cxnLst/>
            <a:rect r="r" b="b" t="t" l="l"/>
            <a:pathLst>
              <a:path h="7828566" w="7629294">
                <a:moveTo>
                  <a:pt x="0" y="0"/>
                </a:moveTo>
                <a:lnTo>
                  <a:pt x="7629293" y="0"/>
                </a:lnTo>
                <a:lnTo>
                  <a:pt x="7629293"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28502" y="1038225"/>
            <a:ext cx="8850036" cy="797789"/>
          </a:xfrm>
          <a:prstGeom prst="rect">
            <a:avLst/>
          </a:prstGeom>
        </p:spPr>
        <p:txBody>
          <a:bodyPr anchor="t" rtlCol="false" tIns="0" lIns="0" bIns="0" rIns="0">
            <a:spAutoFit/>
          </a:bodyPr>
          <a:lstStyle/>
          <a:p>
            <a:pPr algn="ctr">
              <a:lnSpc>
                <a:spcPts val="6389"/>
              </a:lnSpc>
              <a:spcBef>
                <a:spcPct val="0"/>
              </a:spcBef>
            </a:pPr>
            <a:r>
              <a:rPr lang="en-US" sz="5324">
                <a:solidFill>
                  <a:srgbClr val="000000"/>
                </a:solidFill>
                <a:latin typeface="Oswald Bold Italics"/>
              </a:rPr>
              <a:t>ФУНКЦИОНАЛ ШААРДЛАГУУД</a:t>
            </a:r>
          </a:p>
        </p:txBody>
      </p:sp>
      <p:sp>
        <p:nvSpPr>
          <p:cNvPr name="TextBox 5" id="5"/>
          <p:cNvSpPr txBox="true"/>
          <p:nvPr/>
        </p:nvSpPr>
        <p:spPr>
          <a:xfrm rot="0">
            <a:off x="4435588" y="2323428"/>
            <a:ext cx="11788080" cy="7134225"/>
          </a:xfrm>
          <a:prstGeom prst="rect">
            <a:avLst/>
          </a:prstGeom>
        </p:spPr>
        <p:txBody>
          <a:bodyPr anchor="t" rtlCol="false" tIns="0" lIns="0" bIns="0" rIns="0">
            <a:spAutoFit/>
          </a:bodyPr>
          <a:lstStyle/>
          <a:p>
            <a:pPr>
              <a:lnSpc>
                <a:spcPts val="3318"/>
              </a:lnSpc>
              <a:spcBef>
                <a:spcPct val="0"/>
              </a:spcBef>
            </a:pPr>
            <a:r>
              <a:rPr lang="en-US" sz="2765">
                <a:solidFill>
                  <a:srgbClr val="000000"/>
                </a:solidFill>
                <a:latin typeface="Oswald"/>
              </a:rPr>
              <a:t>• Хэрэглэгчийн бүртгэл: Вэбсайт нь хэрэглэгчдэд цахим шуудангийн хаягаа ашиглан</a:t>
            </a:r>
          </a:p>
          <a:p>
            <a:pPr>
              <a:lnSpc>
                <a:spcPts val="3318"/>
              </a:lnSpc>
              <a:spcBef>
                <a:spcPct val="0"/>
              </a:spcBef>
            </a:pPr>
            <a:r>
              <a:rPr lang="en-US" sz="2765">
                <a:solidFill>
                  <a:srgbClr val="000000"/>
                </a:solidFill>
                <a:latin typeface="Oswald"/>
              </a:rPr>
              <a:t>бүртгүүлэх, бүртгэл үүсгэх боломжийг олгох ёстой.</a:t>
            </a:r>
          </a:p>
          <a:p>
            <a:pPr>
              <a:lnSpc>
                <a:spcPts val="3318"/>
              </a:lnSpc>
              <a:spcBef>
                <a:spcPct val="0"/>
              </a:spcBef>
            </a:pPr>
          </a:p>
          <a:p>
            <a:pPr>
              <a:lnSpc>
                <a:spcPts val="3318"/>
              </a:lnSpc>
              <a:spcBef>
                <a:spcPct val="0"/>
              </a:spcBef>
            </a:pPr>
            <a:r>
              <a:rPr lang="en-US" sz="2765">
                <a:solidFill>
                  <a:srgbClr val="000000"/>
                </a:solidFill>
                <a:latin typeface="Oswald"/>
              </a:rPr>
              <a:t>• Хэрэглэгчийн нэвтрэлт: Бүртгэгдсэн хэрэглэгчид бүртгүүлсэн цахим шуудан болон</a:t>
            </a:r>
          </a:p>
          <a:p>
            <a:pPr>
              <a:lnSpc>
                <a:spcPts val="3318"/>
              </a:lnSpc>
              <a:spcBef>
                <a:spcPct val="0"/>
              </a:spcBef>
            </a:pPr>
            <a:r>
              <a:rPr lang="en-US" sz="2765">
                <a:solidFill>
                  <a:srgbClr val="000000"/>
                </a:solidFill>
                <a:latin typeface="Oswald"/>
              </a:rPr>
              <a:t>нууц үгээ ашиглан бүртгэлдээ нэвтрэх боломжтой байх ёстой.</a:t>
            </a:r>
          </a:p>
          <a:p>
            <a:pPr>
              <a:lnSpc>
                <a:spcPts val="3318"/>
              </a:lnSpc>
              <a:spcBef>
                <a:spcPct val="0"/>
              </a:spcBef>
            </a:pPr>
          </a:p>
          <a:p>
            <a:pPr>
              <a:lnSpc>
                <a:spcPts val="3318"/>
              </a:lnSpc>
              <a:spcBef>
                <a:spcPct val="0"/>
              </a:spcBef>
            </a:pPr>
            <a:r>
              <a:rPr lang="en-US" sz="2765">
                <a:solidFill>
                  <a:srgbClr val="000000"/>
                </a:solidFill>
                <a:latin typeface="Oswald"/>
              </a:rPr>
              <a:t>• Хэрэглэгчийн хяналтын самбар: Нэвтэрсэний дараа хэрэглэгч өөрийн профайлыг</a:t>
            </a:r>
          </a:p>
          <a:p>
            <a:pPr>
              <a:lnSpc>
                <a:spcPts val="3318"/>
              </a:lnSpc>
              <a:spcBef>
                <a:spcPct val="0"/>
              </a:spcBef>
            </a:pPr>
            <a:r>
              <a:rPr lang="en-US" sz="2765">
                <a:solidFill>
                  <a:srgbClr val="000000"/>
                </a:solidFill>
                <a:latin typeface="Oswald"/>
              </a:rPr>
              <a:t>удирдах, шошго үүсгэх функцэд хандах боломжтой хяналтын самбартай байх ёстой.</a:t>
            </a:r>
          </a:p>
          <a:p>
            <a:pPr>
              <a:lnSpc>
                <a:spcPts val="3318"/>
              </a:lnSpc>
              <a:spcBef>
                <a:spcPct val="0"/>
              </a:spcBef>
            </a:pPr>
          </a:p>
          <a:p>
            <a:pPr>
              <a:lnSpc>
                <a:spcPts val="3318"/>
              </a:lnSpc>
              <a:spcBef>
                <a:spcPct val="0"/>
              </a:spcBef>
            </a:pPr>
            <a:r>
              <a:rPr lang="en-US" sz="2765">
                <a:solidFill>
                  <a:srgbClr val="000000"/>
                </a:solidFill>
                <a:latin typeface="Oswald"/>
              </a:rPr>
              <a:t>• Зураг байршуулах: Хэрэглэгчид шошго үүсгэхийг хүссэн зургаа байршуулах боломжтой</a:t>
            </a:r>
          </a:p>
          <a:p>
            <a:pPr>
              <a:lnSpc>
                <a:spcPts val="3318"/>
              </a:lnSpc>
              <a:spcBef>
                <a:spcPct val="0"/>
              </a:spcBef>
            </a:pPr>
            <a:r>
              <a:rPr lang="en-US" sz="2765">
                <a:solidFill>
                  <a:srgbClr val="000000"/>
                </a:solidFill>
                <a:latin typeface="Oswald"/>
              </a:rPr>
              <a:t>байх ёстой (adobe illustrator file ашиглах ёстой).</a:t>
            </a:r>
          </a:p>
          <a:p>
            <a:pPr>
              <a:lnSpc>
                <a:spcPts val="3318"/>
              </a:lnSpc>
              <a:spcBef>
                <a:spcPct val="0"/>
              </a:spcBef>
            </a:pPr>
          </a:p>
          <a:p>
            <a:pPr>
              <a:lnSpc>
                <a:spcPts val="3318"/>
              </a:lnSpc>
              <a:spcBef>
                <a:spcPct val="0"/>
              </a:spcBef>
            </a:pPr>
            <a:r>
              <a:rPr lang="en-US" sz="2765">
                <a:solidFill>
                  <a:srgbClr val="000000"/>
                </a:solidFill>
                <a:latin typeface="Oswald"/>
              </a:rPr>
              <a:t>• Машин сургалтын model ашиглах endpoint: Вэбсайт нь байршуулсан зураг дээр</a:t>
            </a:r>
          </a:p>
          <a:p>
            <a:pPr>
              <a:lnSpc>
                <a:spcPts val="3318"/>
              </a:lnSpc>
              <a:spcBef>
                <a:spcPct val="0"/>
              </a:spcBef>
            </a:pPr>
            <a:r>
              <a:rPr lang="en-US" sz="2765">
                <a:solidFill>
                  <a:srgbClr val="000000"/>
                </a:solidFill>
                <a:latin typeface="Oswald"/>
              </a:rPr>
              <a:t>үндэслэн шошго үүсгэх боломжтой endpoint-уудтай байх ёстой.</a:t>
            </a:r>
          </a:p>
          <a:p>
            <a:pPr>
              <a:lnSpc>
                <a:spcPts val="3318"/>
              </a:lnSpc>
              <a:spcBef>
                <a:spcPct val="0"/>
              </a:spcBef>
            </a:pPr>
          </a:p>
          <a:p>
            <a:pPr>
              <a:lnSpc>
                <a:spcPts val="3318"/>
              </a:lnSpc>
              <a:spcBef>
                <a:spcPct val="0"/>
              </a:spcBef>
            </a:pPr>
            <a:r>
              <a:rPr lang="en-US" sz="2765">
                <a:solidFill>
                  <a:srgbClr val="000000"/>
                </a:solidFill>
                <a:latin typeface="Oswald"/>
              </a:rPr>
              <a:t>• Шошго үүсгэх: Зургийг байршуулсны дараа вэбсайт нь машин сургалтын model ашиглан</a:t>
            </a:r>
          </a:p>
          <a:p>
            <a:pPr>
              <a:lnSpc>
                <a:spcPts val="3318"/>
              </a:lnSpc>
              <a:spcBef>
                <a:spcPct val="0"/>
              </a:spcBef>
            </a:pPr>
            <a:r>
              <a:rPr lang="en-US" sz="2765">
                <a:solidFill>
                  <a:srgbClr val="000000"/>
                </a:solidFill>
                <a:latin typeface="Oswald"/>
              </a:rPr>
              <a:t>шошго үүсгэх ёстой.</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262962" y="5928947"/>
            <a:ext cx="7629294" cy="7828566"/>
          </a:xfrm>
          <a:custGeom>
            <a:avLst/>
            <a:gdLst/>
            <a:ahLst/>
            <a:cxnLst/>
            <a:rect r="r" b="b" t="t" l="l"/>
            <a:pathLst>
              <a:path h="7828566" w="7629294">
                <a:moveTo>
                  <a:pt x="0" y="0"/>
                </a:moveTo>
                <a:lnTo>
                  <a:pt x="7629293" y="0"/>
                </a:lnTo>
                <a:lnTo>
                  <a:pt x="7629293"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038225"/>
            <a:ext cx="10152647" cy="797789"/>
          </a:xfrm>
          <a:prstGeom prst="rect">
            <a:avLst/>
          </a:prstGeom>
        </p:spPr>
        <p:txBody>
          <a:bodyPr anchor="t" rtlCol="false" tIns="0" lIns="0" bIns="0" rIns="0">
            <a:spAutoFit/>
          </a:bodyPr>
          <a:lstStyle/>
          <a:p>
            <a:pPr algn="ctr">
              <a:lnSpc>
                <a:spcPts val="6389"/>
              </a:lnSpc>
              <a:spcBef>
                <a:spcPct val="0"/>
              </a:spcBef>
            </a:pPr>
            <a:r>
              <a:rPr lang="en-US" sz="5324">
                <a:solidFill>
                  <a:srgbClr val="000000"/>
                </a:solidFill>
                <a:latin typeface="Oswald Bold Italics"/>
              </a:rPr>
              <a:t>ФУНКЦИОНАЛ БУС ШААРДЛАГУУД</a:t>
            </a:r>
          </a:p>
        </p:txBody>
      </p:sp>
      <p:sp>
        <p:nvSpPr>
          <p:cNvPr name="TextBox 5" id="5"/>
          <p:cNvSpPr txBox="true"/>
          <p:nvPr/>
        </p:nvSpPr>
        <p:spPr>
          <a:xfrm rot="0">
            <a:off x="4435588" y="2323428"/>
            <a:ext cx="12324606" cy="7972425"/>
          </a:xfrm>
          <a:prstGeom prst="rect">
            <a:avLst/>
          </a:prstGeom>
        </p:spPr>
        <p:txBody>
          <a:bodyPr anchor="t" rtlCol="false" tIns="0" lIns="0" bIns="0" rIns="0">
            <a:spAutoFit/>
          </a:bodyPr>
          <a:lstStyle/>
          <a:p>
            <a:pPr>
              <a:lnSpc>
                <a:spcPts val="3318"/>
              </a:lnSpc>
            </a:pPr>
            <a:r>
              <a:rPr lang="en-US" sz="2765">
                <a:solidFill>
                  <a:srgbClr val="000000"/>
                </a:solidFill>
                <a:latin typeface="Oswald"/>
              </a:rPr>
              <a:t>• Хурд: Шошго үүсгэх үйл явц нь хамгийн бага хоцрогдолтой, хурдан бөгөөд үр дүнтэй</a:t>
            </a:r>
          </a:p>
          <a:p>
            <a:pPr>
              <a:lnSpc>
                <a:spcPts val="3318"/>
              </a:lnSpc>
            </a:pPr>
            <a:r>
              <a:rPr lang="en-US" sz="2765">
                <a:solidFill>
                  <a:srgbClr val="000000"/>
                </a:solidFill>
                <a:latin typeface="Oswald"/>
              </a:rPr>
              <a:t>байх ёстой.</a:t>
            </a:r>
          </a:p>
          <a:p>
            <a:pPr>
              <a:lnSpc>
                <a:spcPts val="3318"/>
              </a:lnSpc>
            </a:pPr>
          </a:p>
          <a:p>
            <a:pPr>
              <a:lnSpc>
                <a:spcPts val="3318"/>
              </a:lnSpc>
            </a:pPr>
            <a:r>
              <a:rPr lang="en-US" sz="2765">
                <a:solidFill>
                  <a:srgbClr val="000000"/>
                </a:solidFill>
                <a:latin typeface="Oswald"/>
              </a:rPr>
              <a:t>• Аюулгүй байдал: Хэрэглэгчийн мэдээлэл, үүнд байршуулсан зураг, хамгаалагдсан</a:t>
            </a:r>
          </a:p>
          <a:p>
            <a:pPr>
              <a:lnSpc>
                <a:spcPts val="3318"/>
              </a:lnSpc>
            </a:pPr>
            <a:r>
              <a:rPr lang="en-US" sz="2765">
                <a:solidFill>
                  <a:srgbClr val="000000"/>
                </a:solidFill>
                <a:latin typeface="Oswald"/>
              </a:rPr>
              <a:t>байх ёстой.</a:t>
            </a:r>
          </a:p>
          <a:p>
            <a:pPr>
              <a:lnSpc>
                <a:spcPts val="3318"/>
              </a:lnSpc>
            </a:pPr>
          </a:p>
          <a:p>
            <a:pPr>
              <a:lnSpc>
                <a:spcPts val="3318"/>
              </a:lnSpc>
            </a:pPr>
            <a:r>
              <a:rPr lang="en-US" sz="2765">
                <a:solidFill>
                  <a:srgbClr val="000000"/>
                </a:solidFill>
                <a:latin typeface="Oswald"/>
              </a:rPr>
              <a:t>• Өргөтгөх чадвар (Scalibility): Вэбсайт нь хурд алдагдуулахгүйгээр олон тооны хэрэглэгчдэд</a:t>
            </a:r>
          </a:p>
          <a:p>
            <a:pPr>
              <a:lnSpc>
                <a:spcPts val="3318"/>
              </a:lnSpc>
            </a:pPr>
            <a:r>
              <a:rPr lang="en-US" sz="2765">
                <a:solidFill>
                  <a:srgbClr val="000000"/>
                </a:solidFill>
                <a:latin typeface="Oswald"/>
              </a:rPr>
              <a:t>үйлчлэх чадвартай байх ёстой.</a:t>
            </a:r>
          </a:p>
          <a:p>
            <a:pPr>
              <a:lnSpc>
                <a:spcPts val="3318"/>
              </a:lnSpc>
            </a:pPr>
          </a:p>
          <a:p>
            <a:pPr>
              <a:lnSpc>
                <a:spcPts val="3318"/>
              </a:lnSpc>
            </a:pPr>
            <a:r>
              <a:rPr lang="en-US" sz="2765">
                <a:solidFill>
                  <a:srgbClr val="000000"/>
                </a:solidFill>
                <a:latin typeface="Oswald"/>
              </a:rPr>
              <a:t>• Ашиглах боломж: Вэбсайт нь хэрэглэгчдэд ээлтэй интерфэйстэй, ойлгомжтой зааварчилгаа,</a:t>
            </a:r>
          </a:p>
          <a:p>
            <a:pPr>
              <a:lnSpc>
                <a:spcPts val="3318"/>
              </a:lnSpc>
            </a:pPr>
            <a:r>
              <a:rPr lang="en-US" sz="2765">
                <a:solidFill>
                  <a:srgbClr val="000000"/>
                </a:solidFill>
                <a:latin typeface="Oswald"/>
              </a:rPr>
              <a:t>хялбар навигацтай байх ёстой.</a:t>
            </a:r>
          </a:p>
          <a:p>
            <a:pPr>
              <a:lnSpc>
                <a:spcPts val="3318"/>
              </a:lnSpc>
            </a:pPr>
          </a:p>
          <a:p>
            <a:pPr>
              <a:lnSpc>
                <a:spcPts val="3318"/>
              </a:lnSpc>
            </a:pPr>
            <a:r>
              <a:rPr lang="en-US" sz="2765">
                <a:solidFill>
                  <a:srgbClr val="000000"/>
                </a:solidFill>
                <a:latin typeface="Oswald"/>
              </a:rPr>
              <a:t>• Хүртээмжтэй байдал: Вэбсайт нь өөр өөр хөтөч (Chrome, Firefox, Safari гэх мэт) болон</a:t>
            </a:r>
          </a:p>
          <a:p>
            <a:pPr>
              <a:lnSpc>
                <a:spcPts val="3318"/>
              </a:lnSpc>
            </a:pPr>
            <a:r>
              <a:rPr lang="en-US" sz="2765">
                <a:solidFill>
                  <a:srgbClr val="000000"/>
                </a:solidFill>
                <a:latin typeface="Oswald"/>
              </a:rPr>
              <a:t>төхөөрөмжүүдтэй (ширээний компьютер, гар утас, таблет) нийцтэй байх ёстой.</a:t>
            </a:r>
          </a:p>
          <a:p>
            <a:pPr>
              <a:lnSpc>
                <a:spcPts val="3318"/>
              </a:lnSpc>
            </a:pPr>
          </a:p>
          <a:p>
            <a:pPr>
              <a:lnSpc>
                <a:spcPts val="3318"/>
              </a:lnSpc>
            </a:pPr>
            <a:r>
              <a:rPr lang="en-US" sz="2765">
                <a:solidFill>
                  <a:srgbClr val="000000"/>
                </a:solidFill>
                <a:latin typeface="Oswald"/>
              </a:rPr>
              <a:t>• Maintainibility: Вэбсайт болон түүний үндсэн код нь засвар үйлчилгээ хийх, шинэчлэхэд</a:t>
            </a:r>
          </a:p>
          <a:p>
            <a:pPr>
              <a:lnSpc>
                <a:spcPts val="3318"/>
              </a:lnSpc>
            </a:pPr>
            <a:r>
              <a:rPr lang="en-US" sz="2765">
                <a:solidFill>
                  <a:srgbClr val="000000"/>
                </a:solidFill>
                <a:latin typeface="Oswald"/>
              </a:rPr>
              <a:t>хялбар байх ёстой.</a:t>
            </a:r>
          </a:p>
          <a:p>
            <a:pPr>
              <a:lnSpc>
                <a:spcPts val="3318"/>
              </a:lnSpc>
            </a:pPr>
          </a:p>
          <a:p>
            <a:pPr>
              <a:lnSpc>
                <a:spcPts val="3318"/>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276753" y="-5580814"/>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236347" y="3333329"/>
            <a:ext cx="9815307" cy="3439367"/>
          </a:xfrm>
          <a:prstGeom prst="rect">
            <a:avLst/>
          </a:prstGeom>
        </p:spPr>
        <p:txBody>
          <a:bodyPr anchor="t" rtlCol="false" tIns="0" lIns="0" bIns="0" rIns="0">
            <a:spAutoFit/>
          </a:bodyPr>
          <a:lstStyle/>
          <a:p>
            <a:pPr algn="ctr">
              <a:lnSpc>
                <a:spcPts val="13749"/>
              </a:lnSpc>
            </a:pPr>
            <a:r>
              <a:rPr lang="en-US" sz="9963" spc="976">
                <a:solidFill>
                  <a:srgbClr val="231F20"/>
                </a:solidFill>
                <a:latin typeface="Oswald Bold"/>
              </a:rPr>
              <a:t>АШИГЛАСАН ТЕХНОЛОГИ</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DAFu5WV8MIc</dc:identifier>
  <dcterms:modified xsi:type="dcterms:W3CDTF">2011-08-01T06:04:30Z</dcterms:modified>
  <cp:revision>1</cp:revision>
  <dc:title>Business</dc:title>
</cp:coreProperties>
</file>