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Candara"/>
      <p:regular r:id="rId57"/>
      <p:bold r:id="rId58"/>
      <p:italic r:id="rId59"/>
      <p:boldItalic r:id="rId60"/>
    </p:embeddedFont>
    <p:embeddedFont>
      <p:font typeface="Space Grotesk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SpaceGrotesk-bold.fntdata"/><Relationship Id="rId61" Type="http://schemas.openxmlformats.org/officeDocument/2006/relationships/font" Target="fonts/SpaceGrotesk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andara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Candara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Candara-italic.fntdata"/><Relationship Id="rId14" Type="http://schemas.openxmlformats.org/officeDocument/2006/relationships/slide" Target="slides/slide9.xml"/><Relationship Id="rId58" Type="http://schemas.openxmlformats.org/officeDocument/2006/relationships/font" Target="fonts/Candar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5bfbed2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5bfbed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5bfbed21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5bfbed21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5bfbed2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5bfbed2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5bfbed21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5bfbed21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5bfbed21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5bfbed21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5bfbed21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5bfbed21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5bfbed21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5bfbed21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5bfbed21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5bfbed21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5bfbed21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5bfbed21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5bfbed21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5bfbed21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5bfbed21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5bfbed21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bfbed2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5bfbed2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5bfbed21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5bfbed21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5bfbed2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5bfbed2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5bfbed21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5bfbed21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5bfbed2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5bfbed2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5bfbed21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5bfbed21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5bfbed21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5bfbed21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5bfbed21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75bfbed21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5bfbed2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5bfbed2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5bfbed21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75bfbed21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5bfbed21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75bfbed21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5bfbed2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5bfbed2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5bfbed21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5bfbed21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5bfbed21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75bfbed21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5bfbed21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5bfbed21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5bfbed21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5bfbed21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5bfbed21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5bfbed21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5bfbed21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5bfbed21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5bfbed21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5bfbed21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5bfbed21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75bfbed21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5bfbed21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5bfbed21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5bfbed21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5bfbed21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5bfbed21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5bfbed21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5bfbed21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75bfbed21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75bfbed21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75bfbed21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5bfbed21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75bfbed21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75bfbed21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75bfbed21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75bfbed21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75bfbed21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75bfbed21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75bfbed21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5bfbed21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75bfbed21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75bfbed21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75bfbed21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75bfbed217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75bfbed217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75bfbed21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75bfbed21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Tips: </a:t>
            </a:r>
            <a:r>
              <a:rPr lang="en"/>
              <a:t>Use random search first to identify promising regions, then apply grid search within those more focused ranges.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5bfbed21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5bfbed21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5bfbed217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75bfbed217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5bfbed217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75bfbed217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5bfbed21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5bfbed21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Range entropy: </a:t>
            </a:r>
            <a:r>
              <a:rPr lang="en"/>
              <a:t>0 … log2(num_class)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5bfbed2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5bfbed2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5bfbed21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5bfbed21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5bfbed21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5bfbed21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2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9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53.png"/><Relationship Id="rId5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60.png"/><Relationship Id="rId5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55.png"/><Relationship Id="rId5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miro.com/app/board/uXjVIyBBKDw=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Relationship Id="rId5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6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scikit-learn.org/stable/modules/generated/sklearn.model_selection.GridSearchCV.html#sklearn.model_selection.GridSearchCV" TargetMode="External"/><Relationship Id="rId4" Type="http://schemas.openxmlformats.org/officeDocument/2006/relationships/hyperlink" Target="https://scikit-learn.org/stable/modules/generated/sklearn.model_selection.RandomizedSearchCV.html#sklearn.model_selection.RandomizedSearchCV" TargetMode="External"/><Relationship Id="rId5" Type="http://schemas.openxmlformats.org/officeDocument/2006/relationships/image" Target="../media/image6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scikit-learn.org/stable/modules/generated/sklearn.model_selection.GridSearchCV.html#sklearn.model_selection.GridSearchCV" TargetMode="External"/><Relationship Id="rId4" Type="http://schemas.openxmlformats.org/officeDocument/2006/relationships/hyperlink" Target="https://scikit-learn.org/stable/modules/generated/sklearn.model_selection.RandomizedSearchCV.html#sklearn.model_selection.RandomizedSearchC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bit.ly/FeedbackKelasJuli202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Pertemuan 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&amp; Resampling Method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5366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725" y="826225"/>
            <a:ext cx="420546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5366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725" y="1170125"/>
            <a:ext cx="4831576" cy="363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5366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725" y="1170125"/>
            <a:ext cx="4763788" cy="35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8839200" cy="30658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5545111" y="1663600"/>
            <a:ext cx="6225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075" y="1170125"/>
            <a:ext cx="2600325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50" y="1170125"/>
            <a:ext cx="8769502" cy="34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50" y="1170125"/>
            <a:ext cx="8769502" cy="34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260301" cy="295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300" y="1170125"/>
            <a:ext cx="4260301" cy="31819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260301" cy="295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025" y="1203275"/>
            <a:ext cx="4368975" cy="327819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260301" cy="295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1458638"/>
            <a:ext cx="4267200" cy="237880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663109" cy="3418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70125"/>
            <a:ext cx="4260301" cy="295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87650"/>
            <a:ext cx="2292622" cy="29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Administrative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Selamat datang di kelas </a:t>
            </a:r>
            <a:r>
              <a:rPr b="1" lang="en" sz="2100">
                <a:solidFill>
                  <a:srgbClr val="000000"/>
                </a:solidFill>
              </a:rPr>
              <a:t>Introduction to</a:t>
            </a:r>
            <a:r>
              <a:rPr lang="en" sz="2100">
                <a:solidFill>
                  <a:srgbClr val="000000"/>
                </a:solidFill>
              </a:rPr>
              <a:t> </a:t>
            </a:r>
            <a:r>
              <a:rPr b="1" lang="en" sz="2100">
                <a:solidFill>
                  <a:srgbClr val="000000"/>
                </a:solidFill>
              </a:rPr>
              <a:t>Machine Learning</a:t>
            </a:r>
            <a:r>
              <a:rPr lang="en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Kelas dimulai pukul 19:03 WIB.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80888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4852275" y="1848375"/>
            <a:ext cx="1209600" cy="3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4957700" y="2705350"/>
            <a:ext cx="1209600" cy="3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4640375" y="3562325"/>
            <a:ext cx="1209600" cy="3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237200" y="1777925"/>
            <a:ext cx="6916800" cy="225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49461"/>
            <a:ext cx="9144000" cy="235897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6190798" y="2742600"/>
            <a:ext cx="6225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50" y="1170125"/>
            <a:ext cx="8769502" cy="343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520601" cy="37903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5" y="1170125"/>
            <a:ext cx="8470746" cy="34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260301" cy="295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1" y="1170125"/>
            <a:ext cx="4267200" cy="318706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260301" cy="295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419600" cy="315602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4260301" cy="295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419600" cy="317363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7650"/>
            <a:ext cx="2292622" cy="29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170125"/>
            <a:ext cx="4419600" cy="3238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70125"/>
            <a:ext cx="4260301" cy="295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7650"/>
            <a:ext cx="2292622" cy="29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21116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  <p:sp>
        <p:nvSpPr>
          <p:cNvPr id="259" name="Google Shape;259;p40"/>
          <p:cNvSpPr/>
          <p:nvPr/>
        </p:nvSpPr>
        <p:spPr>
          <a:xfrm>
            <a:off x="272450" y="2130200"/>
            <a:ext cx="6634800" cy="22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9750"/>
            <a:ext cx="8668801" cy="23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0"/>
          <p:cNvSpPr/>
          <p:nvPr/>
        </p:nvSpPr>
        <p:spPr>
          <a:xfrm>
            <a:off x="5591898" y="3656050"/>
            <a:ext cx="622500" cy="572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25" y="1170125"/>
            <a:ext cx="8470746" cy="34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Decision Tree?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50" y="1170125"/>
            <a:ext cx="6016286" cy="34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7736" y="1677550"/>
            <a:ext cx="2123864" cy="215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603" y="1414821"/>
            <a:ext cx="1198800" cy="4430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5"/>
          <p:cNvCxnSpPr>
            <a:endCxn id="69" idx="3"/>
          </p:cNvCxnSpPr>
          <p:nvPr/>
        </p:nvCxnSpPr>
        <p:spPr>
          <a:xfrm flipH="1">
            <a:off x="1562403" y="1495639"/>
            <a:ext cx="1727100" cy="14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953" y="2467250"/>
            <a:ext cx="1023092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>
            <a:endCxn id="71" idx="3"/>
          </p:cNvCxnSpPr>
          <p:nvPr/>
        </p:nvCxnSpPr>
        <p:spPr>
          <a:xfrm flipH="1">
            <a:off x="1157045" y="2517200"/>
            <a:ext cx="460500" cy="23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6188" y="4437435"/>
            <a:ext cx="1346589" cy="4949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5"/>
          <p:cNvCxnSpPr>
            <a:endCxn id="73" idx="0"/>
          </p:cNvCxnSpPr>
          <p:nvPr/>
        </p:nvCxnSpPr>
        <p:spPr>
          <a:xfrm>
            <a:off x="1431283" y="4119735"/>
            <a:ext cx="718200" cy="31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endCxn id="73" idx="0"/>
          </p:cNvCxnSpPr>
          <p:nvPr/>
        </p:nvCxnSpPr>
        <p:spPr>
          <a:xfrm flipH="1">
            <a:off x="2149483" y="4082535"/>
            <a:ext cx="611100" cy="35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1220025" y="2997238"/>
            <a:ext cx="5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565125" y="2997238"/>
            <a:ext cx="58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350850" y="2927075"/>
            <a:ext cx="297300" cy="286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246872" y="2753475"/>
            <a:ext cx="10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excellent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580824" y="2753475"/>
            <a:ext cx="7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fair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52226" y="4357550"/>
            <a:ext cx="13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buys computer</a:t>
            </a:r>
            <a:endParaRPr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13" y="1170125"/>
            <a:ext cx="8132376" cy="37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25" y="1170125"/>
            <a:ext cx="8398552" cy="34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 data in DT?</a:t>
            </a:r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19599" cy="252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99" y="1170125"/>
            <a:ext cx="4267201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04812"/>
            <a:ext cx="9143999" cy="58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4812"/>
            <a:ext cx="9143999" cy="58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419599" cy="252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399" y="1170125"/>
            <a:ext cx="42672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 data in DT?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4812"/>
            <a:ext cx="9143999" cy="58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419599" cy="252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399" y="1170125"/>
            <a:ext cx="42672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 data in DT?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4812"/>
            <a:ext cx="9143999" cy="58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419599" cy="252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399" y="1170125"/>
            <a:ext cx="4267201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 data in DT?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04812"/>
            <a:ext cx="9143999" cy="58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419599" cy="2528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399" y="1170125"/>
            <a:ext cx="4267201" cy="326078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 data in DT?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in Decision Tree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max_depth, default=None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To avoid overfitting (tree pruning).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min_samples_leaf, default=1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Minimum number of samples required to be at a leaf node.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min_samples_split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Minimum number of samples required to split an internal node.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criterion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function to measure the quality of a split.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 Method</a:t>
            </a:r>
            <a:endParaRPr/>
          </a:p>
        </p:txBody>
      </p:sp>
      <p:sp>
        <p:nvSpPr>
          <p:cNvPr id="331" name="Google Shape;33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Resampling Method Recap</a:t>
            </a:r>
            <a:endParaRPr/>
          </a:p>
        </p:txBody>
      </p:sp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Mindmap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Decision Tree?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5450"/>
            <a:ext cx="4260300" cy="243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750" y="20770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8704" y="1355448"/>
            <a:ext cx="2253594" cy="17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343" name="Google Shape;343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349" name="Google Shape;349;p53"/>
          <p:cNvSpPr txBox="1"/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True Positive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hamil dan memang benar hamil.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50" name="Google Shape;3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2" y="1178241"/>
            <a:ext cx="4363557" cy="321129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3"/>
          <p:cNvSpPr/>
          <p:nvPr/>
        </p:nvSpPr>
        <p:spPr>
          <a:xfrm>
            <a:off x="2671144" y="1552988"/>
            <a:ext cx="1984200" cy="28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3"/>
          <p:cNvSpPr/>
          <p:nvPr/>
        </p:nvSpPr>
        <p:spPr>
          <a:xfrm>
            <a:off x="785200" y="3056299"/>
            <a:ext cx="1984200" cy="13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358" name="Google Shape;358;p54"/>
          <p:cNvSpPr txBox="1"/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True Positive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hamil dan memang benar hamil.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False Positive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hamil, namun sebenarnya tidak hamil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59" name="Google Shape;35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2" y="1178241"/>
            <a:ext cx="4363557" cy="321129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4"/>
          <p:cNvSpPr/>
          <p:nvPr/>
        </p:nvSpPr>
        <p:spPr>
          <a:xfrm>
            <a:off x="828708" y="3056299"/>
            <a:ext cx="3786900" cy="13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366" name="Google Shape;366;p55"/>
          <p:cNvSpPr txBox="1"/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True Positive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hamil dan memang benar hamil.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False Positive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hamil, namun sebenarnya tidak hamil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False Negative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tidak hamil namun sebenarnya hamil.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2" y="1178241"/>
            <a:ext cx="4363557" cy="321129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5"/>
          <p:cNvSpPr/>
          <p:nvPr/>
        </p:nvSpPr>
        <p:spPr>
          <a:xfrm>
            <a:off x="2671144" y="3068700"/>
            <a:ext cx="1984200" cy="132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374" name="Google Shape;374;p56"/>
          <p:cNvSpPr txBox="1"/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True Positive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hamil dan memang benar hamil.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False Positive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hamil, namun sebenarnya tidak hamil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False Negative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tidak hamil namun sebenarnya hamil.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b="1"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True Negative</a:t>
            </a:r>
            <a:endParaRPr b="1"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Space Grotesk"/>
              <a:buChar char="○"/>
            </a:pP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Diprediksi tidak hamil dan memang benar tidak hamil.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75" name="Google Shape;3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2" y="1178241"/>
            <a:ext cx="4363557" cy="3211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381" name="Google Shape;38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00" y="1115400"/>
            <a:ext cx="4618945" cy="32741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del performance metrics. Visual representation of the classification... |  Download Scientific Diagram" id="382" name="Google Shape;382;p57"/>
          <p:cNvPicPr preferRelativeResize="0"/>
          <p:nvPr/>
        </p:nvPicPr>
        <p:blipFill rotWithShape="1">
          <a:blip r:embed="rId4">
            <a:alphaModFix/>
          </a:blip>
          <a:srcRect b="0" l="56190" r="0" t="0"/>
          <a:stretch/>
        </p:blipFill>
        <p:spPr>
          <a:xfrm>
            <a:off x="5585793" y="1115400"/>
            <a:ext cx="2511975" cy="246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5784" y="3702787"/>
            <a:ext cx="2793206" cy="63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&amp; Hyperparameter Tuning</a:t>
            </a:r>
            <a:endParaRPr/>
          </a:p>
        </p:txBody>
      </p:sp>
      <p:sp>
        <p:nvSpPr>
          <p:cNvPr id="389" name="Google Shape;389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 Validation</a:t>
            </a:r>
            <a:endParaRPr/>
          </a:p>
        </p:txBody>
      </p:sp>
      <p:sp>
        <p:nvSpPr>
          <p:cNvPr id="395" name="Google Shape;395;p59"/>
          <p:cNvSpPr txBox="1"/>
          <p:nvPr>
            <p:ph idx="1" type="body"/>
          </p:nvPr>
        </p:nvSpPr>
        <p:spPr>
          <a:xfrm>
            <a:off x="311700" y="439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terbaik → CV score terbaik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6" name="Google Shape;39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902" y="1017725"/>
            <a:ext cx="4882222" cy="33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+ Hyperparameter Tuning</a:t>
            </a:r>
            <a:endParaRPr/>
          </a:p>
        </p:txBody>
      </p:sp>
      <p:sp>
        <p:nvSpPr>
          <p:cNvPr id="402" name="Google Shape;402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GridSearchCV</a:t>
            </a:r>
            <a:r>
              <a:rPr lang="en">
                <a:solidFill>
                  <a:schemeClr val="dk1"/>
                </a:solidFill>
              </a:rPr>
              <a:t> 				</a:t>
            </a:r>
            <a:r>
              <a:rPr lang="en" u="sng">
                <a:solidFill>
                  <a:schemeClr val="hlink"/>
                </a:solidFill>
                <a:hlinkClick r:id="rId4"/>
              </a:rPr>
              <a:t>RandomizedSearchCV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03" name="Google Shape;40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2898" y="1721448"/>
            <a:ext cx="6218201" cy="3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 + Hyperparameter Tuning</a:t>
            </a:r>
            <a:endParaRPr/>
          </a:p>
        </p:txBody>
      </p:sp>
      <p:sp>
        <p:nvSpPr>
          <p:cNvPr id="409" name="Google Shape;409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GridSearchCV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Evaluates every possible combinations of hyperparameter values &amp; get the best combination.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Good for relatively few combinations.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Guarantees finding the best combination.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RandomizedSearchCV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Evaluates a fixed number of combinations, selecting a random value for each hyperparameter at every iteration.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Does not guarantee finding the best combination, but generally more efficient in large spaces.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Information Gain!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Pengukuran </a:t>
            </a:r>
            <a:r>
              <a:rPr b="1" lang="en">
                <a:solidFill>
                  <a:schemeClr val="accent1"/>
                </a:solidFill>
              </a:rPr>
              <a:t>seberapa baik sebuah fitur</a:t>
            </a:r>
            <a:r>
              <a:rPr lang="en">
                <a:solidFill>
                  <a:schemeClr val="dk1"/>
                </a:solidFill>
              </a:rPr>
              <a:t> mampu </a:t>
            </a:r>
            <a:r>
              <a:rPr b="1" lang="en">
                <a:solidFill>
                  <a:schemeClr val="accent1"/>
                </a:solidFill>
              </a:rPr>
              <a:t>memisahkan data berdasarkan kelasnya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Semakin tinggi nilai IG</a:t>
            </a:r>
            <a:r>
              <a:rPr lang="en">
                <a:solidFill>
                  <a:schemeClr val="dk1"/>
                </a:solidFill>
              </a:rPr>
              <a:t>, maka fitur </a:t>
            </a:r>
            <a:r>
              <a:rPr b="1" lang="en">
                <a:solidFill>
                  <a:schemeClr val="accent1"/>
                </a:solidFill>
              </a:rPr>
              <a:t>semakin berpeluang menjadi </a:t>
            </a:r>
            <a:r>
              <a:rPr b="1" i="1" lang="en">
                <a:solidFill>
                  <a:schemeClr val="accent1"/>
                </a:solidFill>
              </a:rPr>
              <a:t>root node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Fitur dengan nilai IG tertinggi disebut </a:t>
            </a:r>
            <a:r>
              <a:rPr i="1" lang="en">
                <a:solidFill>
                  <a:schemeClr val="dk1"/>
                </a:solidFill>
              </a:rPr>
              <a:t>best splitting attribute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Untuk menghitung IG, perlu mengukur </a:t>
            </a:r>
            <a:r>
              <a:rPr i="1" lang="en">
                <a:solidFill>
                  <a:schemeClr val="dk1"/>
                </a:solidFill>
              </a:rPr>
              <a:t>impurity</a:t>
            </a:r>
            <a:r>
              <a:rPr lang="en">
                <a:solidFill>
                  <a:schemeClr val="dk1"/>
                </a:solidFill>
              </a:rPr>
              <a:t> atau </a:t>
            </a:r>
            <a:r>
              <a:rPr i="1" lang="en">
                <a:solidFill>
                  <a:schemeClr val="dk1"/>
                </a:solidFill>
              </a:rPr>
              <a:t>entropy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 Penting</a:t>
            </a:r>
            <a:endParaRPr/>
          </a:p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Pahami </a:t>
            </a:r>
            <a:r>
              <a:rPr b="1" lang="en">
                <a:solidFill>
                  <a:schemeClr val="accent1"/>
                </a:solidFill>
              </a:rPr>
              <a:t>cara membangun Decision Tree</a:t>
            </a:r>
            <a:r>
              <a:rPr lang="en">
                <a:solidFill>
                  <a:schemeClr val="dk1"/>
                </a:solidFill>
              </a:rPr>
              <a:t> dan </a:t>
            </a:r>
            <a:r>
              <a:rPr b="1" lang="en">
                <a:solidFill>
                  <a:schemeClr val="accent1"/>
                </a:solidFill>
              </a:rPr>
              <a:t>cara prediksinya</a:t>
            </a:r>
            <a:r>
              <a:rPr lang="en">
                <a:solidFill>
                  <a:schemeClr val="dk1"/>
                </a:solidFill>
              </a:rPr>
              <a:t> pada kasus klasifikasi dan regresi.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Pahami konsep </a:t>
            </a:r>
            <a:r>
              <a:rPr b="1" lang="en">
                <a:solidFill>
                  <a:schemeClr val="accent1"/>
                </a:solidFill>
              </a:rPr>
              <a:t>Information Gain untuk </a:t>
            </a:r>
            <a:r>
              <a:rPr b="1" i="1" lang="en">
                <a:solidFill>
                  <a:schemeClr val="accent1"/>
                </a:solidFill>
              </a:rPr>
              <a:t>splitting attributes</a:t>
            </a:r>
            <a:r>
              <a:rPr lang="en">
                <a:solidFill>
                  <a:schemeClr val="dk1"/>
                </a:solidFill>
              </a:rPr>
              <a:t> saat membangun DT.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Pahami cara </a:t>
            </a:r>
            <a:r>
              <a:rPr b="1" lang="en">
                <a:solidFill>
                  <a:schemeClr val="accent1"/>
                </a:solidFill>
              </a:rPr>
              <a:t>evaluasi model regresi</a:t>
            </a:r>
            <a:r>
              <a:rPr lang="en">
                <a:solidFill>
                  <a:schemeClr val="dk1"/>
                </a:solidFill>
              </a:rPr>
              <a:t> dan </a:t>
            </a:r>
            <a:r>
              <a:rPr b="1" lang="en">
                <a:solidFill>
                  <a:schemeClr val="accent1"/>
                </a:solidFill>
              </a:rPr>
              <a:t>klasifikasi</a:t>
            </a:r>
            <a:r>
              <a:rPr lang="en">
                <a:solidFill>
                  <a:schemeClr val="dk1"/>
                </a:solidFill>
              </a:rPr>
              <a:t>, serta intuisi berbagai metriknya.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Pahami konsep </a:t>
            </a:r>
            <a:r>
              <a:rPr b="1" lang="en">
                <a:solidFill>
                  <a:schemeClr val="accent1"/>
                </a:solidFill>
              </a:rPr>
              <a:t>Confusion Matrix</a:t>
            </a:r>
            <a:r>
              <a:rPr lang="en">
                <a:solidFill>
                  <a:schemeClr val="dk1"/>
                </a:solidFill>
              </a:rPr>
              <a:t> saat mengevaluasi model klasifikasi.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Pahami konsep </a:t>
            </a:r>
            <a:r>
              <a:rPr b="1" lang="en">
                <a:solidFill>
                  <a:schemeClr val="accent1"/>
                </a:solidFill>
              </a:rPr>
              <a:t>Cross Validation</a:t>
            </a:r>
            <a:r>
              <a:rPr lang="en">
                <a:solidFill>
                  <a:schemeClr val="dk1"/>
                </a:solidFill>
              </a:rPr>
              <a:t> untuk </a:t>
            </a:r>
            <a:r>
              <a:rPr i="1" lang="en">
                <a:solidFill>
                  <a:schemeClr val="dk1"/>
                </a:solidFill>
              </a:rPr>
              <a:t>tuning</a:t>
            </a:r>
            <a:r>
              <a:rPr lang="en">
                <a:solidFill>
                  <a:schemeClr val="dk1"/>
                </a:solidFill>
              </a:rPr>
              <a:t> model.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Feedback</a:t>
            </a:r>
            <a:endParaRPr/>
          </a:p>
        </p:txBody>
      </p:sp>
      <p:sp>
        <p:nvSpPr>
          <p:cNvPr id="421" name="Google Shape;421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Form Feedback Kelas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https://bit.ly/FeedbackKelasJuli2025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Information Gain!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00" y="1772548"/>
            <a:ext cx="7164598" cy="25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Calculate Info Gain?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2550"/>
            <a:ext cx="4097175" cy="29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436050" y="1581150"/>
            <a:ext cx="4231800" cy="27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Info(D)</a:t>
            </a:r>
            <a:r>
              <a:rPr b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 = entropy keseluruhan data</a:t>
            </a:r>
            <a:endParaRPr b="1" sz="19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latin typeface="Candara"/>
                <a:ea typeface="Candara"/>
                <a:cs typeface="Candara"/>
                <a:sym typeface="Candara"/>
              </a:rPr>
              <a:t>p</a:t>
            </a:r>
            <a:r>
              <a:rPr baseline="-25000" i="1" lang="en" sz="1900"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" sz="1900">
                <a:latin typeface="Candara"/>
                <a:ea typeface="Candara"/>
                <a:cs typeface="Candara"/>
                <a:sym typeface="Candara"/>
              </a:rPr>
              <a:t> = proporsi fitur dengan kelas </a:t>
            </a:r>
            <a:r>
              <a:rPr i="1" lang="en" sz="1900">
                <a:latin typeface="Candara"/>
                <a:ea typeface="Candara"/>
                <a:cs typeface="Candara"/>
                <a:sym typeface="Candara"/>
              </a:rPr>
              <a:t>i</a:t>
            </a:r>
            <a:endParaRPr i="1" sz="19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latin typeface="Candara"/>
                <a:ea typeface="Candara"/>
                <a:cs typeface="Candara"/>
                <a:sym typeface="Candara"/>
              </a:rPr>
              <a:t>m </a:t>
            </a:r>
            <a:r>
              <a:rPr lang="en" sz="1900">
                <a:latin typeface="Candara"/>
                <a:ea typeface="Candara"/>
                <a:cs typeface="Candara"/>
                <a:sym typeface="Candara"/>
              </a:rPr>
              <a:t>= jumlah kelas unik</a:t>
            </a:r>
            <a:endParaRPr sz="19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Info</a:t>
            </a:r>
            <a:r>
              <a:rPr b="1" baseline="-25000" i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A</a:t>
            </a:r>
            <a:r>
              <a:rPr b="1" i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(D)</a:t>
            </a:r>
            <a:r>
              <a:rPr b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 = entropy fitur </a:t>
            </a:r>
            <a:r>
              <a:rPr b="1" i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A</a:t>
            </a:r>
            <a:endParaRPr b="1" sz="19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ndara"/>
                <a:ea typeface="Candara"/>
                <a:cs typeface="Candara"/>
                <a:sym typeface="Candara"/>
              </a:rPr>
              <a:t>|D</a:t>
            </a:r>
            <a:r>
              <a:rPr baseline="-25000" lang="en" sz="1900">
                <a:latin typeface="Candara"/>
                <a:ea typeface="Candara"/>
                <a:cs typeface="Candara"/>
                <a:sym typeface="Candara"/>
              </a:rPr>
              <a:t>j</a:t>
            </a:r>
            <a:r>
              <a:rPr lang="en" sz="1900">
                <a:latin typeface="Candara"/>
                <a:ea typeface="Candara"/>
                <a:cs typeface="Candara"/>
                <a:sym typeface="Candara"/>
              </a:rPr>
              <a:t>| = jumlah fitur dengan nilai </a:t>
            </a:r>
            <a:r>
              <a:rPr i="1" lang="en" sz="1900">
                <a:latin typeface="Candara"/>
                <a:ea typeface="Candara"/>
                <a:cs typeface="Candara"/>
                <a:sym typeface="Candara"/>
              </a:rPr>
              <a:t>j</a:t>
            </a:r>
            <a:endParaRPr sz="19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ndara"/>
                <a:ea typeface="Candara"/>
                <a:cs typeface="Candara"/>
                <a:sym typeface="Candara"/>
              </a:rPr>
              <a:t>|D| = jumlah data</a:t>
            </a:r>
            <a:endParaRPr sz="1900"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i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Gain(A)</a:t>
            </a:r>
            <a:r>
              <a:rPr b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 = IG atribut </a:t>
            </a:r>
            <a:r>
              <a:rPr b="1" i="1" lang="en" sz="1900">
                <a:solidFill>
                  <a:schemeClr val="accent1"/>
                </a:solidFill>
                <a:latin typeface="Candara"/>
                <a:ea typeface="Candara"/>
                <a:cs typeface="Candara"/>
                <a:sym typeface="Candara"/>
              </a:rPr>
              <a:t>A</a:t>
            </a:r>
            <a:endParaRPr b="1" sz="1900">
              <a:solidFill>
                <a:schemeClr val="accen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56031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769" y="1170125"/>
            <a:ext cx="4559831" cy="342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353662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725" y="910200"/>
            <a:ext cx="4512200" cy="377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DT?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