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 &amp; Untertite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zählungszeiche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Stüc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Zitat hier eingeben.</a:t>
            </a:r>
          </a:p>
        </p:txBody>
      </p:sp>
      <p:sp>
        <p:nvSpPr>
          <p:cNvPr id="123" name="Shape 123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Christian Bauer</a:t>
            </a:r>
          </a:p>
        </p:txBody>
      </p:sp>
      <p:sp>
        <p:nvSpPr>
          <p:cNvPr id="124" name="Shape 124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itat 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Zitat hier eingeben.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Christian Bauer</a:t>
            </a:r>
          </a:p>
        </p:txBody>
      </p:sp>
      <p:sp>
        <p:nvSpPr>
          <p:cNvPr id="135" name="Shape 13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- Mit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k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Aufzählung &amp;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167" name="Shape 167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Zwischenpräsentation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label Gui</a:t>
            </a:r>
          </a:p>
        </p:txBody>
      </p:sp>
      <p:pic>
        <p:nvPicPr>
          <p:cNvPr id="216" name="ra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3314700"/>
            <a:ext cx="6341001" cy="473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ample_created_sav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9300" y="5895041"/>
            <a:ext cx="4879000" cy="364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th_set_drawn_samp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99300" y="1900816"/>
            <a:ext cx="4876800" cy="3643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Modellstudie</a:t>
            </a:r>
          </a:p>
        </p:txBody>
      </p:sp>
      <p:sp>
        <p:nvSpPr>
          <p:cNvPr id="222" name="Shape 222"/>
          <p:cNvSpPr txBox="1"/>
          <p:nvPr>
            <p:ph type="body" idx="1"/>
          </p:nvPr>
        </p:nvSpPr>
        <p:spPr>
          <a:xfrm>
            <a:off x="406400" y="2819400"/>
            <a:ext cx="12192000" cy="6032500"/>
          </a:xfrm>
          <a:prstGeom prst="rect">
            <a:avLst/>
          </a:prstGeom>
        </p:spPr>
        <p:txBody>
          <a:bodyPr/>
          <a:lstStyle>
            <a:lvl1pPr marL="660400" indent="-660400">
              <a:lnSpc>
                <a:spcPts val="3400"/>
              </a:lnSpc>
              <a:buClrTx/>
              <a:buSzPct val="100000"/>
              <a:buFontTx/>
              <a:buAutoNum type="arabicPeriod" startAt="1"/>
            </a:lvl1pPr>
            <a:lvl2pPr>
              <a:lnSpc>
                <a:spcPts val="3400"/>
              </a:lnSpc>
              <a:spcBef>
                <a:spcPts val="300"/>
              </a:spcBef>
              <a:buChar char="‣"/>
            </a:lvl2pPr>
            <a:lvl3pPr>
              <a:lnSpc>
                <a:spcPts val="3400"/>
              </a:lnSpc>
              <a:spcBef>
                <a:spcPts val="300"/>
              </a:spcBef>
              <a:buClrTx/>
              <a:buSzPct val="40000"/>
              <a:buFontTx/>
              <a:buBlip>
                <a:blip r:embed="rId2"/>
              </a:buBlip>
            </a:lvl3pPr>
          </a:lstStyle>
          <a:p>
            <a:pPr/>
            <a:r>
              <a:t>Wie viel Daten werden benötigt?</a:t>
            </a:r>
          </a:p>
          <a:p>
            <a:pPr lvl="1"/>
            <a:r>
              <a:t>Transfer Learning</a:t>
            </a:r>
          </a:p>
          <a:p>
            <a:pPr lvl="2"/>
            <a:r>
              <a:t>Mit Data Augmentation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Modellstudie</a:t>
            </a:r>
          </a:p>
        </p:txBody>
      </p:sp>
      <p:sp>
        <p:nvSpPr>
          <p:cNvPr id="226" name="Shape 22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Augmentation - Was ist das?</a:t>
            </a:r>
          </a:p>
          <a:p>
            <a:pPr lvl="1"/>
            <a:r>
              <a:t>Erzeugen eines größeren Input Spaces durch</a:t>
            </a:r>
          </a:p>
          <a:p>
            <a:pPr lvl="2" marL="1981200" indent="-660400">
              <a:lnSpc>
                <a:spcPts val="1500"/>
              </a:lnSpc>
              <a:buClrTx/>
              <a:buSzPct val="100000"/>
              <a:buFontTx/>
              <a:buAutoNum type="arabicPeriod" startAt="1"/>
            </a:pPr>
            <a:r>
              <a:t>Rotation</a:t>
            </a:r>
          </a:p>
          <a:p>
            <a:pPr lvl="2" marL="1981200" indent="-660400">
              <a:lnSpc>
                <a:spcPts val="1500"/>
              </a:lnSpc>
              <a:buClrTx/>
              <a:buSzPct val="100000"/>
              <a:buFontTx/>
              <a:buAutoNum type="arabicPeriod" startAt="1"/>
            </a:pPr>
            <a:r>
              <a:t>Vertikale Shifts</a:t>
            </a:r>
          </a:p>
          <a:p>
            <a:pPr lvl="2" marL="1981200" indent="-660400">
              <a:lnSpc>
                <a:spcPts val="1500"/>
              </a:lnSpc>
              <a:buClrTx/>
              <a:buSzPct val="100000"/>
              <a:buFontTx/>
              <a:buAutoNum type="arabicPeriod" startAt="1"/>
            </a:pPr>
            <a:r>
              <a:t>Horizontale Shifts</a:t>
            </a:r>
          </a:p>
          <a:p>
            <a:pPr lvl="2" marL="1981200" indent="-660400">
              <a:lnSpc>
                <a:spcPts val="1500"/>
              </a:lnSpc>
              <a:buClrTx/>
              <a:buSzPct val="100000"/>
              <a:buFontTx/>
              <a:buAutoNum type="arabicPeriod" startAt="1"/>
            </a:pPr>
            <a:r>
              <a:t>Zooming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0300" y="787400"/>
            <a:ext cx="8204200" cy="817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Modellstudie</a:t>
            </a:r>
          </a:p>
        </p:txBody>
      </p:sp>
      <p:sp>
        <p:nvSpPr>
          <p:cNvPr id="232" name="Shape 23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0400" indent="-660400">
              <a:lnSpc>
                <a:spcPts val="4100"/>
              </a:lnSpc>
              <a:buClrTx/>
              <a:buSzPct val="100000"/>
              <a:buFontTx/>
              <a:buAutoNum type="arabicPeriod" startAt="1"/>
            </a:pPr>
            <a:r>
              <a:t>Wie viel Daten werden benötigt?</a:t>
            </a:r>
          </a:p>
          <a:p>
            <a:pPr lvl="1">
              <a:lnSpc>
                <a:spcPts val="2600"/>
              </a:lnSpc>
              <a:spcBef>
                <a:spcPts val="300"/>
              </a:spcBef>
              <a:buChar char="‣"/>
            </a:pPr>
            <a:r>
              <a:t>Transfer Learning</a:t>
            </a:r>
          </a:p>
          <a:p>
            <a:pPr lvl="2">
              <a:lnSpc>
                <a:spcPts val="3900"/>
              </a:lnSpc>
              <a:spcBef>
                <a:spcPts val="300"/>
              </a:spcBef>
              <a:buClrTx/>
              <a:buSzPct val="40000"/>
              <a:buFontTx/>
              <a:buBlip>
                <a:blip r:embed="rId2"/>
              </a:buBlip>
            </a:pPr>
            <a:r>
              <a:t>Mit Data Augmentation</a:t>
            </a:r>
          </a:p>
          <a:p>
            <a:pPr lvl="2">
              <a:lnSpc>
                <a:spcPts val="3800"/>
              </a:lnSpc>
              <a:spcBef>
                <a:spcPts val="300"/>
              </a:spcBef>
              <a:buClrTx/>
              <a:buSzPct val="40000"/>
              <a:buFontTx/>
              <a:buBlip>
                <a:blip r:embed="rId2"/>
              </a:buBlip>
            </a:pPr>
            <a:r>
              <a:t>Ohne Data Augmentation</a:t>
            </a:r>
          </a:p>
          <a:p>
            <a:pPr lvl="1">
              <a:lnSpc>
                <a:spcPts val="4600"/>
              </a:lnSpc>
              <a:spcBef>
                <a:spcPts val="300"/>
              </a:spcBef>
              <a:buChar char="‣"/>
            </a:pPr>
            <a:r>
              <a:t>Randomisierte Initialisierung</a:t>
            </a:r>
          </a:p>
          <a:p>
            <a:pPr lvl="2">
              <a:lnSpc>
                <a:spcPts val="4600"/>
              </a:lnSpc>
              <a:spcBef>
                <a:spcPts val="300"/>
              </a:spcBef>
              <a:buClrTx/>
              <a:buSzPct val="40000"/>
              <a:buFontTx/>
              <a:buBlip>
                <a:blip r:embed="rId2"/>
              </a:buBlip>
            </a:pPr>
            <a:r>
              <a:t>Mit Data Augmentation </a:t>
            </a:r>
          </a:p>
          <a:p>
            <a:pPr marL="660400" indent="-660400">
              <a:lnSpc>
                <a:spcPts val="5100"/>
              </a:lnSpc>
              <a:spcBef>
                <a:spcPts val="300"/>
              </a:spcBef>
              <a:buClrTx/>
              <a:buSzPct val="100000"/>
              <a:buFontTx/>
              <a:buAutoNum type="arabicPeriod" startAt="1"/>
            </a:pPr>
            <a:r>
              <a:t>Wie effektiv ist Data Augmentation?</a:t>
            </a:r>
          </a:p>
          <a:p>
            <a:pPr marL="660400" indent="-660400">
              <a:lnSpc>
                <a:spcPts val="5100"/>
              </a:lnSpc>
              <a:spcBef>
                <a:spcPts val="300"/>
              </a:spcBef>
              <a:buClrTx/>
              <a:buSzPct val="100000"/>
              <a:buFontTx/>
              <a:buAutoNum type="arabicPeriod" startAt="1"/>
            </a:pPr>
            <a:r>
              <a:t>Welches Modell schlägt sich am besten?</a:t>
            </a:r>
          </a:p>
        </p:txBody>
      </p:sp>
      <p:sp>
        <p:nvSpPr>
          <p:cNvPr id="233" name="Shape 233"/>
          <p:cNvSpPr/>
          <p:nvPr/>
        </p:nvSpPr>
        <p:spPr>
          <a:xfrm>
            <a:off x="6705600" y="5854700"/>
            <a:ext cx="1028700" cy="355600"/>
          </a:xfrm>
          <a:prstGeom prst="rightArrow">
            <a:avLst>
              <a:gd name="adj1" fmla="val 41073"/>
              <a:gd name="adj2" fmla="val 17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Shape 234"/>
          <p:cNvSpPr txBox="1"/>
          <p:nvPr/>
        </p:nvSpPr>
        <p:spPr>
          <a:xfrm>
            <a:off x="7899400" y="5810250"/>
            <a:ext cx="43903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Training fehlgeschlagen / Overfitting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2"/>
      <p:bldP build="whole" bldLvl="1" animBg="1" rev="0" advAuto="0" spid="234" grpId="3"/>
      <p:bldP build="p" bldLvl="5" animBg="1" rev="0" advAuto="0" spid="23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Modellstudie</a:t>
            </a:r>
          </a:p>
        </p:txBody>
      </p:sp>
      <p:sp>
        <p:nvSpPr>
          <p:cNvPr id="238" name="Shape 23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Verwendete Modelle</a:t>
            </a:r>
          </a:p>
          <a:p>
            <a:pPr lvl="1" marL="1320800" indent="-660400">
              <a:buClrTx/>
              <a:buSzPct val="100000"/>
              <a:buFontTx/>
              <a:buAutoNum type="arabicPeriod" startAt="1"/>
            </a:pPr>
            <a:r>
              <a:t>InceptionV3¹</a:t>
            </a:r>
          </a:p>
          <a:p>
            <a:pPr lvl="1" marL="1320800" indent="-660400">
              <a:buClrTx/>
              <a:buSzPct val="100000"/>
              <a:buFontTx/>
              <a:buAutoNum type="arabicPeriod" startAt="1"/>
            </a:pPr>
            <a:r>
              <a:t>ResNet²</a:t>
            </a:r>
          </a:p>
          <a:p>
            <a:pPr lvl="1" marL="1320800" indent="-660400">
              <a:buClrTx/>
              <a:buSzPct val="100000"/>
              <a:buFontTx/>
              <a:buAutoNum type="arabicPeriod" startAt="1"/>
            </a:pPr>
            <a:r>
              <a:t>MobileNetV2³</a:t>
            </a:r>
          </a:p>
          <a:p>
            <a:pPr lvl="1" marL="1320800" indent="-660400">
              <a:buClrTx/>
              <a:buSzPct val="100000"/>
              <a:buFontTx/>
              <a:buAutoNum type="arabicPeriod" startAt="1"/>
            </a:pPr>
            <a:r>
              <a:t>VGG16⁴</a:t>
            </a:r>
          </a:p>
          <a:p>
            <a:pPr lvl="1" marL="1320800" indent="-660400">
              <a:buClrTx/>
              <a:buSzPct val="100000"/>
              <a:buFontTx/>
              <a:buAutoNum type="arabicPeriod" startAt="1"/>
            </a:pPr>
            <a:r>
              <a:t>VGG19⁴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ergebnisse</a:t>
            </a:r>
          </a:p>
        </p:txBody>
      </p:sp>
      <p:sp>
        <p:nvSpPr>
          <p:cNvPr id="242" name="Shape 242"/>
          <p:cNvSpPr txBox="1"/>
          <p:nvPr>
            <p:ph type="body" idx="1"/>
          </p:nvPr>
        </p:nvSpPr>
        <p:spPr>
          <a:xfrm>
            <a:off x="406400" y="24384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Datensatzgröße (Ergebnisse mit Data Augmentation)</a:t>
            </a:r>
          </a:p>
        </p:txBody>
      </p:sp>
      <p:pic>
        <p:nvPicPr>
          <p:cNvPr id="24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5300" y="3330620"/>
            <a:ext cx="4254500" cy="288916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 txBox="1"/>
          <p:nvPr/>
        </p:nvSpPr>
        <p:spPr>
          <a:xfrm>
            <a:off x="3454400" y="3321050"/>
            <a:ext cx="102260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 Bilder</a:t>
            </a:r>
          </a:p>
        </p:txBody>
      </p:sp>
      <p:pic>
        <p:nvPicPr>
          <p:cNvPr id="245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7400" y="3271988"/>
            <a:ext cx="4318000" cy="2942924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 txBox="1"/>
          <p:nvPr/>
        </p:nvSpPr>
        <p:spPr>
          <a:xfrm>
            <a:off x="8737600" y="3282950"/>
            <a:ext cx="117373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 Bilder</a:t>
            </a:r>
          </a:p>
        </p:txBody>
      </p:sp>
      <p:pic>
        <p:nvPicPr>
          <p:cNvPr id="247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65300" y="6422608"/>
            <a:ext cx="4254500" cy="2890084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 txBox="1"/>
          <p:nvPr/>
        </p:nvSpPr>
        <p:spPr>
          <a:xfrm>
            <a:off x="3454400" y="6407150"/>
            <a:ext cx="117373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32 Bilder</a:t>
            </a:r>
          </a:p>
        </p:txBody>
      </p:sp>
      <p:pic>
        <p:nvPicPr>
          <p:cNvPr id="249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37400" y="6426200"/>
            <a:ext cx="4356100" cy="292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 txBox="1"/>
          <p:nvPr/>
        </p:nvSpPr>
        <p:spPr>
          <a:xfrm>
            <a:off x="8928100" y="6369050"/>
            <a:ext cx="117373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64 Bilder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787900" y="4838700"/>
            <a:ext cx="105186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lvl1pPr>
          </a:lstStyle>
          <a:p>
            <a:pPr/>
            <a:r>
              <a:t>MobileNetV2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826000" y="4991100"/>
            <a:ext cx="96332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InceptionV3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991100" y="5207000"/>
            <a:ext cx="6288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pPr/>
            <a:r>
              <a:t>VGG16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991100" y="5384800"/>
            <a:ext cx="6288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</a:defRPr>
            </a:lvl1pPr>
          </a:lstStyle>
          <a:p>
            <a:pPr/>
            <a:r>
              <a:t>VGG19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003800" y="5537200"/>
            <a:ext cx="61615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pPr/>
            <a:r>
              <a:t>ResNet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0401300" y="4927600"/>
            <a:ext cx="105186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lvl1pPr>
          </a:lstStyle>
          <a:p>
            <a:pPr/>
            <a:r>
              <a:t>MobileNetV2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439399" y="5080000"/>
            <a:ext cx="9633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InceptionV3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604500" y="5295900"/>
            <a:ext cx="6288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pPr/>
            <a:r>
              <a:t>VGG16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604500" y="5473700"/>
            <a:ext cx="6288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</a:defRPr>
            </a:lvl1pPr>
          </a:lstStyle>
          <a:p>
            <a:pPr/>
            <a:r>
              <a:t>VGG19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0617200" y="5626100"/>
            <a:ext cx="61615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pPr/>
            <a:r>
              <a:t>ResNet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8039100"/>
            <a:ext cx="105186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lvl1pPr>
          </a:lstStyle>
          <a:p>
            <a:pPr/>
            <a:r>
              <a:t>MobileNetV2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0388599" y="8191500"/>
            <a:ext cx="9633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InceptionV3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0553700" y="8407400"/>
            <a:ext cx="6288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pPr/>
            <a:r>
              <a:t>VGG16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0553700" y="8585200"/>
            <a:ext cx="6288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</a:defRPr>
            </a:lvl1pPr>
          </a:lstStyle>
          <a:p>
            <a:pPr/>
            <a:r>
              <a:t>VGG19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566400" y="8737600"/>
            <a:ext cx="61615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pPr/>
            <a:r>
              <a:t>ResNet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4826000" y="7899400"/>
            <a:ext cx="105186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lvl1pPr>
          </a:lstStyle>
          <a:p>
            <a:pPr/>
            <a:r>
              <a:t>MobileNetV2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4864100" y="8051800"/>
            <a:ext cx="96332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InceptionV3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5029200" y="8267700"/>
            <a:ext cx="6288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pPr/>
            <a:r>
              <a:t>VGG16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029200" y="8445500"/>
            <a:ext cx="6288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</a:defRPr>
            </a:lvl1pPr>
          </a:lstStyle>
          <a:p>
            <a:pPr/>
            <a:r>
              <a:t>VGG19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5041900" y="8597900"/>
            <a:ext cx="61615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pPr/>
            <a:r>
              <a:t>ResNet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ergebnisse</a:t>
            </a:r>
          </a:p>
        </p:txBody>
      </p:sp>
      <p:sp>
        <p:nvSpPr>
          <p:cNvPr id="274" name="Shape 274"/>
          <p:cNvSpPr txBox="1"/>
          <p:nvPr>
            <p:ph type="body" idx="1"/>
          </p:nvPr>
        </p:nvSpPr>
        <p:spPr>
          <a:xfrm>
            <a:off x="406400" y="30734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Datensatzgröße</a:t>
            </a:r>
          </a:p>
          <a:p>
            <a:pPr lvl="1"/>
            <a:r>
              <a:t>16 Samples pro Klasse liefern bereits sehr gute Ergebnisse</a:t>
            </a:r>
          </a:p>
          <a:p>
            <a:pPr lvl="1"/>
            <a:r>
              <a:t>ResNet bestes Ergebnis - 97.67% bei 576 Testdaten</a:t>
            </a:r>
          </a:p>
          <a:p>
            <a:pPr lvl="1" marL="0" indent="0">
              <a:lnSpc>
                <a:spcPts val="2000"/>
              </a:lnSpc>
              <a:buClrTx/>
              <a:buSzTx/>
              <a:buFontTx/>
              <a:buNone/>
            </a:pPr>
            <a:r>
              <a:t>									    - 99.7% Top-3-Genauigkeit		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ergebnisse</a:t>
            </a:r>
          </a:p>
        </p:txBody>
      </p:sp>
      <p:sp>
        <p:nvSpPr>
          <p:cNvPr id="278" name="Shape 278"/>
          <p:cNvSpPr txBox="1"/>
          <p:nvPr>
            <p:ph type="body" idx="1"/>
          </p:nvPr>
        </p:nvSpPr>
        <p:spPr>
          <a:xfrm>
            <a:off x="406400" y="30734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ResNet insg. zwei falsche Top-3 Klassifikationen		</a:t>
            </a:r>
          </a:p>
        </p:txBody>
      </p:sp>
      <p:pic>
        <p:nvPicPr>
          <p:cNvPr id="27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3911600"/>
            <a:ext cx="5981700" cy="556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1000" y="3911600"/>
            <a:ext cx="5981700" cy="556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ergebnisse</a:t>
            </a:r>
          </a:p>
        </p:txBody>
      </p:sp>
      <p:sp>
        <p:nvSpPr>
          <p:cNvPr id="284" name="Shape 284"/>
          <p:cNvSpPr txBox="1"/>
          <p:nvPr>
            <p:ph type="body" idx="1"/>
          </p:nvPr>
        </p:nvSpPr>
        <p:spPr>
          <a:xfrm>
            <a:off x="406400" y="21844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Augmentation Vergleich:</a:t>
            </a:r>
          </a:p>
          <a:p>
            <a:pPr marL="0" indent="0">
              <a:buClrTx/>
              <a:buSzTx/>
              <a:buFontTx/>
              <a:buNone/>
              <a:defRPr sz="2400"/>
            </a:pPr>
            <a:r>
              <a:t>						      ResNet mit 8 Samples</a:t>
            </a:r>
          </a:p>
        </p:txBody>
      </p:sp>
      <p:pic>
        <p:nvPicPr>
          <p:cNvPr id="28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3606800"/>
            <a:ext cx="4102100" cy="275068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 txBox="1"/>
          <p:nvPr/>
        </p:nvSpPr>
        <p:spPr>
          <a:xfrm>
            <a:off x="1955800" y="3511550"/>
            <a:ext cx="220268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 Augmentation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343400" y="5746749"/>
            <a:ext cx="50741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6"/>
                </a:solidFill>
              </a:defRPr>
            </a:lvl1pPr>
          </a:lstStyle>
          <a:p>
            <a:pPr/>
            <a:r>
              <a:t>Train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343399" y="5568949"/>
            <a:ext cx="36357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lvl1pPr>
          </a:lstStyle>
          <a:p>
            <a:pPr/>
            <a:r>
              <a:t>Val</a:t>
            </a:r>
          </a:p>
        </p:txBody>
      </p:sp>
      <p:pic>
        <p:nvPicPr>
          <p:cNvPr id="289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2600" y="3606800"/>
            <a:ext cx="4053067" cy="2717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Shape 290"/>
          <p:cNvSpPr txBox="1"/>
          <p:nvPr/>
        </p:nvSpPr>
        <p:spPr>
          <a:xfrm>
            <a:off x="8255000" y="3600450"/>
            <a:ext cx="1792732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Augmentation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0134600" y="5403849"/>
            <a:ext cx="36357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pPr/>
            <a:r>
              <a:t>Val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0134600" y="5581649"/>
            <a:ext cx="50741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pPr/>
            <a:r>
              <a:t>Train</a:t>
            </a:r>
          </a:p>
        </p:txBody>
      </p:sp>
      <p:pic>
        <p:nvPicPr>
          <p:cNvPr id="293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19900" y="6833636"/>
            <a:ext cx="4089400" cy="2742164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hape 294"/>
          <p:cNvSpPr txBox="1"/>
          <p:nvPr/>
        </p:nvSpPr>
        <p:spPr>
          <a:xfrm>
            <a:off x="10096500" y="8705849"/>
            <a:ext cx="50741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6"/>
                </a:solidFill>
              </a:defRPr>
            </a:lvl1pPr>
          </a:lstStyle>
          <a:p>
            <a:pPr/>
            <a:r>
              <a:t>Train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0096500" y="8528049"/>
            <a:ext cx="36357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lvl1pPr>
          </a:lstStyle>
          <a:p>
            <a:pPr/>
            <a:r>
              <a:t>Val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305300" y="6343650"/>
            <a:ext cx="33503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400"/>
            </a:lvl1pPr>
          </a:lstStyle>
          <a:p>
            <a:pPr/>
            <a:r>
              <a:t>ResNet mit 64 Samples</a:t>
            </a:r>
          </a:p>
        </p:txBody>
      </p:sp>
      <p:pic>
        <p:nvPicPr>
          <p:cNvPr id="297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6300" y="6799202"/>
            <a:ext cx="4114800" cy="275919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 txBox="1"/>
          <p:nvPr/>
        </p:nvSpPr>
        <p:spPr>
          <a:xfrm>
            <a:off x="1955800" y="6699250"/>
            <a:ext cx="220268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 Augmentation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8255000" y="6699250"/>
            <a:ext cx="1792732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Augmentation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165599" y="8286749"/>
            <a:ext cx="36357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pPr/>
            <a:r>
              <a:t>Val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165600" y="8464549"/>
            <a:ext cx="50741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pPr/>
            <a:r>
              <a:t>Train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Gliederung</a:t>
            </a:r>
          </a:p>
        </p:txBody>
      </p:sp>
      <p:sp>
        <p:nvSpPr>
          <p:cNvPr id="171" name="Shape 17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buChar char="‣"/>
              <a:defRPr sz="3230"/>
            </a:pPr>
            <a:r>
              <a:t>Motivation</a:t>
            </a:r>
          </a:p>
          <a:p>
            <a:pPr marL="422275" indent="-422275" defTabSz="554990">
              <a:spcBef>
                <a:spcPts val="2600"/>
              </a:spcBef>
              <a:buChar char="‣"/>
              <a:defRPr sz="3230"/>
            </a:pPr>
            <a:r>
              <a:t>Projektmanagement </a:t>
            </a:r>
          </a:p>
          <a:p>
            <a:pPr marL="422275" indent="-422275" defTabSz="554990">
              <a:spcBef>
                <a:spcPts val="2600"/>
              </a:spcBef>
              <a:buChar char="‣"/>
              <a:defRPr sz="3230"/>
            </a:pPr>
            <a:r>
              <a:t>Was haben wir bis jetzt getan?</a:t>
            </a:r>
          </a:p>
          <a:p>
            <a:pPr lvl="1" marL="125475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Label GUI</a:t>
            </a:r>
          </a:p>
          <a:p>
            <a:pPr lvl="1" marL="125475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Modellstudie</a:t>
            </a:r>
          </a:p>
          <a:p>
            <a:pPr lvl="1" marL="125475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Inferenz GUI</a:t>
            </a:r>
          </a:p>
          <a:p>
            <a:pPr marL="422275" indent="-422275" defTabSz="554990">
              <a:spcBef>
                <a:spcPts val="2600"/>
              </a:spcBef>
              <a:buChar char="‣"/>
              <a:defRPr sz="3230"/>
            </a:pPr>
            <a:r>
              <a:t>Und nun?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Inference gui</a:t>
            </a:r>
          </a:p>
        </p:txBody>
      </p:sp>
      <p:pic>
        <p:nvPicPr>
          <p:cNvPr id="305" name="ra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" y="3076024"/>
            <a:ext cx="6243834" cy="4912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que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0" y="3076066"/>
            <a:ext cx="6247170" cy="491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Was nun?</a:t>
            </a:r>
          </a:p>
        </p:txBody>
      </p:sp>
      <p:sp>
        <p:nvSpPr>
          <p:cNvPr id="310" name="Shape 310"/>
          <p:cNvSpPr/>
          <p:nvPr/>
        </p:nvSpPr>
        <p:spPr>
          <a:xfrm>
            <a:off x="406400" y="5105400"/>
            <a:ext cx="12192000" cy="1295400"/>
          </a:xfrm>
          <a:prstGeom prst="rightArrow">
            <a:avLst>
              <a:gd name="adj1" fmla="val 32000"/>
              <a:gd name="adj2" fmla="val 9411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1" name="Shape 311"/>
          <p:cNvSpPr txBox="1"/>
          <p:nvPr/>
        </p:nvSpPr>
        <p:spPr>
          <a:xfrm>
            <a:off x="8788400" y="3727450"/>
            <a:ext cx="201442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Ausarbeitung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485900" y="3727450"/>
            <a:ext cx="21147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Inference GUI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124405" y="7189572"/>
            <a:ext cx="2692401" cy="6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ts val="500"/>
              </a:lnSpc>
              <a:defRPr sz="2400"/>
            </a:pPr>
          </a:p>
          <a:p>
            <a:pPr algn="ctr">
              <a:lnSpc>
                <a:spcPts val="500"/>
              </a:lnSpc>
              <a:defRPr sz="2400"/>
            </a:pPr>
            <a:r>
              <a:t>User GUI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5588000" y="3727450"/>
            <a:ext cx="17282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Refactoring</a:t>
            </a:r>
          </a:p>
        </p:txBody>
      </p:sp>
      <p:sp>
        <p:nvSpPr>
          <p:cNvPr id="315" name="Shape 315"/>
          <p:cNvSpPr/>
          <p:nvPr/>
        </p:nvSpPr>
        <p:spPr>
          <a:xfrm>
            <a:off x="5499100" y="3606800"/>
            <a:ext cx="1905000" cy="762000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1397000" y="3606800"/>
            <a:ext cx="2184400" cy="762000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8699500" y="3606800"/>
            <a:ext cx="2184400" cy="762000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8" name="Shape 318"/>
          <p:cNvSpPr txBox="1"/>
          <p:nvPr/>
        </p:nvSpPr>
        <p:spPr>
          <a:xfrm>
            <a:off x="6819900" y="7232650"/>
            <a:ext cx="25267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Abschlussvortrag</a:t>
            </a:r>
          </a:p>
        </p:txBody>
      </p:sp>
      <p:sp>
        <p:nvSpPr>
          <p:cNvPr id="319" name="Shape 319"/>
          <p:cNvSpPr/>
          <p:nvPr/>
        </p:nvSpPr>
        <p:spPr>
          <a:xfrm>
            <a:off x="6731000" y="7112000"/>
            <a:ext cx="2692400" cy="762000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2514600" y="7112000"/>
            <a:ext cx="1905000" cy="762000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1" name="Shape 321"/>
          <p:cNvSpPr/>
          <p:nvPr/>
        </p:nvSpPr>
        <p:spPr>
          <a:xfrm flipH="1" flipV="1">
            <a:off x="2854001" y="4381507"/>
            <a:ext cx="4338" cy="116839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2" name="Shape 322"/>
          <p:cNvSpPr/>
          <p:nvPr/>
        </p:nvSpPr>
        <p:spPr>
          <a:xfrm flipH="1" flipV="1">
            <a:off x="3820531" y="5956304"/>
            <a:ext cx="4338" cy="1168392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3" name="Shape 323"/>
          <p:cNvSpPr/>
          <p:nvPr/>
        </p:nvSpPr>
        <p:spPr>
          <a:xfrm flipH="1" flipV="1">
            <a:off x="6792331" y="4381504"/>
            <a:ext cx="4338" cy="1168392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4" name="Shape 324"/>
          <p:cNvSpPr/>
          <p:nvPr/>
        </p:nvSpPr>
        <p:spPr>
          <a:xfrm flipH="1" flipV="1">
            <a:off x="8735431" y="5956304"/>
            <a:ext cx="4338" cy="1168392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5" name="Shape 325"/>
          <p:cNvSpPr/>
          <p:nvPr/>
        </p:nvSpPr>
        <p:spPr>
          <a:xfrm flipH="1" flipV="1">
            <a:off x="10348331" y="4381504"/>
            <a:ext cx="4338" cy="1168392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Literaturverzeichnis</a:t>
            </a:r>
          </a:p>
        </p:txBody>
      </p:sp>
      <p:sp>
        <p:nvSpPr>
          <p:cNvPr id="329" name="Shape 329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0400" indent="-660400">
              <a:lnSpc>
                <a:spcPct val="50000"/>
              </a:lnSpc>
              <a:buClrTx/>
              <a:buSzPct val="100000"/>
              <a:buFontTx/>
              <a:buAutoNum type="arabicPeriod" startAt="1"/>
            </a:pPr>
            <a:r>
              <a:t>InceptionV3: arXiv:1512.00567</a:t>
            </a:r>
          </a:p>
          <a:p>
            <a:pPr marL="660400" indent="-660400">
              <a:lnSpc>
                <a:spcPct val="50000"/>
              </a:lnSpc>
              <a:buClrTx/>
              <a:buSzPct val="100000"/>
              <a:buFontTx/>
              <a:buAutoNum type="arabicPeriod" startAt="1"/>
            </a:pPr>
            <a:r>
              <a:t>ResNet: arXiv:1512.03385</a:t>
            </a:r>
          </a:p>
          <a:p>
            <a:pPr marL="660400" indent="-660400">
              <a:lnSpc>
                <a:spcPct val="50000"/>
              </a:lnSpc>
              <a:buClrTx/>
              <a:buSzPct val="100000"/>
              <a:buFontTx/>
              <a:buAutoNum type="arabicPeriod" startAt="1"/>
            </a:pPr>
            <a:r>
              <a:t>MobileNetV2: arXiv:1801.04381</a:t>
            </a:r>
          </a:p>
          <a:p>
            <a:pPr marL="660400" indent="-660400">
              <a:lnSpc>
                <a:spcPct val="50000"/>
              </a:lnSpc>
              <a:buClrTx/>
              <a:buSzPct val="100000"/>
              <a:buFontTx/>
              <a:buAutoNum type="arabicPeriod" startAt="1"/>
            </a:pPr>
            <a:r>
              <a:t>VGG: arXiv:1409.1556</a:t>
            </a:r>
          </a:p>
          <a:p>
            <a:pPr marL="660400" indent="-660400">
              <a:lnSpc>
                <a:spcPct val="50000"/>
              </a:lnSpc>
              <a:buClrTx/>
              <a:buSzPct val="100000"/>
              <a:buFontTx/>
              <a:buAutoNum type="arabicPeriod" startAt="1"/>
            </a:pPr>
          </a:p>
          <a:p>
            <a:pPr marL="0" indent="0">
              <a:lnSpc>
                <a:spcPct val="50000"/>
              </a:lnSpc>
              <a:buClrTx/>
              <a:buSzTx/>
              <a:buFont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Motivation</a:t>
            </a:r>
          </a:p>
        </p:txBody>
      </p:sp>
      <p:sp>
        <p:nvSpPr>
          <p:cNvPr id="175" name="Shape 17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Besseres Verständnis eines Textes, wenn dieser laut gelesen werden kann</a:t>
            </a:r>
          </a:p>
          <a:p>
            <a:pPr/>
            <a:r>
              <a:t>Problematik: Was war nochmal       ?</a:t>
            </a:r>
          </a:p>
          <a:p>
            <a:pPr/>
            <a:r>
              <a:t>Idee: Programm mit einem Canvas um unbekannte (griechische) Symbole schnell zu zeichnen</a:t>
            </a:r>
          </a:p>
          <a:p>
            <a:pPr marL="0" indent="0">
              <a:buClrTx/>
              <a:buSzTx/>
              <a:buFontTx/>
              <a:buNone/>
            </a:pPr>
            <a:r>
              <a:t>                           Klassifikation dieser Zeichnung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136189" y="4394815"/>
            <a:ext cx="475947" cy="4546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5400" i="1">
                      <a:solidFill>
                        <a:srgbClr val="838686"/>
                      </a:solidFill>
                      <a:latin typeface="Cambria Math" panose="02040503050406030204" pitchFamily="18" charset="0"/>
                    </a:rPr>
                    <m:t>Φ</m:t>
                  </m:r>
                </m:oMath>
              </m:oMathPara>
            </a14:m>
            <a:endParaRPr sz="5400">
              <a:solidFill>
                <a:srgbClr val="838787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949796" y="6684362"/>
            <a:ext cx="2225830" cy="762642"/>
          </a:xfrm>
          <a:prstGeom prst="rightArrow">
            <a:avLst>
              <a:gd name="adj1" fmla="val 32000"/>
              <a:gd name="adj2" fmla="val 10104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2"/>
      <p:bldP build="whole" bldLvl="1" animBg="1" rev="0" advAuto="0" spid="1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Motivation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018451" y="4873977"/>
            <a:ext cx="1595298" cy="15240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18100" i="1">
                      <a:solidFill>
                        <a:srgbClr val="838686"/>
                      </a:solidFill>
                      <a:latin typeface="Cambria Math" panose="02040503050406030204" pitchFamily="18" charset="0"/>
                    </a:rPr>
                    <m:t>Φ</m:t>
                  </m:r>
                </m:oMath>
              </m:oMathPara>
            </a14:m>
            <a:endParaRPr sz="18100">
              <a:solidFill>
                <a:srgbClr val="838787"/>
              </a:solidFill>
            </a:endParaRPr>
          </a:p>
        </p:txBody>
      </p:sp>
      <p:grpSp>
        <p:nvGrpSpPr>
          <p:cNvPr id="184" name="Group 184"/>
          <p:cNvGrpSpPr/>
          <p:nvPr/>
        </p:nvGrpSpPr>
        <p:grpSpPr>
          <a:xfrm>
            <a:off x="5816047" y="4889961"/>
            <a:ext cx="1448905" cy="1492071"/>
            <a:chOff x="-1118919" y="-335553"/>
            <a:chExt cx="1448903" cy="1492069"/>
          </a:xfrm>
        </p:grpSpPr>
        <p:sp>
          <p:nvSpPr>
            <p:cNvPr id="182" name="Shape 182"/>
            <p:cNvSpPr/>
            <p:nvPr/>
          </p:nvSpPr>
          <p:spPr>
            <a:xfrm>
              <a:off x="-1118920" y="-133250"/>
              <a:ext cx="1448905" cy="104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81" fill="norm" stroke="1" extrusionOk="0">
                  <a:moveTo>
                    <a:pt x="16630" y="2731"/>
                  </a:moveTo>
                  <a:cubicBezTo>
                    <a:pt x="16190" y="1994"/>
                    <a:pt x="15750" y="1256"/>
                    <a:pt x="15152" y="779"/>
                  </a:cubicBezTo>
                  <a:cubicBezTo>
                    <a:pt x="14555" y="302"/>
                    <a:pt x="13801" y="85"/>
                    <a:pt x="12967" y="20"/>
                  </a:cubicBezTo>
                  <a:cubicBezTo>
                    <a:pt x="12134" y="-45"/>
                    <a:pt x="11222" y="42"/>
                    <a:pt x="10295" y="432"/>
                  </a:cubicBezTo>
                  <a:cubicBezTo>
                    <a:pt x="9367" y="822"/>
                    <a:pt x="8424" y="1516"/>
                    <a:pt x="7544" y="2145"/>
                  </a:cubicBezTo>
                  <a:cubicBezTo>
                    <a:pt x="6663" y="2774"/>
                    <a:pt x="5846" y="3338"/>
                    <a:pt x="4997" y="4119"/>
                  </a:cubicBezTo>
                  <a:cubicBezTo>
                    <a:pt x="4148" y="4900"/>
                    <a:pt x="3268" y="5897"/>
                    <a:pt x="2560" y="6873"/>
                  </a:cubicBezTo>
                  <a:cubicBezTo>
                    <a:pt x="1853" y="7849"/>
                    <a:pt x="1318" y="8803"/>
                    <a:pt x="894" y="9996"/>
                  </a:cubicBezTo>
                  <a:cubicBezTo>
                    <a:pt x="469" y="11189"/>
                    <a:pt x="155" y="12620"/>
                    <a:pt x="45" y="13791"/>
                  </a:cubicBezTo>
                  <a:cubicBezTo>
                    <a:pt x="-65" y="14962"/>
                    <a:pt x="29" y="15873"/>
                    <a:pt x="312" y="16654"/>
                  </a:cubicBezTo>
                  <a:cubicBezTo>
                    <a:pt x="595" y="17435"/>
                    <a:pt x="1067" y="18085"/>
                    <a:pt x="1743" y="18671"/>
                  </a:cubicBezTo>
                  <a:cubicBezTo>
                    <a:pt x="2419" y="19256"/>
                    <a:pt x="3299" y="19777"/>
                    <a:pt x="4180" y="20189"/>
                  </a:cubicBezTo>
                  <a:cubicBezTo>
                    <a:pt x="5060" y="20601"/>
                    <a:pt x="5940" y="20904"/>
                    <a:pt x="6789" y="21056"/>
                  </a:cubicBezTo>
                  <a:cubicBezTo>
                    <a:pt x="7638" y="21208"/>
                    <a:pt x="8456" y="21208"/>
                    <a:pt x="9194" y="21295"/>
                  </a:cubicBezTo>
                  <a:cubicBezTo>
                    <a:pt x="9933" y="21382"/>
                    <a:pt x="10594" y="21555"/>
                    <a:pt x="11348" y="21447"/>
                  </a:cubicBezTo>
                  <a:cubicBezTo>
                    <a:pt x="12103" y="21338"/>
                    <a:pt x="12952" y="20948"/>
                    <a:pt x="13801" y="20557"/>
                  </a:cubicBezTo>
                  <a:cubicBezTo>
                    <a:pt x="14649" y="20167"/>
                    <a:pt x="15498" y="19777"/>
                    <a:pt x="16253" y="19169"/>
                  </a:cubicBezTo>
                  <a:cubicBezTo>
                    <a:pt x="17007" y="18562"/>
                    <a:pt x="17668" y="17738"/>
                    <a:pt x="18249" y="17022"/>
                  </a:cubicBezTo>
                  <a:cubicBezTo>
                    <a:pt x="18831" y="16307"/>
                    <a:pt x="19334" y="15700"/>
                    <a:pt x="19821" y="14919"/>
                  </a:cubicBezTo>
                  <a:cubicBezTo>
                    <a:pt x="20309" y="14138"/>
                    <a:pt x="20780" y="13184"/>
                    <a:pt x="21032" y="12360"/>
                  </a:cubicBezTo>
                  <a:cubicBezTo>
                    <a:pt x="21283" y="11536"/>
                    <a:pt x="21315" y="10842"/>
                    <a:pt x="21362" y="10039"/>
                  </a:cubicBezTo>
                  <a:cubicBezTo>
                    <a:pt x="21409" y="9237"/>
                    <a:pt x="21472" y="8326"/>
                    <a:pt x="21504" y="7762"/>
                  </a:cubicBezTo>
                  <a:cubicBezTo>
                    <a:pt x="21535" y="7198"/>
                    <a:pt x="21535" y="6982"/>
                    <a:pt x="21441" y="6656"/>
                  </a:cubicBezTo>
                  <a:cubicBezTo>
                    <a:pt x="21346" y="6331"/>
                    <a:pt x="21158" y="5897"/>
                    <a:pt x="21016" y="5442"/>
                  </a:cubicBezTo>
                  <a:cubicBezTo>
                    <a:pt x="20875" y="4986"/>
                    <a:pt x="20780" y="4509"/>
                    <a:pt x="20592" y="4141"/>
                  </a:cubicBezTo>
                  <a:cubicBezTo>
                    <a:pt x="20403" y="3772"/>
                    <a:pt x="20120" y="3512"/>
                    <a:pt x="19538" y="3165"/>
                  </a:cubicBezTo>
                  <a:cubicBezTo>
                    <a:pt x="18957" y="2818"/>
                    <a:pt x="18076" y="2384"/>
                    <a:pt x="17259" y="2189"/>
                  </a:cubicBezTo>
                  <a:cubicBezTo>
                    <a:pt x="16442" y="1994"/>
                    <a:pt x="15687" y="2037"/>
                    <a:pt x="15137" y="2059"/>
                  </a:cubicBezTo>
                  <a:cubicBezTo>
                    <a:pt x="14587" y="2080"/>
                    <a:pt x="14241" y="2080"/>
                    <a:pt x="13958" y="1885"/>
                  </a:cubicBezTo>
                  <a:cubicBezTo>
                    <a:pt x="13675" y="1690"/>
                    <a:pt x="13455" y="1300"/>
                    <a:pt x="13235" y="909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513716" y="-335554"/>
              <a:ext cx="190501" cy="149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0" y="353"/>
                  </a:moveTo>
                  <a:cubicBezTo>
                    <a:pt x="1200" y="169"/>
                    <a:pt x="2400" y="-14"/>
                    <a:pt x="3120" y="1"/>
                  </a:cubicBezTo>
                  <a:cubicBezTo>
                    <a:pt x="3840" y="17"/>
                    <a:pt x="4080" y="230"/>
                    <a:pt x="5280" y="628"/>
                  </a:cubicBezTo>
                  <a:cubicBezTo>
                    <a:pt x="6480" y="1025"/>
                    <a:pt x="8640" y="1605"/>
                    <a:pt x="10320" y="2400"/>
                  </a:cubicBezTo>
                  <a:cubicBezTo>
                    <a:pt x="12000" y="3194"/>
                    <a:pt x="13200" y="4202"/>
                    <a:pt x="13800" y="5378"/>
                  </a:cubicBezTo>
                  <a:cubicBezTo>
                    <a:pt x="14400" y="6555"/>
                    <a:pt x="14400" y="7899"/>
                    <a:pt x="14280" y="9213"/>
                  </a:cubicBezTo>
                  <a:cubicBezTo>
                    <a:pt x="14160" y="10526"/>
                    <a:pt x="13920" y="11809"/>
                    <a:pt x="13800" y="13062"/>
                  </a:cubicBezTo>
                  <a:cubicBezTo>
                    <a:pt x="13680" y="14315"/>
                    <a:pt x="13680" y="15537"/>
                    <a:pt x="13800" y="16759"/>
                  </a:cubicBezTo>
                  <a:cubicBezTo>
                    <a:pt x="13920" y="17981"/>
                    <a:pt x="14160" y="19203"/>
                    <a:pt x="14400" y="20013"/>
                  </a:cubicBezTo>
                  <a:cubicBezTo>
                    <a:pt x="14640" y="20822"/>
                    <a:pt x="14880" y="21219"/>
                    <a:pt x="15600" y="21403"/>
                  </a:cubicBezTo>
                  <a:cubicBezTo>
                    <a:pt x="16320" y="21586"/>
                    <a:pt x="17520" y="21555"/>
                    <a:pt x="18600" y="21464"/>
                  </a:cubicBezTo>
                  <a:cubicBezTo>
                    <a:pt x="19680" y="21372"/>
                    <a:pt x="20640" y="21219"/>
                    <a:pt x="21600" y="2106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85" name="Shape 185"/>
          <p:cNvSpPr/>
          <p:nvPr/>
        </p:nvSpPr>
        <p:spPr>
          <a:xfrm>
            <a:off x="3430434" y="5134346"/>
            <a:ext cx="1905001" cy="1003301"/>
          </a:xfrm>
          <a:prstGeom prst="rightArrow">
            <a:avLst>
              <a:gd name="adj1" fmla="val 42480"/>
              <a:gd name="adj2" fmla="val 7151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7999339" y="5032003"/>
            <a:ext cx="1905001" cy="1207986"/>
          </a:xfrm>
          <a:prstGeom prst="rightArrow">
            <a:avLst>
              <a:gd name="adj1" fmla="val 34103"/>
              <a:gd name="adj2" fmla="val 6308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hape 187"/>
          <p:cNvSpPr txBox="1"/>
          <p:nvPr/>
        </p:nvSpPr>
        <p:spPr>
          <a:xfrm>
            <a:off x="10467251" y="5324846"/>
            <a:ext cx="15179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Phi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3"/>
      <p:bldP build="whole" bldLvl="1" animBg="1" rev="0" advAuto="0" spid="186" grpId="4"/>
      <p:bldP build="whole" bldLvl="1" animBg="1" rev="0" advAuto="0" spid="185" grpId="2"/>
      <p:bldP build="whole" bldLvl="1" animBg="1" rev="0" advAuto="0" spid="187" grpId="5"/>
      <p:bldP build="whole" bldLvl="1" animBg="1" rev="0" advAuto="0" spid="18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Projektmanagement </a:t>
            </a:r>
          </a:p>
        </p:txBody>
      </p:sp>
      <p:sp>
        <p:nvSpPr>
          <p:cNvPr id="191" name="Shape 191"/>
          <p:cNvSpPr txBox="1"/>
          <p:nvPr>
            <p:ph type="body" sz="half" idx="1"/>
          </p:nvPr>
        </p:nvSpPr>
        <p:spPr>
          <a:xfrm>
            <a:off x="406400" y="2692400"/>
            <a:ext cx="5130800" cy="6108700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GitHub</a:t>
            </a:r>
          </a:p>
          <a:p>
            <a:pPr>
              <a:defRPr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Trello </a:t>
            </a:r>
          </a:p>
          <a:p>
            <a:pPr>
              <a:defRPr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CircleCI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010400" y="2692400"/>
            <a:ext cx="51308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1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Software:</a:t>
            </a:r>
          </a:p>
          <a:p>
            <a:pPr lvl="1" marL="8890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1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Python 3</a:t>
            </a:r>
          </a:p>
          <a:p>
            <a:pPr lvl="1" marL="8890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1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PyQT5</a:t>
            </a:r>
          </a:p>
          <a:p>
            <a:pPr lvl="1" marL="8890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1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Tensorflow/Keras</a:t>
            </a:r>
          </a:p>
          <a:p>
            <a:pPr lvl="1" marL="8890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1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Tensorboard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2"/>
      <p:bldP build="whole" bldLvl="1" animBg="1" rev="0" advAuto="0" spid="19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Github</a:t>
            </a:r>
          </a:p>
        </p:txBody>
      </p:sp>
      <p:pic>
        <p:nvPicPr>
          <p:cNvPr id="196" name="example_proje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461643"/>
            <a:ext cx="11836400" cy="4823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milestones_ope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4800" y="7489705"/>
            <a:ext cx="9855200" cy="1894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Trello</a:t>
            </a:r>
          </a:p>
        </p:txBody>
      </p:sp>
      <p:pic>
        <p:nvPicPr>
          <p:cNvPr id="201" name="board_stat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318" y="2438400"/>
            <a:ext cx="10620683" cy="6732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Trello</a:t>
            </a:r>
          </a:p>
        </p:txBody>
      </p:sp>
      <p:pic>
        <p:nvPicPr>
          <p:cNvPr id="205" name="board_status.png"/>
          <p:cNvPicPr>
            <a:picLocks noChangeAspect="1"/>
          </p:cNvPicPr>
          <p:nvPr/>
        </p:nvPicPr>
        <p:blipFill>
          <a:blip r:embed="rId2">
            <a:alphaModFix amt="34000"/>
            <a:extLst/>
          </a:blip>
          <a:stretch>
            <a:fillRect/>
          </a:stretch>
        </p:blipFill>
        <p:spPr>
          <a:xfrm>
            <a:off x="1190318" y="2438400"/>
            <a:ext cx="10620683" cy="6732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example_c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6389" y="1282700"/>
            <a:ext cx="5863741" cy="821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greeknet</a:t>
            </a: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circleci</a:t>
            </a:r>
          </a:p>
        </p:txBody>
      </p:sp>
      <p:sp>
        <p:nvSpPr>
          <p:cNvPr id="210" name="Shape 210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Commit schlägt fehl, wenn</a:t>
            </a:r>
          </a:p>
          <a:p>
            <a:pPr lvl="1"/>
            <a:r>
              <a:t>pep8 Syntaxfehler</a:t>
            </a:r>
          </a:p>
          <a:p>
            <a:pPr lvl="1"/>
            <a:r>
              <a:t>Fehlerhafte Testausführung</a:t>
            </a:r>
          </a:p>
          <a:p>
            <a:pPr lvl="1"/>
            <a:r>
              <a:t>Code Coverage &lt; 80%</a:t>
            </a:r>
          </a:p>
          <a:p>
            <a:pPr/>
            <a:r>
              <a:t>Gemäß CI/CD Prinzip</a:t>
            </a:r>
          </a:p>
        </p:txBody>
      </p:sp>
      <p:pic>
        <p:nvPicPr>
          <p:cNvPr id="211" name="circle_c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8054266"/>
            <a:ext cx="11696700" cy="1124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read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2700" y="6026453"/>
            <a:ext cx="5880100" cy="1758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