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7" r:id="rId9"/>
    <p:sldId id="268" r:id="rId10"/>
    <p:sldId id="269" r:id="rId11"/>
    <p:sldId id="274" r:id="rId12"/>
    <p:sldId id="270" r:id="rId13"/>
    <p:sldId id="271" r:id="rId14"/>
    <p:sldId id="272" r:id="rId15"/>
    <p:sldId id="27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3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tr-TR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7D0065BE-0657-4A47-90AD-C21C55E16B19}" type="datetime4">
              <a:rPr lang="en-US" smtClean="0"/>
              <a:pPr/>
              <a:t>October 6,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October 6,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tr-T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October 6,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October 6,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October 6,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tr-T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October 6,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October 6,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October 6,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October 6,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tr-TR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October 6,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tr-T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October 6,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tr-T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October 6,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losure-library.googlecode.com/git-history/docs/" TargetMode="External"/><Relationship Id="rId3" Type="http://schemas.openxmlformats.org/officeDocument/2006/relationships/hyperlink" Target="https://closure-library.googlecode.com/git-history/docs/local_closure_goog_dom_dom.js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rab.by/KYHA" TargetMode="External"/><Relationship Id="rId3" Type="http://schemas.openxmlformats.org/officeDocument/2006/relationships/hyperlink" Target="http://grab.by/KYI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oogle.github.io/styleguide/javascriptguide.x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s.google.com/closure/compiler/docs/js-for-compiler?hl=en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Google closure compiler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Object-oriented </a:t>
            </a:r>
            <a:r>
              <a:rPr lang="en-US" dirty="0" err="1" smtClean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883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Annotations - </a:t>
            </a:r>
            <a:r>
              <a:rPr lang="en-US" dirty="0" err="1" smtClean="0"/>
              <a:t>TypeChecking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200" dirty="0" smtClean="0"/>
              <a:t>Function Parameters:</a:t>
            </a:r>
          </a:p>
          <a:p>
            <a:pPr lvl="1"/>
            <a:r>
              <a:rPr lang="en-US" sz="1100" dirty="0" smtClean="0"/>
              <a:t>@</a:t>
            </a:r>
            <a:r>
              <a:rPr lang="en-US" sz="1100" dirty="0" err="1" smtClean="0"/>
              <a:t>param</a:t>
            </a:r>
            <a:r>
              <a:rPr lang="en-US" sz="1100" dirty="0" smtClean="0"/>
              <a:t> {string}</a:t>
            </a:r>
          </a:p>
          <a:p>
            <a:pPr lvl="1"/>
            <a:r>
              <a:rPr lang="en-US" sz="1100" dirty="0" smtClean="0"/>
              <a:t>@</a:t>
            </a:r>
            <a:r>
              <a:rPr lang="en-US" sz="1100" dirty="0" err="1" smtClean="0"/>
              <a:t>param</a:t>
            </a:r>
            <a:r>
              <a:rPr lang="en-US" sz="1100" dirty="0" smtClean="0"/>
              <a:t> {number}</a:t>
            </a:r>
          </a:p>
          <a:p>
            <a:pPr lvl="1"/>
            <a:r>
              <a:rPr lang="en-US" sz="1100" dirty="0" smtClean="0"/>
              <a:t>@</a:t>
            </a:r>
            <a:r>
              <a:rPr lang="en-US" sz="1100" dirty="0" err="1" smtClean="0"/>
              <a:t>param</a:t>
            </a:r>
            <a:r>
              <a:rPr lang="en-US" sz="1100" dirty="0" smtClean="0"/>
              <a:t> {</a:t>
            </a:r>
            <a:r>
              <a:rPr lang="en-US" sz="1100" dirty="0" err="1" smtClean="0"/>
              <a:t>boolean</a:t>
            </a:r>
            <a:r>
              <a:rPr lang="en-US" sz="1100" dirty="0" smtClean="0"/>
              <a:t>}</a:t>
            </a:r>
          </a:p>
          <a:p>
            <a:pPr lvl="1"/>
            <a:r>
              <a:rPr lang="en-US" sz="1100" dirty="0" smtClean="0"/>
              <a:t>@</a:t>
            </a:r>
            <a:r>
              <a:rPr lang="en-US" sz="1100" dirty="0" err="1" smtClean="0"/>
              <a:t>param</a:t>
            </a:r>
            <a:r>
              <a:rPr lang="en-US" sz="1100" dirty="0" smtClean="0"/>
              <a:t> {Object}</a:t>
            </a:r>
          </a:p>
          <a:p>
            <a:pPr lvl="1"/>
            <a:r>
              <a:rPr lang="en-US" sz="1100" dirty="0" smtClean="0"/>
              <a:t>@</a:t>
            </a:r>
            <a:r>
              <a:rPr lang="en-US" sz="1100" dirty="0" err="1" smtClean="0"/>
              <a:t>param</a:t>
            </a:r>
            <a:r>
              <a:rPr lang="en-US" sz="1100" dirty="0" smtClean="0"/>
              <a:t> {Array}</a:t>
            </a:r>
          </a:p>
          <a:p>
            <a:pPr lvl="1"/>
            <a:r>
              <a:rPr lang="en-US" sz="1100" dirty="0" smtClean="0"/>
              <a:t>@</a:t>
            </a:r>
            <a:r>
              <a:rPr lang="en-US" sz="1100" dirty="0" err="1" smtClean="0"/>
              <a:t>param</a:t>
            </a:r>
            <a:r>
              <a:rPr lang="en-US" sz="1100" dirty="0" smtClean="0"/>
              <a:t> {Function}</a:t>
            </a:r>
          </a:p>
          <a:p>
            <a:pPr lvl="1"/>
            <a:r>
              <a:rPr lang="en-US" sz="1100" dirty="0" smtClean="0"/>
              <a:t>@</a:t>
            </a:r>
            <a:r>
              <a:rPr lang="en-US" sz="1100" dirty="0" err="1" smtClean="0"/>
              <a:t>param</a:t>
            </a:r>
            <a:r>
              <a:rPr lang="en-US" sz="1100" dirty="0" smtClean="0"/>
              <a:t> {function(number, string)}</a:t>
            </a:r>
          </a:p>
          <a:p>
            <a:pPr lvl="1"/>
            <a:r>
              <a:rPr lang="en-US" sz="1100" dirty="0" smtClean="0"/>
              <a:t>@</a:t>
            </a:r>
            <a:r>
              <a:rPr lang="en-US" sz="1100" dirty="0" err="1" smtClean="0"/>
              <a:t>param</a:t>
            </a:r>
            <a:r>
              <a:rPr lang="en-US" sz="1100" dirty="0" smtClean="0"/>
              <a:t> {</a:t>
            </a:r>
            <a:r>
              <a:rPr lang="en-US" sz="1100" dirty="0" err="1" smtClean="0"/>
              <a:t>number|string</a:t>
            </a:r>
            <a:r>
              <a:rPr lang="en-US" sz="1100" dirty="0" smtClean="0"/>
              <a:t>}</a:t>
            </a:r>
          </a:p>
          <a:p>
            <a:pPr lvl="1"/>
            <a:r>
              <a:rPr lang="en-US" sz="1100" dirty="0" smtClean="0"/>
              <a:t>@</a:t>
            </a:r>
            <a:r>
              <a:rPr lang="en-US" sz="1100" dirty="0" err="1" smtClean="0"/>
              <a:t>param</a:t>
            </a:r>
            <a:r>
              <a:rPr lang="en-US" sz="1100" dirty="0" smtClean="0"/>
              <a:t> {*}</a:t>
            </a:r>
          </a:p>
          <a:p>
            <a:pPr lvl="1"/>
            <a:r>
              <a:rPr lang="en-US" sz="1100" dirty="0" smtClean="0"/>
              <a:t>@</a:t>
            </a:r>
            <a:r>
              <a:rPr lang="en-US" sz="1100" dirty="0" err="1" smtClean="0"/>
              <a:t>param</a:t>
            </a:r>
            <a:r>
              <a:rPr lang="en-US" sz="1100" dirty="0" smtClean="0"/>
              <a:t> {number=}</a:t>
            </a:r>
          </a:p>
          <a:p>
            <a:pPr lvl="1"/>
            <a:r>
              <a:rPr lang="en-US" sz="1100" dirty="0" smtClean="0"/>
              <a:t>@</a:t>
            </a:r>
            <a:r>
              <a:rPr lang="en-US" sz="1100" dirty="0" err="1" smtClean="0"/>
              <a:t>param</a:t>
            </a:r>
            <a:r>
              <a:rPr lang="en-US" sz="1100" dirty="0" smtClean="0"/>
              <a:t> {?number}</a:t>
            </a:r>
          </a:p>
          <a:p>
            <a:r>
              <a:rPr lang="en-US" sz="1200" dirty="0" smtClean="0"/>
              <a:t>Function returns:</a:t>
            </a:r>
          </a:p>
          <a:p>
            <a:pPr lvl="1"/>
            <a:r>
              <a:rPr lang="en-US" sz="1100" dirty="0" smtClean="0"/>
              <a:t>@return {number}</a:t>
            </a:r>
          </a:p>
        </p:txBody>
      </p:sp>
    </p:spTree>
    <p:extLst>
      <p:ext uri="{BB962C8B-B14F-4D97-AF65-F5344CB8AC3E}">
        <p14:creationId xmlns:p14="http://schemas.microsoft.com/office/powerpoint/2010/main" val="4028057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Annotations – 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378440"/>
          </a:xfrm>
        </p:spPr>
        <p:txBody>
          <a:bodyPr>
            <a:normAutofit/>
          </a:bodyPr>
          <a:lstStyle/>
          <a:p>
            <a:r>
              <a:rPr lang="en-US" dirty="0" smtClean="0"/>
              <a:t>Implementation of Private &amp; Protected Properties</a:t>
            </a:r>
          </a:p>
          <a:p>
            <a:r>
              <a:rPr lang="en-US" dirty="0" smtClean="0"/>
              <a:t>Private variable/method</a:t>
            </a:r>
          </a:p>
          <a:p>
            <a:pPr lvl="1"/>
            <a:r>
              <a:rPr lang="en-US" dirty="0" smtClean="0"/>
              <a:t>Can only be accessed from same </a:t>
            </a:r>
            <a:r>
              <a:rPr lang="en-US" dirty="0" err="1" smtClean="0"/>
              <a:t>js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‘@private’</a:t>
            </a:r>
          </a:p>
          <a:p>
            <a:r>
              <a:rPr lang="en-US" dirty="0" smtClean="0"/>
              <a:t>Protected variable/method</a:t>
            </a:r>
          </a:p>
          <a:p>
            <a:pPr lvl="1"/>
            <a:r>
              <a:rPr lang="en-US" dirty="0" smtClean="0"/>
              <a:t>Can be accessed from same </a:t>
            </a:r>
            <a:r>
              <a:rPr lang="en-US" dirty="0" err="1" smtClean="0"/>
              <a:t>js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Can be accessed from subclasses that </a:t>
            </a:r>
            <a:r>
              <a:rPr lang="en-US" dirty="0" err="1" smtClean="0"/>
              <a:t>goog.inherits</a:t>
            </a:r>
            <a:r>
              <a:rPr lang="en-US" dirty="0" smtClean="0"/>
              <a:t> from it</a:t>
            </a:r>
          </a:p>
          <a:p>
            <a:pPr lvl="1"/>
            <a:r>
              <a:rPr lang="en-US" dirty="0" smtClean="0"/>
              <a:t>‘@protected’</a:t>
            </a:r>
          </a:p>
          <a:p>
            <a:r>
              <a:rPr lang="en-US" dirty="0" smtClean="0"/>
              <a:t>Rest is public</a:t>
            </a:r>
          </a:p>
        </p:txBody>
      </p:sp>
    </p:spTree>
    <p:extLst>
      <p:ext uri="{BB962C8B-B14F-4D97-AF65-F5344CB8AC3E}">
        <p14:creationId xmlns:p14="http://schemas.microsoft.com/office/powerpoint/2010/main" val="2324532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Event-Driven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Our base class for any object X: </a:t>
            </a:r>
            <a:r>
              <a:rPr lang="en-US" dirty="0" err="1" smtClean="0"/>
              <a:t>goog,events.EventTarget</a:t>
            </a:r>
            <a:endParaRPr lang="en-US" dirty="0" smtClean="0"/>
          </a:p>
          <a:p>
            <a:r>
              <a:rPr lang="en-US" dirty="0" err="1" smtClean="0"/>
              <a:t>X.setParentEventTarget</a:t>
            </a:r>
            <a:r>
              <a:rPr lang="en-US" dirty="0" smtClean="0"/>
              <a:t>(parent)</a:t>
            </a:r>
          </a:p>
          <a:p>
            <a:r>
              <a:rPr lang="en-US" dirty="0" err="1" smtClean="0"/>
              <a:t>X.dispatchEvent</a:t>
            </a:r>
            <a:r>
              <a:rPr lang="en-US" dirty="0" smtClean="0"/>
              <a:t>({name: ‘</a:t>
            </a:r>
            <a:r>
              <a:rPr lang="en-US" dirty="0" err="1" smtClean="0"/>
              <a:t>eventName</a:t>
            </a:r>
            <a:r>
              <a:rPr lang="en-US" dirty="0" smtClean="0"/>
              <a:t>’, data1: </a:t>
            </a:r>
            <a:r>
              <a:rPr lang="is-IS" dirty="0" smtClean="0"/>
              <a:t>..., data2: ..., ...</a:t>
            </a:r>
            <a:r>
              <a:rPr lang="en-US" dirty="0" smtClean="0"/>
              <a:t>})</a:t>
            </a:r>
          </a:p>
          <a:p>
            <a:r>
              <a:rPr lang="en-US" dirty="0" err="1" smtClean="0"/>
              <a:t>goog.events.listen</a:t>
            </a:r>
            <a:r>
              <a:rPr lang="en-US" dirty="0" smtClean="0"/>
              <a:t>(target, </a:t>
            </a:r>
            <a:r>
              <a:rPr lang="en-US" dirty="0" err="1" smtClean="0"/>
              <a:t>eventName</a:t>
            </a:r>
            <a:r>
              <a:rPr lang="en-US" dirty="0" smtClean="0"/>
              <a:t>, callback, preference, context)</a:t>
            </a:r>
          </a:p>
          <a:p>
            <a:r>
              <a:rPr lang="en-US" dirty="0" err="1" smtClean="0"/>
              <a:t>goog.events.listenOnce</a:t>
            </a:r>
            <a:r>
              <a:rPr lang="en-US" dirty="0" smtClean="0"/>
              <a:t>( </a:t>
            </a:r>
            <a:r>
              <a:rPr lang="is-IS" dirty="0" smtClean="0"/>
              <a:t>… 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Events bubble up from child to parent.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996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Namespace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(Almost) No use of Global Namespace</a:t>
            </a:r>
          </a:p>
          <a:p>
            <a:pPr lvl="1"/>
            <a:r>
              <a:rPr lang="en-US" sz="1800" dirty="0" err="1" smtClean="0"/>
              <a:t>app.Bootstrapper</a:t>
            </a:r>
            <a:endParaRPr lang="en-US" sz="1800" dirty="0" smtClean="0"/>
          </a:p>
          <a:p>
            <a:pPr lvl="1"/>
            <a:r>
              <a:rPr lang="en-US" sz="1800" dirty="0" err="1" smtClean="0"/>
              <a:t>app.managers.Xmanager</a:t>
            </a:r>
            <a:endParaRPr lang="en-US" sz="1800" dirty="0" smtClean="0"/>
          </a:p>
          <a:p>
            <a:pPr lvl="1"/>
            <a:r>
              <a:rPr lang="en-US" sz="1800" dirty="0" err="1" smtClean="0"/>
              <a:t>app.managers.YManager</a:t>
            </a:r>
            <a:endParaRPr lang="en-US" sz="1800" dirty="0"/>
          </a:p>
          <a:p>
            <a:pPr lvl="1"/>
            <a:r>
              <a:rPr lang="en-US" sz="1800" dirty="0" smtClean="0"/>
              <a:t>app.services.Service1</a:t>
            </a:r>
            <a:endParaRPr lang="en-US" sz="1800" dirty="0"/>
          </a:p>
          <a:p>
            <a:pPr lvl="1"/>
            <a:r>
              <a:rPr lang="en-US" sz="1800" dirty="0" smtClean="0"/>
              <a:t>app.services.Service2</a:t>
            </a:r>
            <a:endParaRPr lang="en-US" sz="1800" dirty="0"/>
          </a:p>
          <a:p>
            <a:pPr lvl="1"/>
            <a:r>
              <a:rPr lang="en-US" sz="1800" dirty="0" err="1" smtClean="0"/>
              <a:t>app.factories.AFactory</a:t>
            </a:r>
            <a:endParaRPr lang="en-US" sz="1800" dirty="0"/>
          </a:p>
          <a:p>
            <a:pPr lvl="1"/>
            <a:r>
              <a:rPr lang="en-US" sz="1800" dirty="0" smtClean="0"/>
              <a:t>app.components.Component1</a:t>
            </a:r>
          </a:p>
          <a:p>
            <a:pPr lvl="1"/>
            <a:r>
              <a:rPr lang="is-IS" sz="1800" dirty="0" smtClean="0"/>
              <a:t>…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75708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Cross-browser </a:t>
            </a:r>
            <a:r>
              <a:rPr lang="en-US" dirty="0" err="1" smtClean="0"/>
              <a:t>Compatability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21458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GCC is very well documented</a:t>
            </a:r>
          </a:p>
          <a:p>
            <a:pPr lvl="1"/>
            <a:r>
              <a:rPr lang="en-US" dirty="0">
                <a:hlinkClick r:id="rId2"/>
              </a:rPr>
              <a:t>https://closure-library.googlecode.com/git-history/docs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Just </a:t>
            </a:r>
            <a:r>
              <a:rPr lang="en-US" dirty="0" err="1" smtClean="0"/>
              <a:t>google</a:t>
            </a:r>
            <a:r>
              <a:rPr lang="en-US" dirty="0" smtClean="0"/>
              <a:t> </a:t>
            </a:r>
            <a:r>
              <a:rPr lang="en-US" dirty="0" err="1" smtClean="0"/>
              <a:t>goog.dom.js</a:t>
            </a:r>
            <a:r>
              <a:rPr lang="en-US" dirty="0" smtClean="0"/>
              <a:t> or </a:t>
            </a:r>
            <a:r>
              <a:rPr lang="en-US" dirty="0" err="1" smtClean="0"/>
              <a:t>goog.events.EventTarget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is-IS" dirty="0" smtClean="0"/>
              <a:t>…</a:t>
            </a:r>
            <a:endParaRPr lang="en-US" dirty="0" smtClean="0"/>
          </a:p>
          <a:p>
            <a:r>
              <a:rPr lang="en-US" dirty="0" smtClean="0"/>
              <a:t>Google implemented many utilities and using them ensures your code will behave </a:t>
            </a:r>
            <a:r>
              <a:rPr lang="en-US" b="1" dirty="0" smtClean="0"/>
              <a:t>exactly the same </a:t>
            </a:r>
            <a:r>
              <a:rPr lang="en-US" dirty="0" smtClean="0"/>
              <a:t>across all browsers</a:t>
            </a:r>
          </a:p>
          <a:p>
            <a:r>
              <a:rPr lang="en-US" dirty="0" err="1" smtClean="0"/>
              <a:t>goog.net.XhrIo</a:t>
            </a:r>
            <a:endParaRPr lang="en-US" dirty="0" smtClean="0"/>
          </a:p>
          <a:p>
            <a:r>
              <a:rPr lang="en-US" dirty="0" err="1" smtClean="0"/>
              <a:t>goog.dom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https://closure-library.googlecode.com/git-history/docs/</a:t>
            </a:r>
            <a:r>
              <a:rPr lang="en-US" dirty="0" smtClean="0">
                <a:hlinkClick r:id="rId3"/>
              </a:rPr>
              <a:t>local_closure_goog_dom_dom.js.html</a:t>
            </a:r>
            <a:endParaRPr lang="en-US" dirty="0" smtClean="0"/>
          </a:p>
          <a:p>
            <a:r>
              <a:rPr lang="en-US" dirty="0" err="1" smtClean="0"/>
              <a:t>goog.arrays</a:t>
            </a:r>
            <a:r>
              <a:rPr lang="en-US" dirty="0" smtClean="0"/>
              <a:t>, </a:t>
            </a:r>
            <a:r>
              <a:rPr lang="en-US" dirty="0" err="1" smtClean="0"/>
              <a:t>goog.crypt</a:t>
            </a:r>
            <a:r>
              <a:rPr lang="en-US" dirty="0" smtClean="0"/>
              <a:t>, and possibly many more</a:t>
            </a:r>
            <a:r>
              <a:rPr lang="is-IS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6201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Thanks for listening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503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3716" y="2055993"/>
            <a:ext cx="7520940" cy="4088102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sz="1400" dirty="0" smtClean="0"/>
              <a:t>Google tools of compiling JS projects,</a:t>
            </a:r>
            <a:r>
              <a:rPr lang="en-US" sz="1600" dirty="0" smtClean="0"/>
              <a:t> for real</a:t>
            </a:r>
          </a:p>
          <a:p>
            <a:pPr>
              <a:buFontTx/>
              <a:buChar char="-"/>
            </a:pPr>
            <a:r>
              <a:rPr lang="en-US" sz="1400" dirty="0"/>
              <a:t>Foundations for Object-Oriented </a:t>
            </a:r>
            <a:r>
              <a:rPr lang="en-US" sz="1400" dirty="0" smtClean="0"/>
              <a:t>Programming</a:t>
            </a:r>
          </a:p>
          <a:p>
            <a:pPr>
              <a:buFontTx/>
              <a:buChar char="-"/>
            </a:pPr>
            <a:r>
              <a:rPr lang="en-US" sz="1400" dirty="0"/>
              <a:t>Self-</a:t>
            </a:r>
            <a:r>
              <a:rPr lang="en-US" sz="1400" dirty="0" smtClean="0"/>
              <a:t>documentation &amp; </a:t>
            </a:r>
            <a:r>
              <a:rPr lang="en-US" sz="1400" dirty="0" err="1" smtClean="0"/>
              <a:t>TypeChecking</a:t>
            </a:r>
            <a:endParaRPr lang="en-US" sz="1400" b="0" dirty="0" smtClean="0"/>
          </a:p>
          <a:p>
            <a:pPr>
              <a:buFontTx/>
              <a:buChar char="-"/>
            </a:pPr>
            <a:r>
              <a:rPr lang="en-US" sz="1400" dirty="0" smtClean="0"/>
              <a:t>Very Aggressive </a:t>
            </a:r>
            <a:r>
              <a:rPr lang="en-US" sz="1400" dirty="0" err="1" smtClean="0"/>
              <a:t>Minification</a:t>
            </a:r>
            <a:r>
              <a:rPr lang="en-US" sz="1400" dirty="0" smtClean="0"/>
              <a:t>/</a:t>
            </a:r>
            <a:r>
              <a:rPr lang="en-US" sz="1400" dirty="0" err="1" smtClean="0"/>
              <a:t>Uglification</a:t>
            </a:r>
            <a:endParaRPr lang="en-US" sz="1400" dirty="0"/>
          </a:p>
          <a:p>
            <a:pPr>
              <a:buFontTx/>
              <a:buChar char="-"/>
            </a:pPr>
            <a:r>
              <a:rPr lang="en-US" sz="1400" dirty="0" smtClean="0"/>
              <a:t>Event-Driven Programming</a:t>
            </a:r>
          </a:p>
          <a:p>
            <a:pPr>
              <a:buFontTx/>
              <a:buChar char="-"/>
            </a:pPr>
            <a:r>
              <a:rPr lang="en-US" sz="1400" dirty="0" smtClean="0"/>
              <a:t>Namespace Management</a:t>
            </a:r>
          </a:p>
          <a:p>
            <a:pPr>
              <a:buFontTx/>
              <a:buChar char="-"/>
            </a:pPr>
            <a:r>
              <a:rPr lang="en-US" sz="1400" dirty="0" smtClean="0"/>
              <a:t>Cross-browser compatible libraries</a:t>
            </a:r>
          </a:p>
          <a:p>
            <a:pPr>
              <a:buFontTx/>
              <a:buChar char="-"/>
            </a:pPr>
            <a:r>
              <a:rPr lang="en-US" sz="1400" dirty="0" smtClean="0"/>
              <a:t>Syntax control</a:t>
            </a:r>
          </a:p>
          <a:p>
            <a:pPr>
              <a:buFontTx/>
              <a:buChar char="-"/>
            </a:pPr>
            <a:r>
              <a:rPr lang="en-US" sz="1400" dirty="0" smtClean="0"/>
              <a:t>Access-Control</a:t>
            </a:r>
          </a:p>
          <a:p>
            <a:pPr>
              <a:buFontTx/>
              <a:buChar char="-"/>
            </a:pPr>
            <a:r>
              <a:rPr lang="en-US" sz="1400" dirty="0" smtClean="0"/>
              <a:t>Somehow enforces JS </a:t>
            </a:r>
            <a:r>
              <a:rPr lang="en-US" sz="1400" dirty="0" err="1" smtClean="0"/>
              <a:t>styleguide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838065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Hardcore </a:t>
            </a:r>
            <a:r>
              <a:rPr lang="en-US" dirty="0" err="1" smtClean="0"/>
              <a:t>minification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Normal </a:t>
            </a:r>
            <a:r>
              <a:rPr lang="en-US" sz="2000" dirty="0" err="1" smtClean="0"/>
              <a:t>UglifyJS</a:t>
            </a:r>
            <a:r>
              <a:rPr lang="en-US" sz="2000" dirty="0" smtClean="0"/>
              <a:t> obfuscates:</a:t>
            </a:r>
          </a:p>
          <a:p>
            <a:pPr lvl="1"/>
            <a:r>
              <a:rPr lang="en-US" sz="1800" dirty="0" smtClean="0"/>
              <a:t>Whitespace removal</a:t>
            </a:r>
          </a:p>
          <a:p>
            <a:pPr lvl="1"/>
            <a:r>
              <a:rPr lang="en-US" sz="2000" dirty="0" smtClean="0"/>
              <a:t>Mangling</a:t>
            </a:r>
          </a:p>
          <a:p>
            <a:pPr lvl="2"/>
            <a:r>
              <a:rPr lang="en-US" sz="1800" dirty="0" smtClean="0"/>
              <a:t>Need to </a:t>
            </a:r>
            <a:r>
              <a:rPr lang="en-US" sz="1800" dirty="0" err="1" smtClean="0"/>
              <a:t>concatanate</a:t>
            </a:r>
            <a:r>
              <a:rPr lang="en-US" sz="1800" dirty="0" smtClean="0"/>
              <a:t> </a:t>
            </a:r>
            <a:r>
              <a:rPr lang="en-US" sz="1800" dirty="0" err="1" smtClean="0"/>
              <a:t>js</a:t>
            </a:r>
            <a:r>
              <a:rPr lang="en-US" sz="1800" dirty="0" smtClean="0"/>
              <a:t> files or use a mapping file</a:t>
            </a:r>
          </a:p>
          <a:p>
            <a:pPr lvl="1"/>
            <a:r>
              <a:rPr lang="en-US" sz="2400" dirty="0" smtClean="0"/>
              <a:t>Result: Faster loading times</a:t>
            </a:r>
          </a:p>
          <a:p>
            <a:endParaRPr lang="en-US" sz="2000" dirty="0" smtClean="0"/>
          </a:p>
          <a:p>
            <a:r>
              <a:rPr lang="en-US" sz="2000" dirty="0" smtClean="0"/>
              <a:t>There is a better tool called Google Closure Compiler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3058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GCC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GCC (Advanced Optimization Mode)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smtClean="0"/>
              <a:t>Whitespace </a:t>
            </a:r>
            <a:r>
              <a:rPr lang="en-US" sz="2000" dirty="0"/>
              <a:t>Removal (optional)	</a:t>
            </a:r>
            <a:endParaRPr lang="en-US" sz="2000" dirty="0" smtClean="0"/>
          </a:p>
          <a:p>
            <a:pPr lvl="1"/>
            <a:r>
              <a:rPr lang="en-US" sz="2000" dirty="0" smtClean="0"/>
              <a:t> </a:t>
            </a:r>
            <a:r>
              <a:rPr lang="en-US" sz="2000" dirty="0"/>
              <a:t>Mangling (no </a:t>
            </a:r>
            <a:r>
              <a:rPr lang="en-US" sz="2000" dirty="0" smtClean="0"/>
              <a:t>mapping, use module management)</a:t>
            </a:r>
            <a:endParaRPr lang="en-US" sz="2000" dirty="0"/>
          </a:p>
          <a:p>
            <a:pPr indent="0">
              <a:buNone/>
            </a:pPr>
            <a:r>
              <a:rPr lang="en-US" sz="2400" dirty="0"/>
              <a:t>       </a:t>
            </a:r>
          </a:p>
          <a:p>
            <a:r>
              <a:rPr lang="en-US" sz="2400" dirty="0" smtClean="0"/>
              <a:t>Result</a:t>
            </a:r>
            <a:r>
              <a:rPr lang="en-US" sz="2400" dirty="0"/>
              <a:t>: %50 Better compression than </a:t>
            </a:r>
            <a:r>
              <a:rPr lang="en-US" sz="2400" dirty="0" err="1"/>
              <a:t>UglifyJS</a:t>
            </a:r>
            <a:endParaRPr lang="en-US" sz="2400" dirty="0"/>
          </a:p>
          <a:p>
            <a:pPr lvl="1"/>
            <a:r>
              <a:rPr lang="en-US" sz="2000" dirty="0" smtClean="0"/>
              <a:t> </a:t>
            </a:r>
            <a:r>
              <a:rPr lang="en-US" sz="2000" dirty="0"/>
              <a:t>In my project, 230kB -&gt; </a:t>
            </a:r>
            <a:r>
              <a:rPr lang="en-US" sz="2000" dirty="0" err="1"/>
              <a:t>uglify</a:t>
            </a:r>
            <a:r>
              <a:rPr lang="en-US" sz="2000" dirty="0"/>
              <a:t>: 27kB, </a:t>
            </a:r>
            <a:r>
              <a:rPr lang="en-US" sz="2000" dirty="0" err="1"/>
              <a:t>gcc</a:t>
            </a:r>
            <a:r>
              <a:rPr lang="en-US" sz="2000" dirty="0"/>
              <a:t>: 14kb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6478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GCC </a:t>
            </a:r>
            <a:r>
              <a:rPr lang="en-US" dirty="0" err="1" smtClean="0"/>
              <a:t>Minification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Alters your code </a:t>
            </a:r>
          </a:p>
          <a:p>
            <a:pPr lvl="1"/>
            <a:r>
              <a:rPr lang="en-US" sz="2000" dirty="0">
                <a:hlinkClick r:id="rId2"/>
              </a:rPr>
              <a:t>http://grab.by/</a:t>
            </a:r>
            <a:r>
              <a:rPr lang="en-US" sz="2000" dirty="0" smtClean="0">
                <a:hlinkClick r:id="rId2"/>
              </a:rPr>
              <a:t>KYHA</a:t>
            </a:r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r>
              <a:rPr lang="en-US" sz="2400" dirty="0" smtClean="0"/>
              <a:t>Another example</a:t>
            </a:r>
          </a:p>
          <a:p>
            <a:pPr lvl="1"/>
            <a:r>
              <a:rPr lang="en-US" sz="2000" dirty="0">
                <a:hlinkClick r:id="rId3"/>
              </a:rPr>
              <a:t>http://grab.by/</a:t>
            </a:r>
            <a:r>
              <a:rPr lang="en-US" sz="2000" dirty="0" smtClean="0">
                <a:hlinkClick r:id="rId3"/>
              </a:rPr>
              <a:t>KYIs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963662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Object-Oriented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NEVER</a:t>
            </a:r>
            <a:r>
              <a:rPr lang="en-US" dirty="0" smtClean="0"/>
              <a:t> Go wild on your own while writing JS</a:t>
            </a:r>
          </a:p>
          <a:p>
            <a:r>
              <a:rPr lang="en-US" dirty="0" smtClean="0"/>
              <a:t>Follow Google’s JS Style Guide</a:t>
            </a:r>
          </a:p>
          <a:p>
            <a:pPr lvl="1"/>
            <a:r>
              <a:rPr lang="en-US" dirty="0">
                <a:hlinkClick r:id="rId2"/>
              </a:rPr>
              <a:t>https://google.github.io/styleguide/</a:t>
            </a:r>
            <a:r>
              <a:rPr lang="en-US" dirty="0" smtClean="0">
                <a:hlinkClick r:id="rId2"/>
              </a:rPr>
              <a:t>javascriptguide.xml</a:t>
            </a:r>
            <a:endParaRPr lang="en-US" dirty="0" smtClean="0"/>
          </a:p>
          <a:p>
            <a:r>
              <a:rPr lang="en-US" dirty="0" smtClean="0"/>
              <a:t>Write as if ‘use strict’</a:t>
            </a:r>
          </a:p>
          <a:p>
            <a:r>
              <a:rPr lang="en-US" dirty="0" smtClean="0"/>
              <a:t>Write cosmetically clean code.</a:t>
            </a:r>
          </a:p>
          <a:p>
            <a:pPr lvl="1"/>
            <a:r>
              <a:rPr lang="en-US" dirty="0" smtClean="0"/>
              <a:t>Maintain you and your peers’ sanity.</a:t>
            </a:r>
          </a:p>
          <a:p>
            <a:r>
              <a:rPr lang="en-US" dirty="0" smtClean="0"/>
              <a:t>GCC will somehow enforce us to obey this mind-set</a:t>
            </a:r>
          </a:p>
        </p:txBody>
      </p:sp>
    </p:spTree>
    <p:extLst>
      <p:ext uri="{BB962C8B-B14F-4D97-AF65-F5344CB8AC3E}">
        <p14:creationId xmlns:p14="http://schemas.microsoft.com/office/powerpoint/2010/main" val="3223589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OOP-JS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Similar to </a:t>
            </a:r>
            <a:r>
              <a:rPr lang="en-US" sz="2000" dirty="0" err="1" smtClean="0"/>
              <a:t>NodeJS</a:t>
            </a:r>
            <a:r>
              <a:rPr lang="en-US" sz="2000" dirty="0"/>
              <a:t> </a:t>
            </a:r>
            <a:r>
              <a:rPr lang="en-US" sz="2000" dirty="0" err="1" smtClean="0"/>
              <a:t>module.export</a:t>
            </a:r>
            <a:r>
              <a:rPr lang="en-US" sz="2000" dirty="0" smtClean="0"/>
              <a:t>, require</a:t>
            </a:r>
          </a:p>
          <a:p>
            <a:r>
              <a:rPr lang="en-US" sz="2000" dirty="0" smtClean="0"/>
              <a:t>Objects</a:t>
            </a:r>
            <a:endParaRPr lang="en-US" sz="2000" dirty="0"/>
          </a:p>
          <a:p>
            <a:pPr lvl="1"/>
            <a:r>
              <a:rPr lang="en-US" sz="1800" dirty="0" err="1"/>
              <a:t>g</a:t>
            </a:r>
            <a:r>
              <a:rPr lang="en-US" sz="1800" dirty="0" err="1" smtClean="0"/>
              <a:t>oog.provide</a:t>
            </a:r>
            <a:r>
              <a:rPr lang="en-US" sz="1800" dirty="0" smtClean="0"/>
              <a:t>, </a:t>
            </a:r>
            <a:r>
              <a:rPr lang="en-US" sz="1800" dirty="0" err="1" smtClean="0"/>
              <a:t>goog.require</a:t>
            </a:r>
            <a:endParaRPr lang="en-US" sz="1800" dirty="0" smtClean="0"/>
          </a:p>
          <a:p>
            <a:r>
              <a:rPr lang="en-US" sz="2000" dirty="0" smtClean="0"/>
              <a:t>Inheritance</a:t>
            </a:r>
          </a:p>
          <a:p>
            <a:pPr lvl="1"/>
            <a:r>
              <a:rPr lang="en-US" sz="1800" dirty="0" err="1" smtClean="0"/>
              <a:t>goog.inherits</a:t>
            </a:r>
            <a:endParaRPr lang="en-US" sz="1800" dirty="0" smtClean="0"/>
          </a:p>
          <a:p>
            <a:r>
              <a:rPr lang="en-US" sz="2000" dirty="0" smtClean="0"/>
              <a:t>Singletons</a:t>
            </a:r>
          </a:p>
          <a:p>
            <a:pPr lvl="1"/>
            <a:r>
              <a:rPr lang="en-US" sz="1800" dirty="0" err="1" smtClean="0"/>
              <a:t>goog.addSingletonGetter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414202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We need to provide annotations to have ADVANCED_OPTIMIZATION Mode running</a:t>
            </a:r>
          </a:p>
          <a:p>
            <a:endParaRPr lang="en-US" dirty="0" smtClean="0"/>
          </a:p>
          <a:p>
            <a:r>
              <a:rPr lang="en-US" dirty="0" smtClean="0"/>
              <a:t>Our goal:   0 Warnings, 0 Errors</a:t>
            </a:r>
          </a:p>
          <a:p>
            <a:endParaRPr lang="en-US" dirty="0"/>
          </a:p>
          <a:p>
            <a:r>
              <a:rPr lang="en-US" dirty="0"/>
              <a:t>Follow </a:t>
            </a:r>
            <a:r>
              <a:rPr lang="en-US" dirty="0" err="1" smtClean="0"/>
              <a:t>google’s</a:t>
            </a:r>
            <a:r>
              <a:rPr lang="en-US" dirty="0" smtClean="0"/>
              <a:t> annotation guide when you are stuck</a:t>
            </a:r>
          </a:p>
          <a:p>
            <a:pPr lvl="1"/>
            <a:r>
              <a:rPr lang="en-US" dirty="0">
                <a:hlinkClick r:id="rId2"/>
              </a:rPr>
              <a:t>https://developers.google.com/closure/compiler/docs/js-for-compiler?hl=</a:t>
            </a:r>
            <a:r>
              <a:rPr lang="en-US" dirty="0" smtClean="0">
                <a:hlinkClick r:id="rId2"/>
              </a:rPr>
              <a:t>en</a:t>
            </a:r>
            <a:endParaRPr lang="en-US" dirty="0" smtClean="0"/>
          </a:p>
          <a:p>
            <a:pPr marL="51435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971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Object-wise</a:t>
            </a:r>
          </a:p>
          <a:p>
            <a:pPr lvl="1"/>
            <a:r>
              <a:rPr lang="en-US" sz="2000" dirty="0" smtClean="0"/>
              <a:t>@constructor</a:t>
            </a:r>
          </a:p>
          <a:p>
            <a:pPr lvl="2"/>
            <a:r>
              <a:rPr lang="en-US" sz="1800" dirty="0" smtClean="0"/>
              <a:t>When `new` operator is used on a constructor, the definition of that Object must include this annotation</a:t>
            </a:r>
          </a:p>
          <a:p>
            <a:pPr lvl="2"/>
            <a:endParaRPr lang="en-US" sz="1800" dirty="0" smtClean="0"/>
          </a:p>
          <a:p>
            <a:pPr lvl="1"/>
            <a:r>
              <a:rPr lang="en-US" sz="2000" dirty="0" smtClean="0"/>
              <a:t>@extends</a:t>
            </a:r>
          </a:p>
          <a:p>
            <a:pPr lvl="2"/>
            <a:r>
              <a:rPr lang="en-US" sz="1800" dirty="0" smtClean="0"/>
              <a:t>While inheriting from a super-class, the constructor must provide this annotation in order to call </a:t>
            </a:r>
            <a:r>
              <a:rPr lang="en-US" sz="1800" dirty="0" err="1" smtClean="0"/>
              <a:t>super_constructor</a:t>
            </a:r>
            <a:endParaRPr lang="en-US" sz="1800" dirty="0" smtClean="0"/>
          </a:p>
          <a:p>
            <a:pPr lvl="1"/>
            <a:endParaRPr lang="en-US" sz="2000" dirty="0"/>
          </a:p>
          <a:p>
            <a:pPr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6575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Couture.thmx</Template>
  <TotalTime>1240</TotalTime>
  <Words>594</Words>
  <Application>Microsoft Macintosh PowerPoint</Application>
  <PresentationFormat>On-screen Show (4:3)</PresentationFormat>
  <Paragraphs>119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Couture</vt:lpstr>
      <vt:lpstr>Google closure compiler</vt:lpstr>
      <vt:lpstr>What is GCC</vt:lpstr>
      <vt:lpstr>Hardcore minification</vt:lpstr>
      <vt:lpstr>GCC</vt:lpstr>
      <vt:lpstr>GCC Minification example</vt:lpstr>
      <vt:lpstr>Object-Oriented Javascript</vt:lpstr>
      <vt:lpstr>OOP-JS Modules</vt:lpstr>
      <vt:lpstr>Self-documentation</vt:lpstr>
      <vt:lpstr>Google Annotations</vt:lpstr>
      <vt:lpstr>Annotations - TypeChecking</vt:lpstr>
      <vt:lpstr>Annotations – Access Control</vt:lpstr>
      <vt:lpstr>Event-Driven Programming</vt:lpstr>
      <vt:lpstr>Namespace management</vt:lpstr>
      <vt:lpstr>Cross-browser Compatability</vt:lpstr>
      <vt:lpstr>The end</vt:lpstr>
    </vt:vector>
  </TitlesOfParts>
  <Company>Markafoni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closure compiler</dc:title>
  <dc:creator>Hazar Ilhan</dc:creator>
  <cp:lastModifiedBy>Hazar Ilhan</cp:lastModifiedBy>
  <cp:revision>10</cp:revision>
  <dcterms:created xsi:type="dcterms:W3CDTF">2015-10-06T12:23:05Z</dcterms:created>
  <dcterms:modified xsi:type="dcterms:W3CDTF">2015-10-07T09:03:53Z</dcterms:modified>
</cp:coreProperties>
</file>