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D407F-81A0-4B43-833D-06919DDE61BA}" v="286" dt="2023-04-28T06:07:56.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4/27/2023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923394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272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258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0309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7627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548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7515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6760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202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51983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07598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4/27/2023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184654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8C926-2CBB-DF9E-94A7-0EA762514E68}"/>
              </a:ext>
            </a:extLst>
          </p:cNvPr>
          <p:cNvSpPr>
            <a:spLocks noGrp="1"/>
          </p:cNvSpPr>
          <p:nvPr>
            <p:ph type="title"/>
          </p:nvPr>
        </p:nvSpPr>
        <p:spPr>
          <a:xfrm>
            <a:off x="1078992" y="1064526"/>
            <a:ext cx="9601200" cy="3200400"/>
          </a:xfrm>
        </p:spPr>
        <p:txBody>
          <a:bodyPr vert="horz" lIns="91440" tIns="45720" rIns="91440" bIns="45720" rtlCol="0" anchor="b">
            <a:normAutofit/>
          </a:bodyPr>
          <a:lstStyle/>
          <a:p>
            <a:r>
              <a:rPr lang="en-GB" sz="5600" i="0" dirty="0">
                <a:solidFill>
                  <a:schemeClr val="bg1">
                    <a:lumMod val="95000"/>
                  </a:schemeClr>
                </a:solidFill>
                <a:ea typeface="+mj-lt"/>
                <a:cs typeface="+mj-lt"/>
              </a:rPr>
              <a:t>Lexing and </a:t>
            </a:r>
            <a:r>
              <a:rPr lang="en-GB" sz="5600" i="0" dirty="0" err="1">
                <a:solidFill>
                  <a:schemeClr val="bg1">
                    <a:lumMod val="95000"/>
                  </a:schemeClr>
                </a:solidFill>
                <a:ea typeface="+mj-lt"/>
                <a:cs typeface="+mj-lt"/>
              </a:rPr>
              <a:t>Yaccing</a:t>
            </a:r>
            <a:r>
              <a:rPr lang="en-GB" sz="5600" i="0" dirty="0">
                <a:solidFill>
                  <a:schemeClr val="bg1">
                    <a:lumMod val="95000"/>
                  </a:schemeClr>
                </a:solidFill>
                <a:ea typeface="+mj-lt"/>
                <a:cs typeface="+mj-lt"/>
              </a:rPr>
              <a:t> with Python: Building a Mini Compiler</a:t>
            </a:r>
            <a:endParaRPr lang="en-US" dirty="0">
              <a:solidFill>
                <a:schemeClr val="bg1">
                  <a:lumMod val="95000"/>
                </a:schemeClr>
              </a:solidFill>
            </a:endParaRPr>
          </a:p>
        </p:txBody>
      </p:sp>
      <p:sp>
        <p:nvSpPr>
          <p:cNvPr id="16"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28207BF3-D84E-7B7B-E248-D4F09969A680}"/>
              </a:ext>
            </a:extLst>
          </p:cNvPr>
          <p:cNvSpPr txBox="1"/>
          <p:nvPr/>
        </p:nvSpPr>
        <p:spPr>
          <a:xfrm>
            <a:off x="1048774" y="5030838"/>
            <a:ext cx="4824360" cy="8720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400"/>
              </a:spcBef>
              <a:spcAft>
                <a:spcPts val="400"/>
              </a:spcAft>
            </a:pPr>
            <a:r>
              <a:rPr lang="en-GB" sz="2200" dirty="0">
                <a:ea typeface="+mn-lt"/>
                <a:cs typeface="+mn-lt"/>
              </a:rPr>
              <a:t>COMPILER DESIGN – 18CSC304J</a:t>
            </a:r>
            <a:endParaRPr lang="en-US" sz="2200" dirty="0">
              <a:ea typeface="+mn-lt"/>
              <a:cs typeface="+mn-lt"/>
            </a:endParaRPr>
          </a:p>
          <a:p>
            <a:pPr>
              <a:spcBef>
                <a:spcPts val="400"/>
              </a:spcBef>
              <a:spcAft>
                <a:spcPts val="400"/>
              </a:spcAft>
            </a:pPr>
            <a:r>
              <a:rPr lang="en-GB" sz="2200" dirty="0">
                <a:ea typeface="+mn-lt"/>
                <a:cs typeface="+mn-lt"/>
              </a:rPr>
              <a:t>MINI PROJECT</a:t>
            </a:r>
            <a:endParaRPr lang="en-GB" dirty="0"/>
          </a:p>
        </p:txBody>
      </p:sp>
    </p:spTree>
    <p:extLst>
      <p:ext uri="{BB962C8B-B14F-4D97-AF65-F5344CB8AC3E}">
        <p14:creationId xmlns:p14="http://schemas.microsoft.com/office/powerpoint/2010/main" val="422588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67A25-3B34-6978-CBC7-3E80C7C3CE2E}"/>
              </a:ext>
            </a:extLst>
          </p:cNvPr>
          <p:cNvSpPr>
            <a:spLocks noGrp="1"/>
          </p:cNvSpPr>
          <p:nvPr>
            <p:ph type="title"/>
          </p:nvPr>
        </p:nvSpPr>
        <p:spPr>
          <a:xfrm>
            <a:off x="758952" y="379475"/>
            <a:ext cx="10671048" cy="1554480"/>
          </a:xfrm>
        </p:spPr>
        <p:txBody>
          <a:bodyPr anchor="ctr">
            <a:normAutofit fontScale="90000"/>
          </a:bodyPr>
          <a:lstStyle/>
          <a:p>
            <a:r>
              <a:rPr lang="en-GB" i="0" dirty="0">
                <a:solidFill>
                  <a:schemeClr val="bg1"/>
                </a:solidFill>
                <a:ea typeface="+mj-lt"/>
                <a:cs typeface="+mj-lt"/>
              </a:rPr>
              <a:t>Challenges and Limitations of the Mini Python Compiler</a:t>
            </a:r>
            <a:endParaRPr lang="en-US" dirty="0">
              <a:solidFill>
                <a:schemeClr val="bg1"/>
              </a:solidFill>
            </a:endParaRPr>
          </a:p>
        </p:txBody>
      </p:sp>
      <p:sp>
        <p:nvSpPr>
          <p:cNvPr id="3" name="Content Placeholder 2">
            <a:extLst>
              <a:ext uri="{FF2B5EF4-FFF2-40B4-BE49-F238E27FC236}">
                <a16:creationId xmlns:a16="http://schemas.microsoft.com/office/drawing/2014/main" id="{4945392B-1513-A34A-E1B6-297B21C2610A}"/>
              </a:ext>
            </a:extLst>
          </p:cNvPr>
          <p:cNvSpPr>
            <a:spLocks noGrp="1"/>
          </p:cNvSpPr>
          <p:nvPr>
            <p:ph idx="1"/>
          </p:nvPr>
        </p:nvSpPr>
        <p:spPr>
          <a:xfrm>
            <a:off x="758824" y="2607732"/>
            <a:ext cx="10378931" cy="4001905"/>
          </a:xfrm>
        </p:spPr>
        <p:txBody>
          <a:bodyPr vert="horz" lIns="91440" tIns="45720" rIns="91440" bIns="45720" rtlCol="0" anchor="t">
            <a:normAutofit/>
          </a:bodyPr>
          <a:lstStyle/>
          <a:p>
            <a:pPr>
              <a:buNone/>
            </a:pPr>
            <a:r>
              <a:rPr lang="en-GB" sz="2400" dirty="0">
                <a:ea typeface="+mn-lt"/>
                <a:cs typeface="+mn-lt"/>
              </a:rPr>
              <a:t>One of the main challenges of building the Mini Python Compiler is ensuring that it can handle all of the features and nuances of the Python language. This requires careful attention to detail and thorough testing.</a:t>
            </a:r>
            <a:endParaRPr lang="en-US" sz="2400"/>
          </a:p>
          <a:p>
            <a:pPr>
              <a:buNone/>
            </a:pPr>
            <a:r>
              <a:rPr lang="en-GB" sz="2400" dirty="0">
                <a:ea typeface="+mn-lt"/>
                <a:cs typeface="+mn-lt"/>
              </a:rPr>
              <a:t>Another limitation of the Mini Python Compiler is its lack of support for some of the more advanced features of Python, such as dynamic typing and garbage collection. However, these limitations can be overcome by using alternative approaches or by extending the Mini Python Compiler's functionality.</a:t>
            </a:r>
            <a:endParaRPr lang="en-GB" sz="2400" dirty="0"/>
          </a:p>
          <a:p>
            <a:pPr marL="0" indent="0">
              <a:buNone/>
            </a:pPr>
            <a:endParaRPr lang="en-GB" sz="2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0668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FCCC7-4008-AC05-A58B-867992448D66}"/>
              </a:ext>
            </a:extLst>
          </p:cNvPr>
          <p:cNvSpPr>
            <a:spLocks noGrp="1"/>
          </p:cNvSpPr>
          <p:nvPr>
            <p:ph type="title"/>
          </p:nvPr>
        </p:nvSpPr>
        <p:spPr>
          <a:xfrm>
            <a:off x="758952" y="379475"/>
            <a:ext cx="10671048" cy="1554480"/>
          </a:xfrm>
        </p:spPr>
        <p:txBody>
          <a:bodyPr anchor="ctr">
            <a:normAutofit fontScale="90000"/>
          </a:bodyPr>
          <a:lstStyle/>
          <a:p>
            <a:r>
              <a:rPr lang="en-GB" i="0" dirty="0">
                <a:solidFill>
                  <a:schemeClr val="bg1"/>
                </a:solidFill>
                <a:ea typeface="+mj-lt"/>
                <a:cs typeface="+mj-lt"/>
              </a:rPr>
              <a:t>Conclusion: The Future of Mini Python Compiler</a:t>
            </a:r>
            <a:endParaRPr lang="en-US" dirty="0">
              <a:solidFill>
                <a:schemeClr val="bg1"/>
              </a:solidFill>
            </a:endParaRPr>
          </a:p>
        </p:txBody>
      </p:sp>
      <p:sp>
        <p:nvSpPr>
          <p:cNvPr id="3" name="Content Placeholder 2">
            <a:extLst>
              <a:ext uri="{FF2B5EF4-FFF2-40B4-BE49-F238E27FC236}">
                <a16:creationId xmlns:a16="http://schemas.microsoft.com/office/drawing/2014/main" id="{FAB09F61-2713-8EC9-4F47-D2198A1BE3CB}"/>
              </a:ext>
            </a:extLst>
          </p:cNvPr>
          <p:cNvSpPr>
            <a:spLocks noGrp="1"/>
          </p:cNvSpPr>
          <p:nvPr>
            <p:ph idx="1"/>
          </p:nvPr>
        </p:nvSpPr>
        <p:spPr>
          <a:xfrm>
            <a:off x="758824" y="2607732"/>
            <a:ext cx="10149512" cy="3911776"/>
          </a:xfrm>
        </p:spPr>
        <p:txBody>
          <a:bodyPr vert="horz" lIns="91440" tIns="45720" rIns="91440" bIns="45720" rtlCol="0" anchor="t">
            <a:normAutofit/>
          </a:bodyPr>
          <a:lstStyle/>
          <a:p>
            <a:pPr>
              <a:buNone/>
            </a:pPr>
            <a:r>
              <a:rPr lang="en-GB" sz="2400" dirty="0">
                <a:ea typeface="+mn-lt"/>
                <a:cs typeface="+mn-lt"/>
              </a:rPr>
              <a:t>The Mini Python Compiler represents a powerful and versatile tool for developers working on small devices or embedded systems. Its efficiency, speed, and portability make it an ideal choice for a wide range of applications.</a:t>
            </a:r>
            <a:endParaRPr lang="en-US" sz="2400"/>
          </a:p>
          <a:p>
            <a:pPr>
              <a:buNone/>
            </a:pPr>
            <a:r>
              <a:rPr lang="en-GB" sz="2400" dirty="0">
                <a:ea typeface="+mn-lt"/>
                <a:cs typeface="+mn-lt"/>
              </a:rPr>
              <a:t>As the field of embedded systems continues to grow and evolve, we can expect to see even greater demand for lightweight and efficient compilers like the Mini Python Compiler. With ongoing development and refinement, this tool has the potential to become a key component of the next generation of embedded systems.</a:t>
            </a:r>
            <a:endParaRPr lang="en-GB" sz="2400" dirty="0"/>
          </a:p>
          <a:p>
            <a:pPr marL="0" indent="0">
              <a:buNone/>
            </a:pPr>
            <a:endParaRPr lang="en-GB" sz="2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5415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DC0C2-20AF-7BCE-00F9-4730D14B4EFE}"/>
              </a:ext>
            </a:extLst>
          </p:cNvPr>
          <p:cNvSpPr>
            <a:spLocks noGrp="1"/>
          </p:cNvSpPr>
          <p:nvPr>
            <p:ph type="title"/>
          </p:nvPr>
        </p:nvSpPr>
        <p:spPr>
          <a:xfrm>
            <a:off x="1935480" y="758952"/>
            <a:ext cx="8321040" cy="1855475"/>
          </a:xfrm>
        </p:spPr>
        <p:txBody>
          <a:bodyPr anchor="ctr">
            <a:normAutofit/>
          </a:bodyPr>
          <a:lstStyle/>
          <a:p>
            <a:pPr algn="ctr"/>
            <a:r>
              <a:rPr lang="en-GB" dirty="0"/>
              <a:t>THANK YOU</a:t>
            </a:r>
            <a:endParaRPr lang="en-GB"/>
          </a:p>
        </p:txBody>
      </p:sp>
      <p:cxnSp>
        <p:nvCxnSpPr>
          <p:cNvPr id="19" name="Straight Connector 9">
            <a:extLst>
              <a:ext uri="{FF2B5EF4-FFF2-40B4-BE49-F238E27FC236}">
                <a16:creationId xmlns:a16="http://schemas.microsoft.com/office/drawing/2014/main" id="{8BD593FB-2EA4-4795-AC37-1F9E8954E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81200" y="2936160"/>
            <a:ext cx="8229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BDF76FF-5915-8FCC-5125-825CC8D3B35E}"/>
              </a:ext>
            </a:extLst>
          </p:cNvPr>
          <p:cNvSpPr>
            <a:spLocks noGrp="1"/>
          </p:cNvSpPr>
          <p:nvPr>
            <p:ph idx="1"/>
          </p:nvPr>
        </p:nvSpPr>
        <p:spPr>
          <a:xfrm>
            <a:off x="1935417" y="3257894"/>
            <a:ext cx="8321167" cy="2524195"/>
          </a:xfrm>
        </p:spPr>
        <p:txBody>
          <a:bodyPr>
            <a:normAutofit/>
          </a:bodyPr>
          <a:lstStyle/>
          <a:p>
            <a:pPr algn="ctr"/>
            <a:endParaRPr lang="en-GB"/>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6095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A41DC-182B-99BD-7418-5DD72D68F00D}"/>
              </a:ext>
            </a:extLst>
          </p:cNvPr>
          <p:cNvSpPr>
            <a:spLocks noGrp="1"/>
          </p:cNvSpPr>
          <p:nvPr>
            <p:ph type="title"/>
          </p:nvPr>
        </p:nvSpPr>
        <p:spPr>
          <a:xfrm>
            <a:off x="758952" y="379475"/>
            <a:ext cx="10671048" cy="1554480"/>
          </a:xfrm>
        </p:spPr>
        <p:txBody>
          <a:bodyPr anchor="ctr">
            <a:normAutofit/>
          </a:bodyPr>
          <a:lstStyle/>
          <a:p>
            <a:r>
              <a:rPr lang="en-GB" dirty="0">
                <a:solidFill>
                  <a:schemeClr val="bg1"/>
                </a:solidFill>
              </a:rPr>
              <a:t>OUR TEAM MEMBERS</a:t>
            </a:r>
          </a:p>
        </p:txBody>
      </p:sp>
      <p:sp>
        <p:nvSpPr>
          <p:cNvPr id="3" name="Content Placeholder 2">
            <a:extLst>
              <a:ext uri="{FF2B5EF4-FFF2-40B4-BE49-F238E27FC236}">
                <a16:creationId xmlns:a16="http://schemas.microsoft.com/office/drawing/2014/main" id="{1B67A0AA-5875-37B2-C198-68C8AE944F19}"/>
              </a:ext>
            </a:extLst>
          </p:cNvPr>
          <p:cNvSpPr>
            <a:spLocks noGrp="1"/>
          </p:cNvSpPr>
          <p:nvPr>
            <p:ph idx="1"/>
          </p:nvPr>
        </p:nvSpPr>
        <p:spPr>
          <a:xfrm>
            <a:off x="758824" y="2607732"/>
            <a:ext cx="9461254" cy="3174357"/>
          </a:xfrm>
        </p:spPr>
        <p:txBody>
          <a:bodyPr vert="horz" lIns="91440" tIns="45720" rIns="91440" bIns="45720" rtlCol="0" anchor="t">
            <a:normAutofit/>
          </a:bodyPr>
          <a:lstStyle/>
          <a:p>
            <a:pPr marL="0" indent="0" algn="ctr">
              <a:buNone/>
            </a:pPr>
            <a:endParaRPr lang="en-GB" sz="2800" b="1" dirty="0"/>
          </a:p>
          <a:p>
            <a:pPr marL="0" indent="0" algn="ctr">
              <a:buNone/>
            </a:pPr>
            <a:endParaRPr lang="en-GB" sz="2800" b="1" dirty="0"/>
          </a:p>
          <a:p>
            <a:pPr marL="0" indent="0" algn="ctr">
              <a:buNone/>
            </a:pPr>
            <a:r>
              <a:rPr lang="en-GB" sz="2800" b="1" dirty="0"/>
              <a:t>BASIM AHAMED KIZHAKATHIL – RA2011003010925</a:t>
            </a:r>
            <a:endParaRPr lang="en-US" sz="2800" b="1" dirty="0"/>
          </a:p>
          <a:p>
            <a:pPr marL="0" indent="0" algn="ctr">
              <a:buNone/>
            </a:pPr>
            <a:r>
              <a:rPr lang="en-GB" sz="2800" b="1" dirty="0"/>
              <a:t>YASH - RA2011003010914</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1774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3E37B-5B50-1F35-81C0-72FE422C71DF}"/>
              </a:ext>
            </a:extLst>
          </p:cNvPr>
          <p:cNvSpPr>
            <a:spLocks noGrp="1"/>
          </p:cNvSpPr>
          <p:nvPr>
            <p:ph type="title"/>
          </p:nvPr>
        </p:nvSpPr>
        <p:spPr>
          <a:xfrm>
            <a:off x="1068496" y="1063256"/>
            <a:ext cx="10355403" cy="1540106"/>
          </a:xfrm>
        </p:spPr>
        <p:txBody>
          <a:bodyPr>
            <a:normAutofit/>
          </a:bodyPr>
          <a:lstStyle/>
          <a:p>
            <a:r>
              <a:rPr lang="en-GB" dirty="0"/>
              <a:t>INDEX OF CONTENTS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145F8C-D71B-D8D1-CB6E-543FB0FEFF67}"/>
              </a:ext>
            </a:extLst>
          </p:cNvPr>
          <p:cNvSpPr>
            <a:spLocks noGrp="1"/>
          </p:cNvSpPr>
          <p:nvPr>
            <p:ph idx="1"/>
          </p:nvPr>
        </p:nvSpPr>
        <p:spPr>
          <a:xfrm>
            <a:off x="1068496" y="2392616"/>
            <a:ext cx="7055280" cy="2861349"/>
          </a:xfrm>
        </p:spPr>
        <p:txBody>
          <a:bodyPr vert="horz" lIns="91440" tIns="45720" rIns="91440" bIns="45720" rtlCol="0" anchor="t">
            <a:noAutofit/>
          </a:bodyPr>
          <a:lstStyle/>
          <a:p>
            <a:r>
              <a:rPr lang="en-GB" sz="2400" dirty="0"/>
              <a:t>Introduction to Mini Python Compiler</a:t>
            </a:r>
            <a:endParaRPr lang="en-US" sz="2400" dirty="0"/>
          </a:p>
          <a:p>
            <a:r>
              <a:rPr lang="en-GB" sz="2400" dirty="0"/>
              <a:t>Understanding Lex and </a:t>
            </a:r>
            <a:r>
              <a:rPr lang="en-GB" sz="2400" dirty="0" err="1"/>
              <a:t>Yacc</a:t>
            </a:r>
            <a:endParaRPr lang="en-GB" sz="2400"/>
          </a:p>
          <a:p>
            <a:r>
              <a:rPr lang="en-GB" sz="2400" dirty="0"/>
              <a:t>Building the Mini Python Compiler</a:t>
            </a:r>
          </a:p>
          <a:p>
            <a:r>
              <a:rPr lang="en-GB" sz="2400" dirty="0"/>
              <a:t>Benefits of Using the Mini Python Compiler</a:t>
            </a:r>
          </a:p>
          <a:p>
            <a:r>
              <a:rPr lang="en-GB" sz="2400" dirty="0"/>
              <a:t>Challenges and Limitations of the Mini Python Compiler</a:t>
            </a:r>
          </a:p>
          <a:p>
            <a:r>
              <a:rPr lang="en-GB" sz="2400" dirty="0"/>
              <a:t>Conclusion: The Future of Mini Python Compiler</a:t>
            </a:r>
          </a:p>
          <a:p>
            <a:endParaRPr lang="en-GB" sz="2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1459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879A4-727C-7E6B-67A8-61CE68829D44}"/>
              </a:ext>
            </a:extLst>
          </p:cNvPr>
          <p:cNvSpPr>
            <a:spLocks noGrp="1"/>
          </p:cNvSpPr>
          <p:nvPr>
            <p:ph type="title"/>
          </p:nvPr>
        </p:nvSpPr>
        <p:spPr>
          <a:xfrm>
            <a:off x="758952" y="379475"/>
            <a:ext cx="10671048" cy="1554480"/>
          </a:xfrm>
        </p:spPr>
        <p:txBody>
          <a:bodyPr anchor="ctr">
            <a:normAutofit fontScale="90000"/>
          </a:bodyPr>
          <a:lstStyle/>
          <a:p>
            <a:r>
              <a:rPr lang="en-GB" i="0" dirty="0">
                <a:solidFill>
                  <a:schemeClr val="bg1"/>
                </a:solidFill>
                <a:ea typeface="+mj-lt"/>
                <a:cs typeface="+mj-lt"/>
              </a:rPr>
              <a:t>Introduction to Mini Python Compiler</a:t>
            </a:r>
            <a:endParaRPr lang="en-US" dirty="0">
              <a:solidFill>
                <a:schemeClr val="bg1"/>
              </a:solidFill>
            </a:endParaRPr>
          </a:p>
        </p:txBody>
      </p:sp>
      <p:sp>
        <p:nvSpPr>
          <p:cNvPr id="3" name="Content Placeholder 2">
            <a:extLst>
              <a:ext uri="{FF2B5EF4-FFF2-40B4-BE49-F238E27FC236}">
                <a16:creationId xmlns:a16="http://schemas.microsoft.com/office/drawing/2014/main" id="{40FD1F33-DC92-2986-F200-6A69695ABC99}"/>
              </a:ext>
            </a:extLst>
          </p:cNvPr>
          <p:cNvSpPr>
            <a:spLocks noGrp="1"/>
          </p:cNvSpPr>
          <p:nvPr>
            <p:ph idx="1"/>
          </p:nvPr>
        </p:nvSpPr>
        <p:spPr>
          <a:xfrm>
            <a:off x="758824" y="2607732"/>
            <a:ext cx="10018415" cy="3993711"/>
          </a:xfrm>
        </p:spPr>
        <p:txBody>
          <a:bodyPr vert="horz" lIns="91440" tIns="45720" rIns="91440" bIns="45720" rtlCol="0" anchor="t">
            <a:normAutofit/>
          </a:bodyPr>
          <a:lstStyle/>
          <a:p>
            <a:pPr marL="0" indent="0">
              <a:buNone/>
            </a:pPr>
            <a:r>
              <a:rPr lang="en-GB" sz="2400" dirty="0">
                <a:ea typeface="+mn-lt"/>
                <a:cs typeface="+mn-lt"/>
              </a:rPr>
              <a:t>Mini Python Compiler is a program that converts Python code into machine-readable language. It is designed to be lightweight and efficient, making it ideal for use on small devices such as microcontrollers or embedded systems.</a:t>
            </a:r>
            <a:endParaRPr lang="en-GB" sz="2400"/>
          </a:p>
          <a:p>
            <a:pPr marL="0" indent="0">
              <a:buNone/>
            </a:pPr>
            <a:r>
              <a:rPr lang="en-GB" sz="2400" dirty="0">
                <a:ea typeface="+mn-lt"/>
                <a:cs typeface="+mn-lt"/>
              </a:rPr>
              <a:t>The Mini Python Compiler is built using the Lex and </a:t>
            </a:r>
            <a:r>
              <a:rPr lang="en-GB" sz="2400" dirty="0" err="1">
                <a:ea typeface="+mn-lt"/>
                <a:cs typeface="+mn-lt"/>
              </a:rPr>
              <a:t>Yacc</a:t>
            </a:r>
            <a:r>
              <a:rPr lang="en-GB" sz="2400" dirty="0">
                <a:ea typeface="+mn-lt"/>
                <a:cs typeface="+mn-lt"/>
              </a:rPr>
              <a:t> tools, which are commonly used for creating compilers and interpreters. These tools allow developers to define the syntax and grammar of a programming language, and then generate code that can parse and execute programs written in that language.</a:t>
            </a:r>
            <a:endParaRPr lang="en-GB" sz="2400" dirty="0"/>
          </a:p>
          <a:p>
            <a:pPr marL="0" indent="0">
              <a:buNone/>
            </a:pPr>
            <a:endParaRPr lang="en-GB"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348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FB616-C004-FCF3-BA2C-6CC2DF79AC6A}"/>
              </a:ext>
            </a:extLst>
          </p:cNvPr>
          <p:cNvSpPr>
            <a:spLocks noGrp="1"/>
          </p:cNvSpPr>
          <p:nvPr>
            <p:ph type="title"/>
          </p:nvPr>
        </p:nvSpPr>
        <p:spPr>
          <a:xfrm>
            <a:off x="758952" y="379475"/>
            <a:ext cx="10671048" cy="1554480"/>
          </a:xfrm>
        </p:spPr>
        <p:txBody>
          <a:bodyPr anchor="ctr">
            <a:normAutofit/>
          </a:bodyPr>
          <a:lstStyle/>
          <a:p>
            <a:r>
              <a:rPr lang="en-GB" i="0" dirty="0">
                <a:solidFill>
                  <a:schemeClr val="bg1"/>
                </a:solidFill>
                <a:ea typeface="+mj-lt"/>
                <a:cs typeface="+mj-lt"/>
              </a:rPr>
              <a:t>Understanding Lex and </a:t>
            </a:r>
            <a:r>
              <a:rPr lang="en-GB" i="0" dirty="0" err="1">
                <a:solidFill>
                  <a:schemeClr val="bg1"/>
                </a:solidFill>
                <a:ea typeface="+mj-lt"/>
                <a:cs typeface="+mj-lt"/>
              </a:rPr>
              <a:t>Yacc</a:t>
            </a:r>
            <a:endParaRPr lang="en-US" dirty="0" err="1">
              <a:solidFill>
                <a:schemeClr val="bg1"/>
              </a:solidFill>
            </a:endParaRPr>
          </a:p>
        </p:txBody>
      </p:sp>
      <p:sp>
        <p:nvSpPr>
          <p:cNvPr id="3" name="Content Placeholder 2">
            <a:extLst>
              <a:ext uri="{FF2B5EF4-FFF2-40B4-BE49-F238E27FC236}">
                <a16:creationId xmlns:a16="http://schemas.microsoft.com/office/drawing/2014/main" id="{FBD63918-1AD7-8B19-49C7-BC1B317AACF9}"/>
              </a:ext>
            </a:extLst>
          </p:cNvPr>
          <p:cNvSpPr>
            <a:spLocks noGrp="1"/>
          </p:cNvSpPr>
          <p:nvPr>
            <p:ph idx="1"/>
          </p:nvPr>
        </p:nvSpPr>
        <p:spPr>
          <a:xfrm>
            <a:off x="758824" y="2607732"/>
            <a:ext cx="9870931" cy="4042873"/>
          </a:xfrm>
        </p:spPr>
        <p:txBody>
          <a:bodyPr vert="horz" lIns="91440" tIns="45720" rIns="91440" bIns="45720" rtlCol="0" anchor="t">
            <a:normAutofit/>
          </a:bodyPr>
          <a:lstStyle/>
          <a:p>
            <a:pPr>
              <a:buNone/>
            </a:pPr>
            <a:r>
              <a:rPr lang="en-GB" sz="2400" dirty="0">
                <a:ea typeface="+mn-lt"/>
                <a:cs typeface="+mn-lt"/>
              </a:rPr>
              <a:t>Lex and </a:t>
            </a:r>
            <a:r>
              <a:rPr lang="en-GB" sz="2400" dirty="0" err="1">
                <a:ea typeface="+mn-lt"/>
                <a:cs typeface="+mn-lt"/>
              </a:rPr>
              <a:t>Yacc</a:t>
            </a:r>
            <a:r>
              <a:rPr lang="en-GB" sz="2400" dirty="0">
                <a:ea typeface="+mn-lt"/>
                <a:cs typeface="+mn-lt"/>
              </a:rPr>
              <a:t> are tools that are used for creating compilers and interpreters. They allow developers to define the syntax and grammar of a programming language, and then generate code that can parse and execute programs written in that language.</a:t>
            </a:r>
            <a:endParaRPr lang="en-US" sz="2400"/>
          </a:p>
          <a:p>
            <a:pPr>
              <a:buNone/>
            </a:pPr>
            <a:r>
              <a:rPr lang="en-GB" sz="2400" dirty="0">
                <a:ea typeface="+mn-lt"/>
                <a:cs typeface="+mn-lt"/>
              </a:rPr>
              <a:t>Lex is a lexical </a:t>
            </a:r>
            <a:r>
              <a:rPr lang="en-GB" sz="2400" dirty="0" err="1">
                <a:ea typeface="+mn-lt"/>
                <a:cs typeface="+mn-lt"/>
              </a:rPr>
              <a:t>analyzer</a:t>
            </a:r>
            <a:r>
              <a:rPr lang="en-GB" sz="2400" dirty="0">
                <a:ea typeface="+mn-lt"/>
                <a:cs typeface="+mn-lt"/>
              </a:rPr>
              <a:t> generator that takes regular expressions and generates C code that performs lexical analysis on input text. </a:t>
            </a:r>
            <a:r>
              <a:rPr lang="en-GB" sz="2400" dirty="0" err="1">
                <a:ea typeface="+mn-lt"/>
                <a:cs typeface="+mn-lt"/>
              </a:rPr>
              <a:t>Yacc</a:t>
            </a:r>
            <a:r>
              <a:rPr lang="en-GB" sz="2400" dirty="0">
                <a:ea typeface="+mn-lt"/>
                <a:cs typeface="+mn-lt"/>
              </a:rPr>
              <a:t>, on the other hand, is a parser generator that takes a context-free grammar and generates C code that can parse input text according to that grammar.</a:t>
            </a:r>
            <a:endParaRPr lang="en-GB" sz="2400"/>
          </a:p>
          <a:p>
            <a:pPr marL="0" indent="0">
              <a:buNone/>
            </a:pPr>
            <a:endParaRPr lang="en-GB"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171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A7ACB-BD0B-C378-9040-A306181C99EA}"/>
              </a:ext>
            </a:extLst>
          </p:cNvPr>
          <p:cNvSpPr>
            <a:spLocks noGrp="1"/>
          </p:cNvSpPr>
          <p:nvPr>
            <p:ph type="title"/>
          </p:nvPr>
        </p:nvSpPr>
        <p:spPr>
          <a:xfrm>
            <a:off x="758952" y="379475"/>
            <a:ext cx="10671048" cy="1554480"/>
          </a:xfrm>
        </p:spPr>
        <p:txBody>
          <a:bodyPr anchor="ctr">
            <a:normAutofit/>
          </a:bodyPr>
          <a:lstStyle/>
          <a:p>
            <a:r>
              <a:rPr lang="en-GB" i="0" dirty="0">
                <a:solidFill>
                  <a:schemeClr val="bg1"/>
                </a:solidFill>
                <a:ea typeface="+mj-lt"/>
                <a:cs typeface="+mj-lt"/>
              </a:rPr>
              <a:t>Lexical Analysis</a:t>
            </a:r>
            <a:endParaRPr lang="en-US" dirty="0">
              <a:solidFill>
                <a:schemeClr val="bg1"/>
              </a:solidFill>
            </a:endParaRPr>
          </a:p>
        </p:txBody>
      </p:sp>
      <p:sp>
        <p:nvSpPr>
          <p:cNvPr id="3" name="Content Placeholder 2">
            <a:extLst>
              <a:ext uri="{FF2B5EF4-FFF2-40B4-BE49-F238E27FC236}">
                <a16:creationId xmlns:a16="http://schemas.microsoft.com/office/drawing/2014/main" id="{DEB5883D-5ACF-4723-7E01-D00F483F16F7}"/>
              </a:ext>
            </a:extLst>
          </p:cNvPr>
          <p:cNvSpPr>
            <a:spLocks noGrp="1"/>
          </p:cNvSpPr>
          <p:nvPr>
            <p:ph idx="1"/>
          </p:nvPr>
        </p:nvSpPr>
        <p:spPr>
          <a:xfrm>
            <a:off x="758824" y="2607732"/>
            <a:ext cx="10165899" cy="3870808"/>
          </a:xfrm>
        </p:spPr>
        <p:txBody>
          <a:bodyPr vert="horz" lIns="91440" tIns="45720" rIns="91440" bIns="45720" rtlCol="0" anchor="t">
            <a:normAutofit/>
          </a:bodyPr>
          <a:lstStyle/>
          <a:p>
            <a:pPr>
              <a:buNone/>
            </a:pPr>
            <a:r>
              <a:rPr lang="en-GB" sz="2400" dirty="0">
                <a:ea typeface="+mn-lt"/>
                <a:cs typeface="+mn-lt"/>
              </a:rPr>
              <a:t>Lexical analysis is the first stage of the compilation process, where the source code is broken down into a sequence of tokens. Tokens are the basic building blocks of a programming language, and they represent keywords, identifiers, operators, literals, and other elements of the language.</a:t>
            </a:r>
            <a:endParaRPr lang="en-US" sz="2400"/>
          </a:p>
          <a:p>
            <a:pPr>
              <a:buNone/>
            </a:pPr>
            <a:r>
              <a:rPr lang="en-GB" sz="2400" dirty="0">
                <a:ea typeface="+mn-lt"/>
                <a:cs typeface="+mn-lt"/>
              </a:rPr>
              <a:t>In our mini compiler, we will be using Lex to generate a </a:t>
            </a:r>
            <a:r>
              <a:rPr lang="en-GB" sz="2400" dirty="0" err="1">
                <a:ea typeface="+mn-lt"/>
                <a:cs typeface="+mn-lt"/>
              </a:rPr>
              <a:t>lexer</a:t>
            </a:r>
            <a:r>
              <a:rPr lang="en-GB" sz="2400" dirty="0">
                <a:ea typeface="+mn-lt"/>
                <a:cs typeface="+mn-lt"/>
              </a:rPr>
              <a:t> that can recognize the different types of tokens in our input code and produce a stream of tokens as output.</a:t>
            </a:r>
            <a:endParaRPr lang="en-GB" sz="2400" dirty="0"/>
          </a:p>
          <a:p>
            <a:pPr marL="0" indent="0">
              <a:buNone/>
            </a:pPr>
            <a:endParaRPr lang="en-GB" sz="2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0318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99D66-5342-8DC6-82F4-D119E1E1A54E}"/>
              </a:ext>
            </a:extLst>
          </p:cNvPr>
          <p:cNvSpPr>
            <a:spLocks noGrp="1"/>
          </p:cNvSpPr>
          <p:nvPr>
            <p:ph type="title"/>
          </p:nvPr>
        </p:nvSpPr>
        <p:spPr>
          <a:xfrm>
            <a:off x="758952" y="379475"/>
            <a:ext cx="10671048" cy="1554480"/>
          </a:xfrm>
        </p:spPr>
        <p:txBody>
          <a:bodyPr anchor="ctr">
            <a:normAutofit/>
          </a:bodyPr>
          <a:lstStyle/>
          <a:p>
            <a:r>
              <a:rPr lang="en-GB" i="0" dirty="0">
                <a:solidFill>
                  <a:schemeClr val="bg1"/>
                </a:solidFill>
                <a:ea typeface="+mj-lt"/>
                <a:cs typeface="+mj-lt"/>
              </a:rPr>
              <a:t>Parsing</a:t>
            </a:r>
            <a:endParaRPr lang="en-US" dirty="0">
              <a:solidFill>
                <a:schemeClr val="bg1"/>
              </a:solidFill>
            </a:endParaRPr>
          </a:p>
        </p:txBody>
      </p:sp>
      <p:sp>
        <p:nvSpPr>
          <p:cNvPr id="3" name="Content Placeholder 2">
            <a:extLst>
              <a:ext uri="{FF2B5EF4-FFF2-40B4-BE49-F238E27FC236}">
                <a16:creationId xmlns:a16="http://schemas.microsoft.com/office/drawing/2014/main" id="{49823210-0A13-637E-E226-70BCC7A53585}"/>
              </a:ext>
            </a:extLst>
          </p:cNvPr>
          <p:cNvSpPr>
            <a:spLocks noGrp="1"/>
          </p:cNvSpPr>
          <p:nvPr>
            <p:ph idx="1"/>
          </p:nvPr>
        </p:nvSpPr>
        <p:spPr>
          <a:xfrm>
            <a:off x="758824" y="2607732"/>
            <a:ext cx="10313383" cy="3944550"/>
          </a:xfrm>
        </p:spPr>
        <p:txBody>
          <a:bodyPr vert="horz" lIns="91440" tIns="45720" rIns="91440" bIns="45720" rtlCol="0" anchor="t">
            <a:normAutofit/>
          </a:bodyPr>
          <a:lstStyle/>
          <a:p>
            <a:pPr>
              <a:buNone/>
            </a:pPr>
            <a:r>
              <a:rPr lang="en-GB" sz="2400" dirty="0">
                <a:ea typeface="+mn-lt"/>
                <a:cs typeface="+mn-lt"/>
              </a:rPr>
              <a:t>Parsing is the second stage of the compilation process, where the stream of tokens produced by the </a:t>
            </a:r>
            <a:r>
              <a:rPr lang="en-GB" sz="2400" dirty="0" err="1">
                <a:ea typeface="+mn-lt"/>
                <a:cs typeface="+mn-lt"/>
              </a:rPr>
              <a:t>lexer</a:t>
            </a:r>
            <a:r>
              <a:rPr lang="en-GB" sz="2400" dirty="0">
                <a:ea typeface="+mn-lt"/>
                <a:cs typeface="+mn-lt"/>
              </a:rPr>
              <a:t> is </a:t>
            </a:r>
            <a:r>
              <a:rPr lang="en-GB" sz="2400" dirty="0" err="1">
                <a:ea typeface="+mn-lt"/>
                <a:cs typeface="+mn-lt"/>
              </a:rPr>
              <a:t>analyzed</a:t>
            </a:r>
            <a:r>
              <a:rPr lang="en-GB" sz="2400" dirty="0">
                <a:ea typeface="+mn-lt"/>
                <a:cs typeface="+mn-lt"/>
              </a:rPr>
              <a:t> according to the rules of the programming language's grammar. The result of parsing is a parse tree, which represents the syntactic structure of the program.</a:t>
            </a:r>
            <a:endParaRPr lang="en-US" sz="2400"/>
          </a:p>
          <a:p>
            <a:pPr>
              <a:buNone/>
            </a:pPr>
            <a:r>
              <a:rPr lang="en-GB" sz="2400" dirty="0">
                <a:ea typeface="+mn-lt"/>
                <a:cs typeface="+mn-lt"/>
              </a:rPr>
              <a:t>In our mini compiler, we will be using </a:t>
            </a:r>
            <a:r>
              <a:rPr lang="en-GB" sz="2400" dirty="0" err="1">
                <a:ea typeface="+mn-lt"/>
                <a:cs typeface="+mn-lt"/>
              </a:rPr>
              <a:t>Yacc</a:t>
            </a:r>
            <a:r>
              <a:rPr lang="en-GB" sz="2400" dirty="0">
                <a:ea typeface="+mn-lt"/>
                <a:cs typeface="+mn-lt"/>
              </a:rPr>
              <a:t> to generate a parser that can build a parse tree from the stream of tokens produced by the </a:t>
            </a:r>
            <a:r>
              <a:rPr lang="en-GB" sz="2400" dirty="0" err="1">
                <a:ea typeface="+mn-lt"/>
                <a:cs typeface="+mn-lt"/>
              </a:rPr>
              <a:t>lexer</a:t>
            </a:r>
            <a:r>
              <a:rPr lang="en-GB" sz="2400" dirty="0">
                <a:ea typeface="+mn-lt"/>
                <a:cs typeface="+mn-lt"/>
              </a:rPr>
              <a:t>.</a:t>
            </a:r>
            <a:endParaRPr lang="en-GB" sz="2400" dirty="0"/>
          </a:p>
          <a:p>
            <a:pPr marL="0" indent="0">
              <a:buNone/>
            </a:pPr>
            <a:endParaRPr lang="en-GB" sz="2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240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C5517-2944-C979-39DA-8D3B5FB8D770}"/>
              </a:ext>
            </a:extLst>
          </p:cNvPr>
          <p:cNvSpPr>
            <a:spLocks noGrp="1"/>
          </p:cNvSpPr>
          <p:nvPr>
            <p:ph type="title"/>
          </p:nvPr>
        </p:nvSpPr>
        <p:spPr>
          <a:xfrm>
            <a:off x="758952" y="379475"/>
            <a:ext cx="10671048" cy="1554480"/>
          </a:xfrm>
        </p:spPr>
        <p:txBody>
          <a:bodyPr anchor="ctr">
            <a:normAutofit fontScale="90000"/>
          </a:bodyPr>
          <a:lstStyle/>
          <a:p>
            <a:r>
              <a:rPr lang="en-GB" i="0" dirty="0">
                <a:solidFill>
                  <a:schemeClr val="bg1"/>
                </a:solidFill>
                <a:ea typeface="+mj-lt"/>
                <a:cs typeface="+mj-lt"/>
              </a:rPr>
              <a:t>Building the Mini Python Compiler</a:t>
            </a:r>
            <a:endParaRPr lang="en-US" dirty="0">
              <a:solidFill>
                <a:schemeClr val="bg1"/>
              </a:solidFill>
            </a:endParaRPr>
          </a:p>
        </p:txBody>
      </p:sp>
      <p:sp>
        <p:nvSpPr>
          <p:cNvPr id="3" name="Content Placeholder 2">
            <a:extLst>
              <a:ext uri="{FF2B5EF4-FFF2-40B4-BE49-F238E27FC236}">
                <a16:creationId xmlns:a16="http://schemas.microsoft.com/office/drawing/2014/main" id="{9CAE4ACB-D402-290A-FFAF-872BF0706E27}"/>
              </a:ext>
            </a:extLst>
          </p:cNvPr>
          <p:cNvSpPr>
            <a:spLocks noGrp="1"/>
          </p:cNvSpPr>
          <p:nvPr>
            <p:ph idx="1"/>
          </p:nvPr>
        </p:nvSpPr>
        <p:spPr>
          <a:xfrm>
            <a:off x="758824" y="2607732"/>
            <a:ext cx="9854544" cy="3977324"/>
          </a:xfrm>
        </p:spPr>
        <p:txBody>
          <a:bodyPr vert="horz" lIns="91440" tIns="45720" rIns="91440" bIns="45720" rtlCol="0" anchor="t">
            <a:noAutofit/>
          </a:bodyPr>
          <a:lstStyle/>
          <a:p>
            <a:pPr>
              <a:buNone/>
            </a:pPr>
            <a:r>
              <a:rPr lang="en-GB" sz="2400" dirty="0">
                <a:ea typeface="+mn-lt"/>
                <a:cs typeface="+mn-lt"/>
              </a:rPr>
              <a:t>To build the Mini Python Compiler, we first need to define the syntax and grammar of the Python language using Lex and </a:t>
            </a:r>
            <a:r>
              <a:rPr lang="en-GB" sz="2400" dirty="0" err="1">
                <a:ea typeface="+mn-lt"/>
                <a:cs typeface="+mn-lt"/>
              </a:rPr>
              <a:t>Yacc</a:t>
            </a:r>
            <a:r>
              <a:rPr lang="en-GB" sz="2400" dirty="0">
                <a:ea typeface="+mn-lt"/>
                <a:cs typeface="+mn-lt"/>
              </a:rPr>
              <a:t>. This involves defining the tokens, rules, and actions that make up the language.</a:t>
            </a:r>
            <a:endParaRPr lang="en-US" sz="2400">
              <a:ea typeface="+mn-lt"/>
              <a:cs typeface="+mn-lt"/>
            </a:endParaRPr>
          </a:p>
          <a:p>
            <a:pPr>
              <a:buNone/>
            </a:pPr>
            <a:r>
              <a:rPr lang="en-GB" sz="2400" dirty="0">
                <a:ea typeface="+mn-lt"/>
                <a:cs typeface="+mn-lt"/>
              </a:rPr>
              <a:t>Once we have defined the syntax and grammar, we can use Lex and </a:t>
            </a:r>
            <a:r>
              <a:rPr lang="en-GB" sz="2400" dirty="0" err="1">
                <a:ea typeface="+mn-lt"/>
                <a:cs typeface="+mn-lt"/>
              </a:rPr>
              <a:t>Yacc</a:t>
            </a:r>
            <a:r>
              <a:rPr lang="en-GB" sz="2400" dirty="0">
                <a:ea typeface="+mn-lt"/>
                <a:cs typeface="+mn-lt"/>
              </a:rPr>
              <a:t> to generate C code that can parse and execute Python programs. The generated code can then be compiled and run on any platform that supports C.</a:t>
            </a:r>
          </a:p>
          <a:p>
            <a:pPr marL="0" indent="0">
              <a:buNone/>
            </a:pPr>
            <a:endParaRPr lang="en-GB" sz="2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995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31DCF-25BA-D9B4-23BA-CCE7E29CD0B7}"/>
              </a:ext>
            </a:extLst>
          </p:cNvPr>
          <p:cNvSpPr>
            <a:spLocks noGrp="1"/>
          </p:cNvSpPr>
          <p:nvPr>
            <p:ph type="title"/>
          </p:nvPr>
        </p:nvSpPr>
        <p:spPr>
          <a:xfrm>
            <a:off x="758952" y="379475"/>
            <a:ext cx="10671048" cy="1554480"/>
          </a:xfrm>
        </p:spPr>
        <p:txBody>
          <a:bodyPr anchor="ctr">
            <a:normAutofit fontScale="90000"/>
          </a:bodyPr>
          <a:lstStyle/>
          <a:p>
            <a:r>
              <a:rPr lang="en-GB" i="0" dirty="0">
                <a:solidFill>
                  <a:schemeClr val="bg1"/>
                </a:solidFill>
                <a:ea typeface="+mj-lt"/>
                <a:cs typeface="+mj-lt"/>
              </a:rPr>
              <a:t>Benefits of Using the Mini Python Compiler</a:t>
            </a:r>
            <a:endParaRPr lang="en-US" dirty="0">
              <a:solidFill>
                <a:schemeClr val="bg1"/>
              </a:solidFill>
            </a:endParaRPr>
          </a:p>
        </p:txBody>
      </p:sp>
      <p:sp>
        <p:nvSpPr>
          <p:cNvPr id="3" name="Content Placeholder 2">
            <a:extLst>
              <a:ext uri="{FF2B5EF4-FFF2-40B4-BE49-F238E27FC236}">
                <a16:creationId xmlns:a16="http://schemas.microsoft.com/office/drawing/2014/main" id="{622448DD-F4DD-82CA-E3B0-F888FCC65880}"/>
              </a:ext>
            </a:extLst>
          </p:cNvPr>
          <p:cNvSpPr>
            <a:spLocks noGrp="1"/>
          </p:cNvSpPr>
          <p:nvPr>
            <p:ph idx="1"/>
          </p:nvPr>
        </p:nvSpPr>
        <p:spPr>
          <a:xfrm>
            <a:off x="758824" y="2607732"/>
            <a:ext cx="10591963" cy="3993711"/>
          </a:xfrm>
        </p:spPr>
        <p:txBody>
          <a:bodyPr vert="horz" lIns="91440" tIns="45720" rIns="91440" bIns="45720" rtlCol="0" anchor="t">
            <a:normAutofit/>
          </a:bodyPr>
          <a:lstStyle/>
          <a:p>
            <a:pPr>
              <a:buNone/>
            </a:pPr>
            <a:r>
              <a:rPr lang="en-GB" sz="2400" dirty="0">
                <a:ea typeface="+mn-lt"/>
                <a:cs typeface="+mn-lt"/>
              </a:rPr>
              <a:t>One of the main benefits of using the Mini Python Compiler is its efficiency and speed. Because it is designed to be lightweight, it can run on small devices with limited processing power.</a:t>
            </a:r>
            <a:endParaRPr lang="en-US" sz="2400"/>
          </a:p>
          <a:p>
            <a:pPr>
              <a:buNone/>
            </a:pPr>
            <a:r>
              <a:rPr lang="en-GB" sz="2400" dirty="0">
                <a:ea typeface="+mn-lt"/>
                <a:cs typeface="+mn-lt"/>
              </a:rPr>
              <a:t>Another benefit of the Mini Python Compiler is its portability. Because it is built using standard tools like Lex and </a:t>
            </a:r>
            <a:r>
              <a:rPr lang="en-GB" sz="2400" dirty="0" err="1">
                <a:ea typeface="+mn-lt"/>
                <a:cs typeface="+mn-lt"/>
              </a:rPr>
              <a:t>Yacc</a:t>
            </a:r>
            <a:r>
              <a:rPr lang="en-GB" sz="2400" dirty="0">
                <a:ea typeface="+mn-lt"/>
                <a:cs typeface="+mn-lt"/>
              </a:rPr>
              <a:t>, it can be compiled and run on any platform that supports C. This makes it ideal for use in a variety of applications and environments.</a:t>
            </a:r>
            <a:endParaRPr lang="en-GB" sz="2400" dirty="0"/>
          </a:p>
          <a:p>
            <a:pPr marL="0" indent="0">
              <a:buNone/>
            </a:pPr>
            <a:endParaRPr lang="en-GB" sz="2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0796027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HeadlinesVTI</vt:lpstr>
      <vt:lpstr>Lexing and Yaccing with Python: Building a Mini Compiler</vt:lpstr>
      <vt:lpstr>OUR TEAM MEMBERS</vt:lpstr>
      <vt:lpstr>INDEX OF CONTENTS</vt:lpstr>
      <vt:lpstr>Introduction to Mini Python Compiler</vt:lpstr>
      <vt:lpstr>Understanding Lex and Yacc</vt:lpstr>
      <vt:lpstr>Lexical Analysis</vt:lpstr>
      <vt:lpstr>Parsing</vt:lpstr>
      <vt:lpstr>Building the Mini Python Compiler</vt:lpstr>
      <vt:lpstr>Benefits of Using the Mini Python Compiler</vt:lpstr>
      <vt:lpstr>Challenges and Limitations of the Mini Python Compiler</vt:lpstr>
      <vt:lpstr>Conclusion: The Future of Mini Python Compiler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104</cp:revision>
  <dcterms:created xsi:type="dcterms:W3CDTF">2023-04-28T03:54:54Z</dcterms:created>
  <dcterms:modified xsi:type="dcterms:W3CDTF">2023-04-28T06:08:01Z</dcterms:modified>
</cp:coreProperties>
</file>