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23"/>
  </p:notesMasterIdLst>
  <p:handoutMasterIdLst>
    <p:handoutMasterId r:id="rId24"/>
  </p:handoutMasterIdLst>
  <p:sldIdLst>
    <p:sldId id="265" r:id="rId3"/>
    <p:sldId id="264" r:id="rId4"/>
    <p:sldId id="289" r:id="rId5"/>
    <p:sldId id="268" r:id="rId6"/>
    <p:sldId id="290" r:id="rId7"/>
    <p:sldId id="298" r:id="rId8"/>
    <p:sldId id="273" r:id="rId9"/>
    <p:sldId id="292" r:id="rId10"/>
    <p:sldId id="291" r:id="rId11"/>
    <p:sldId id="299" r:id="rId12"/>
    <p:sldId id="296" r:id="rId13"/>
    <p:sldId id="294" r:id="rId14"/>
    <p:sldId id="293" r:id="rId15"/>
    <p:sldId id="300" r:id="rId16"/>
    <p:sldId id="301" r:id="rId17"/>
    <p:sldId id="302" r:id="rId18"/>
    <p:sldId id="303" r:id="rId19"/>
    <p:sldId id="305" r:id="rId20"/>
    <p:sldId id="306" r:id="rId21"/>
    <p:sldId id="26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70" d="100"/>
          <a:sy n="70" d="100"/>
        </p:scale>
        <p:origin x="1392" y="72"/>
      </p:cViewPr>
      <p:guideLst>
        <p:guide orient="horz" pos="2148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88" y="1886465"/>
            <a:ext cx="4789624" cy="198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  <p:pic>
        <p:nvPicPr>
          <p:cNvPr id="2" name="Picture 1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82" y="1277169"/>
            <a:ext cx="4089436" cy="16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  <p:pic>
        <p:nvPicPr>
          <p:cNvPr id="5" name="Picture 4" descr="ITMO_logo2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3"/>
            <a:ext cx="3601115" cy="7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1236509"/>
            <a:ext cx="2713244" cy="2192491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 smtClean="0"/>
              <a:t>Контактные данные</a:t>
            </a:r>
            <a:endParaRPr lang="en-US" dirty="0" smtClean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31" y="763789"/>
            <a:ext cx="2971338" cy="12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  <p:pic>
        <p:nvPicPr>
          <p:cNvPr id="3" name="Picture 2" descr="слоган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439283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791396"/>
          </a:xfrm>
          <a:prstGeom prst="rect">
            <a:avLst/>
          </a:prstGeom>
          <a:solidFill>
            <a:srgbClr val="0230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55121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Picture 6" descr="ITMO_logo3_RU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30254" cy="7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CASE#cite_note-1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Санкт-Петербург</a:t>
            </a:r>
            <a:r>
              <a:rPr lang="en-US" dirty="0" smtClean="0"/>
              <a:t>, 2015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Проектирование </a:t>
            </a:r>
            <a:br>
              <a:rPr lang="ru-RU" dirty="0" smtClean="0"/>
            </a:br>
            <a:r>
              <a:rPr lang="ru-RU" dirty="0" smtClean="0"/>
              <a:t>информационных систем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000" dirty="0" err="1" smtClean="0"/>
              <a:t>Пантенков</a:t>
            </a:r>
            <a:r>
              <a:rPr lang="ru-RU" sz="2000" dirty="0" smtClean="0"/>
              <a:t> Сергей Александрович</a:t>
            </a:r>
            <a:endParaRPr lang="nl-NL" sz="2000" dirty="0"/>
          </a:p>
          <a:p>
            <a:r>
              <a:rPr lang="en-US" dirty="0"/>
              <a:t>p</a:t>
            </a:r>
            <a:r>
              <a:rPr lang="en-US" dirty="0" smtClean="0"/>
              <a:t>antenkov@gmail.com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92" y="1236509"/>
            <a:ext cx="8843748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Моделирование системы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441140" cy="3797986"/>
          </a:xfrm>
        </p:spPr>
        <p:txBody>
          <a:bodyPr>
            <a:normAutofit/>
          </a:bodyPr>
          <a:lstStyle/>
          <a:p>
            <a:r>
              <a:rPr lang="ru-RU" dirty="0" smtClean="0"/>
              <a:t>Модель – это абстрактное представление системы, в котором игнорируются некоторые детали системы. Могут быть разработаны дополнительные модели системы, в которых представлена различная информация относительно системы.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№2. </a:t>
            </a:r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15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92" y="1236509"/>
            <a:ext cx="8843748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Моделирование системного окружения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441140" cy="3797986"/>
          </a:xfrm>
        </p:spPr>
        <p:txBody>
          <a:bodyPr>
            <a:normAutofit/>
          </a:bodyPr>
          <a:lstStyle/>
          <a:p>
            <a:r>
              <a:rPr lang="ru-RU" dirty="0" smtClean="0"/>
              <a:t>Понятие объекта автоматизации</a:t>
            </a:r>
            <a:r>
              <a:rPr lang="en-US" dirty="0" smtClean="0"/>
              <a:t>;</a:t>
            </a:r>
          </a:p>
          <a:p>
            <a:r>
              <a:rPr lang="ru-RU" dirty="0" smtClean="0"/>
              <a:t>Определение границ системы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Определение взаимосвязей системы с внешними объектами</a:t>
            </a:r>
            <a:r>
              <a:rPr lang="en-US" dirty="0" smtClean="0"/>
              <a:t>;</a:t>
            </a:r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№2. </a:t>
            </a:r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5" y="3755475"/>
            <a:ext cx="4208700" cy="310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1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04" y="3080200"/>
            <a:ext cx="4381500" cy="3590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92" y="1236509"/>
            <a:ext cx="8843748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Поведенческие модели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63820"/>
            <a:ext cx="8441140" cy="4062343"/>
          </a:xfrm>
        </p:spPr>
        <p:txBody>
          <a:bodyPr>
            <a:normAutofit/>
          </a:bodyPr>
          <a:lstStyle/>
          <a:p>
            <a:r>
              <a:rPr lang="ru-RU" dirty="0" smtClean="0"/>
              <a:t>Модели потоков данных</a:t>
            </a:r>
            <a:r>
              <a:rPr lang="en-US" dirty="0" smtClean="0"/>
              <a:t>;</a:t>
            </a:r>
          </a:p>
          <a:p>
            <a:r>
              <a:rPr lang="ru-RU" dirty="0" smtClean="0"/>
              <a:t>Модели конечных автоматов.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№2. </a:t>
            </a:r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804" y="1049392"/>
            <a:ext cx="3704066" cy="255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2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92" y="1236509"/>
            <a:ext cx="8843748" cy="82731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Проектирование (моделирование) объектов системы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441140" cy="3797986"/>
          </a:xfrm>
        </p:spPr>
        <p:txBody>
          <a:bodyPr>
            <a:normAutofit/>
          </a:bodyPr>
          <a:lstStyle/>
          <a:p>
            <a:r>
              <a:rPr lang="en-US" dirty="0" smtClean="0"/>
              <a:t>C</a:t>
            </a:r>
            <a:r>
              <a:rPr lang="ru-RU" dirty="0" err="1" smtClean="0"/>
              <a:t>остав</a:t>
            </a:r>
            <a:r>
              <a:rPr lang="ru-RU" dirty="0" smtClean="0"/>
              <a:t> объектов</a:t>
            </a:r>
            <a:r>
              <a:rPr lang="en-US" dirty="0" smtClean="0"/>
              <a:t>;</a:t>
            </a:r>
          </a:p>
          <a:p>
            <a:r>
              <a:rPr lang="en-US" dirty="0" smtClean="0"/>
              <a:t>C</a:t>
            </a:r>
            <a:r>
              <a:rPr lang="ru-RU" dirty="0" smtClean="0"/>
              <a:t>вяз</a:t>
            </a:r>
            <a:r>
              <a:rPr lang="ru-RU" dirty="0"/>
              <a:t>и</a:t>
            </a:r>
            <a:r>
              <a:rPr lang="ru-RU" dirty="0" smtClean="0"/>
              <a:t> между объектами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Состояния объектов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Реакция объектов на события</a:t>
            </a:r>
            <a:r>
              <a:rPr lang="en-US" dirty="0" smtClean="0"/>
              <a:t>;</a:t>
            </a:r>
          </a:p>
          <a:p>
            <a:r>
              <a:rPr lang="ru-RU" dirty="0" smtClean="0"/>
              <a:t>Наследование объектов</a:t>
            </a:r>
            <a:r>
              <a:rPr lang="en-US" dirty="0" smtClean="0"/>
              <a:t>;</a:t>
            </a:r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№2. </a:t>
            </a:r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513" y="1883320"/>
            <a:ext cx="3603008" cy="32552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42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92" y="1236509"/>
            <a:ext cx="8843748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Наследование и агрегирование объектов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441140" cy="3797986"/>
          </a:xfrm>
        </p:spPr>
        <p:txBody>
          <a:bodyPr>
            <a:normAutofit/>
          </a:bodyPr>
          <a:lstStyle/>
          <a:p>
            <a:r>
              <a:rPr lang="ru-RU" dirty="0" smtClean="0"/>
              <a:t>Получение стройной логической картины</a:t>
            </a:r>
          </a:p>
          <a:p>
            <a:r>
              <a:rPr lang="ru-RU" dirty="0" smtClean="0"/>
              <a:t>Упрощение проектирования и разработки</a:t>
            </a:r>
          </a:p>
          <a:p>
            <a:r>
              <a:rPr lang="ru-RU" dirty="0" smtClean="0"/>
              <a:t>Наработка типовых решений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№2. </a:t>
            </a:r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504" y="3703235"/>
            <a:ext cx="3521123" cy="295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8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92" y="1236509"/>
            <a:ext cx="8843748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Инструментальные </a:t>
            </a:r>
            <a:r>
              <a:rPr lang="en-US" dirty="0" smtClean="0"/>
              <a:t>CASE-</a:t>
            </a:r>
            <a:r>
              <a:rPr lang="ru-RU" dirty="0" smtClean="0"/>
              <a:t>средства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441140" cy="3797986"/>
          </a:xfrm>
        </p:spPr>
        <p:txBody>
          <a:bodyPr>
            <a:normAutofit/>
          </a:bodyPr>
          <a:lstStyle/>
          <a:p>
            <a:r>
              <a:rPr lang="ru-RU" b="1" dirty="0" smtClean="0"/>
              <a:t>CASE</a:t>
            </a:r>
            <a:r>
              <a:rPr lang="ru-RU" dirty="0"/>
              <a:t> (</a:t>
            </a:r>
            <a:r>
              <a:rPr lang="ru-RU" dirty="0">
                <a:hlinkClick r:id="rId2" tooltip="Английский язык"/>
              </a:rPr>
              <a:t>англ.</a:t>
            </a:r>
            <a:r>
              <a:rPr lang="ru-RU" dirty="0"/>
              <a:t> </a:t>
            </a:r>
            <a:r>
              <a:rPr lang="ru-RU" i="1" dirty="0" err="1"/>
              <a:t>Computer-Aided</a:t>
            </a:r>
            <a:r>
              <a:rPr lang="ru-RU" i="1" dirty="0"/>
              <a:t> </a:t>
            </a:r>
            <a:r>
              <a:rPr lang="ru-RU" i="1" dirty="0" err="1"/>
              <a:t>Software</a:t>
            </a:r>
            <a:r>
              <a:rPr lang="ru-RU" i="1" dirty="0"/>
              <a:t> </a:t>
            </a:r>
            <a:r>
              <a:rPr lang="ru-RU" i="1" dirty="0" err="1"/>
              <a:t>Engineering</a:t>
            </a:r>
            <a:r>
              <a:rPr lang="ru-RU" dirty="0"/>
              <a:t>) — набор инструментов и методов программной инженерии для проектирования программного обеспечения, который помогает обеспечить высокое качество программ, отсутствие ошибок и простоту в обслуживании программных продуктов.</a:t>
            </a:r>
            <a:r>
              <a:rPr lang="ru-RU" baseline="30000" dirty="0">
                <a:hlinkClick r:id="rId3"/>
              </a:rPr>
              <a:t>[1]</a:t>
            </a:r>
            <a:r>
              <a:rPr lang="ru-RU" dirty="0"/>
              <a:t> Также под CASE понимают совокупность методов и средств проектирования информационных систем с использованием </a:t>
            </a:r>
            <a:r>
              <a:rPr lang="ru-RU" dirty="0" smtClean="0"/>
              <a:t>CASE-инструментов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№2. </a:t>
            </a:r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661" y="806627"/>
            <a:ext cx="1469679" cy="152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92" y="1236509"/>
            <a:ext cx="8843748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Инструментальные </a:t>
            </a:r>
            <a:r>
              <a:rPr lang="en-US" dirty="0" smtClean="0"/>
              <a:t>CASE-</a:t>
            </a:r>
            <a:r>
              <a:rPr lang="ru-RU" dirty="0" smtClean="0"/>
              <a:t>средства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441140" cy="3797986"/>
          </a:xfrm>
        </p:spPr>
        <p:txBody>
          <a:bodyPr>
            <a:normAutofit/>
          </a:bodyPr>
          <a:lstStyle/>
          <a:p>
            <a:r>
              <a:rPr lang="ru-RU" b="1" dirty="0"/>
              <a:t>Средства автоматизации разработки программ (CASE-средства) — </a:t>
            </a:r>
            <a:r>
              <a:rPr lang="ru-RU" dirty="0"/>
              <a:t>инструменты автоматизации процессов проектирования и разработки программного обеспечения для системного аналитика, разработчика ПО и программиста. Первоначально под CASE-средствами понимались только инструменты для упрощения наиболее трудоёмких процессов анализа и проектирования, но с приходом стандарта ISO/IEC 14102 CASE-средства стали определять как программные средства для поддержки процессов жизненного цикла </a:t>
            </a:r>
            <a:r>
              <a:rPr lang="ru-RU" dirty="0" smtClean="0"/>
              <a:t>ПО.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№2. </a:t>
            </a:r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7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92" y="1236509"/>
            <a:ext cx="8843748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Структурный подход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441140" cy="3797986"/>
          </a:xfrm>
        </p:spPr>
        <p:txBody>
          <a:bodyPr>
            <a:normAutofit/>
          </a:bodyPr>
          <a:lstStyle/>
          <a:p>
            <a:r>
              <a:rPr lang="ru-RU" b="1" dirty="0" smtClean="0"/>
              <a:t>3 методологии:</a:t>
            </a:r>
            <a:endParaRPr lang="en-US" b="1" dirty="0" smtClean="0"/>
          </a:p>
          <a:p>
            <a:pPr lvl="1"/>
            <a:r>
              <a:rPr lang="en-US" dirty="0"/>
              <a:t>SADT (Structured Analysis and Design Technique);</a:t>
            </a:r>
          </a:p>
          <a:p>
            <a:pPr lvl="1"/>
            <a:r>
              <a:rPr lang="en-US" dirty="0"/>
              <a:t>DFD (Data Flow Diagrams);</a:t>
            </a:r>
          </a:p>
          <a:p>
            <a:pPr lvl="1"/>
            <a:r>
              <a:rPr lang="en-US" dirty="0"/>
              <a:t>ERD (Entity-Relationship Diagrams).</a:t>
            </a:r>
            <a:endParaRPr lang="ru-RU" dirty="0" smtClean="0"/>
          </a:p>
          <a:p>
            <a:r>
              <a:rPr lang="ru-RU" b="1" dirty="0" smtClean="0"/>
              <a:t>Основной инструмент - </a:t>
            </a:r>
            <a:r>
              <a:rPr lang="en-US" b="1" dirty="0" smtClean="0"/>
              <a:t>UML</a:t>
            </a:r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№2. </a:t>
            </a:r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7" y="4662306"/>
            <a:ext cx="2410668" cy="188900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840" y="4662306"/>
            <a:ext cx="2793753" cy="215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92" y="1236509"/>
            <a:ext cx="8843748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Типы </a:t>
            </a:r>
            <a:r>
              <a:rPr lang="en-US" dirty="0" smtClean="0"/>
              <a:t>CASE-</a:t>
            </a:r>
            <a:r>
              <a:rPr lang="ru-RU" dirty="0" smtClean="0"/>
              <a:t>систем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441140" cy="3797986"/>
          </a:xfrm>
        </p:spPr>
        <p:txBody>
          <a:bodyPr>
            <a:normAutofit/>
          </a:bodyPr>
          <a:lstStyle/>
          <a:p>
            <a:r>
              <a:rPr lang="ru-RU" b="1" dirty="0"/>
              <a:t>средства анализа — </a:t>
            </a:r>
            <a:r>
              <a:rPr lang="ru-RU" dirty="0"/>
              <a:t>предназначены для построения и анализа модели предметной области</a:t>
            </a:r>
            <a:r>
              <a:rPr lang="ru-RU" b="1" dirty="0"/>
              <a:t>;</a:t>
            </a:r>
          </a:p>
          <a:p>
            <a:r>
              <a:rPr lang="ru-RU" b="1" dirty="0"/>
              <a:t>средства проектирования баз данных;</a:t>
            </a:r>
          </a:p>
          <a:p>
            <a:r>
              <a:rPr lang="ru-RU" b="1" dirty="0"/>
              <a:t>средства разработки приложений;</a:t>
            </a:r>
          </a:p>
          <a:p>
            <a:r>
              <a:rPr lang="ru-RU" b="1" dirty="0"/>
              <a:t>средства реинжиниринга процессов;</a:t>
            </a:r>
          </a:p>
          <a:p>
            <a:r>
              <a:rPr lang="ru-RU" b="1" dirty="0"/>
              <a:t>средства планирования и управления проектом;</a:t>
            </a:r>
          </a:p>
          <a:p>
            <a:r>
              <a:rPr lang="ru-RU" b="1" dirty="0"/>
              <a:t>средства тестирования;</a:t>
            </a:r>
          </a:p>
          <a:p>
            <a:r>
              <a:rPr lang="ru-RU" b="1" dirty="0"/>
              <a:t>средства документирования</a:t>
            </a:r>
            <a:r>
              <a:rPr lang="ru-RU" b="1" dirty="0" smtClean="0"/>
              <a:t>.</a:t>
            </a:r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№2. </a:t>
            </a:r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6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92" y="1236509"/>
            <a:ext cx="8843748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Примеры </a:t>
            </a:r>
            <a:r>
              <a:rPr lang="en-US" dirty="0" smtClean="0"/>
              <a:t>CASE-</a:t>
            </a:r>
            <a:r>
              <a:rPr lang="ru-RU" dirty="0" smtClean="0"/>
              <a:t>средств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441140" cy="3797986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PowerDesigner</a:t>
            </a:r>
            <a:r>
              <a:rPr lang="en-US" b="1" dirty="0"/>
              <a:t> </a:t>
            </a:r>
            <a:r>
              <a:rPr lang="en-US" dirty="0"/>
              <a:t>(https://www.sybase.ru/products/powerdesigner)</a:t>
            </a:r>
            <a:r>
              <a:rPr lang="ru-RU" dirty="0" smtClean="0"/>
              <a:t>;</a:t>
            </a:r>
            <a:endParaRPr lang="ru-RU" dirty="0"/>
          </a:p>
          <a:p>
            <a:r>
              <a:rPr lang="en-US" b="1" dirty="0" err="1" smtClean="0"/>
              <a:t>ERWin</a:t>
            </a:r>
            <a:r>
              <a:rPr lang="ru-RU" b="1" dirty="0" smtClean="0"/>
              <a:t> </a:t>
            </a:r>
            <a:r>
              <a:rPr lang="ru-RU" dirty="0" smtClean="0"/>
              <a:t>(</a:t>
            </a:r>
            <a:r>
              <a:rPr lang="en-US" dirty="0"/>
              <a:t>erwin.com</a:t>
            </a:r>
            <a:r>
              <a:rPr lang="ru-RU" dirty="0" smtClean="0"/>
              <a:t>);</a:t>
            </a:r>
            <a:endParaRPr lang="en-US" dirty="0" smtClean="0"/>
          </a:p>
          <a:p>
            <a:r>
              <a:rPr lang="en-US" b="1" dirty="0"/>
              <a:t>Oracle Designer </a:t>
            </a:r>
            <a:r>
              <a:rPr lang="en-US" dirty="0"/>
              <a:t>(http://www.oracle.com/technetwork/developer-tools/designer/index.html)</a:t>
            </a:r>
            <a:r>
              <a:rPr lang="en-US" b="1" dirty="0"/>
              <a:t>;</a:t>
            </a:r>
            <a:endParaRPr lang="ru-RU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№2. </a:t>
            </a:r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2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Лекция №2. Определение характеристик </a:t>
            </a:r>
            <a:br>
              <a:rPr lang="ru-RU" dirty="0" smtClean="0"/>
            </a:br>
            <a:r>
              <a:rPr lang="ru-RU" dirty="0" smtClean="0"/>
              <a:t>и моделирование информационных систем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441140" cy="3797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Цель лекции:</a:t>
            </a:r>
          </a:p>
          <a:p>
            <a:r>
              <a:rPr lang="ru-RU" dirty="0" smtClean="0"/>
              <a:t>получить </a:t>
            </a:r>
            <a:r>
              <a:rPr lang="ru-RU" dirty="0"/>
              <a:t>знания по типовым характеристикам </a:t>
            </a:r>
            <a:r>
              <a:rPr lang="ru-RU" dirty="0" smtClean="0"/>
              <a:t>информационных систем (систем управления)</a:t>
            </a:r>
            <a:endParaRPr lang="ru-RU" dirty="0"/>
          </a:p>
          <a:p>
            <a:r>
              <a:rPr lang="ru-RU" dirty="0" smtClean="0"/>
              <a:t>Ознакомиться с набором моделируемых аспектов информационной системы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№2. </a:t>
            </a:r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Спасибо за внимание</a:t>
            </a:r>
            <a:r>
              <a:rPr lang="en-US" dirty="0" smtClean="0"/>
              <a:t>!</a:t>
            </a:r>
            <a:r>
              <a:rPr lang="ru-RU" smtClean="0"/>
              <a:t/>
            </a:r>
            <a:br>
              <a:rPr lang="ru-RU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l-PL" dirty="0"/>
          </a:p>
          <a:p>
            <a:r>
              <a:rPr lang="en-US" dirty="0"/>
              <a:t>p</a:t>
            </a:r>
            <a:r>
              <a:rPr lang="en-US" dirty="0" smtClean="0"/>
              <a:t>antenkov@gmail.com</a:t>
            </a:r>
            <a:endParaRPr lang="en-US" dirty="0"/>
          </a:p>
        </p:txBody>
      </p:sp>
      <p:sp>
        <p:nvSpPr>
          <p:cNvPr id="5" name="Subtitle 5"/>
          <p:cNvSpPr txBox="1">
            <a:spLocks/>
          </p:cNvSpPr>
          <p:nvPr/>
        </p:nvSpPr>
        <p:spPr>
          <a:xfrm>
            <a:off x="1371600" y="6132447"/>
            <a:ext cx="6400800" cy="30479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200" dirty="0" smtClean="0">
                <a:solidFill>
                  <a:schemeClr val="bg1"/>
                </a:solidFill>
              </a:rPr>
              <a:t>Санкт-Петербург</a:t>
            </a:r>
            <a:r>
              <a:rPr lang="en-US" sz="1200" dirty="0" smtClean="0">
                <a:solidFill>
                  <a:schemeClr val="bg1"/>
                </a:solidFill>
              </a:rPr>
              <a:t>, 2015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Состав лекции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441140" cy="3797986"/>
          </a:xfrm>
        </p:spPr>
        <p:txBody>
          <a:bodyPr>
            <a:normAutofit/>
          </a:bodyPr>
          <a:lstStyle/>
          <a:p>
            <a:r>
              <a:rPr lang="ru-RU" dirty="0" smtClean="0"/>
              <a:t>Понимание сущности объекта автоматизации</a:t>
            </a:r>
          </a:p>
          <a:p>
            <a:r>
              <a:rPr lang="ru-RU" dirty="0" smtClean="0"/>
              <a:t>Основные </a:t>
            </a:r>
            <a:r>
              <a:rPr lang="ru-RU" dirty="0"/>
              <a:t>критерии оценки информационной </a:t>
            </a:r>
            <a:r>
              <a:rPr lang="ru-RU" dirty="0" smtClean="0"/>
              <a:t>системы</a:t>
            </a:r>
          </a:p>
          <a:p>
            <a:r>
              <a:rPr lang="ru-RU" dirty="0" smtClean="0"/>
              <a:t>Управление в информационных системах</a:t>
            </a:r>
          </a:p>
          <a:p>
            <a:r>
              <a:rPr lang="ru-RU" dirty="0" smtClean="0"/>
              <a:t>Обзор составляющих элементов проектирования (моделирование)</a:t>
            </a:r>
            <a:endParaRPr lang="en-US" dirty="0" smtClean="0"/>
          </a:p>
          <a:p>
            <a:r>
              <a:rPr lang="ru-RU" dirty="0" smtClean="0"/>
              <a:t>Обзор </a:t>
            </a:r>
            <a:r>
              <a:rPr lang="en-US" dirty="0" smtClean="0"/>
              <a:t>CASE-</a:t>
            </a:r>
            <a:r>
              <a:rPr lang="ru-RU" dirty="0" smtClean="0"/>
              <a:t>технологии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№2. </a:t>
            </a:r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319" y="3499337"/>
            <a:ext cx="1813617" cy="14556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Объект автоматизации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>
            <a:normAutofit/>
          </a:bodyPr>
          <a:lstStyle/>
          <a:p>
            <a:r>
              <a:rPr lang="ru-RU" b="1" dirty="0" smtClean="0"/>
              <a:t>1. Объектом автоматизации является процесс</a:t>
            </a:r>
          </a:p>
          <a:p>
            <a:r>
              <a:rPr lang="ru-RU" b="1" dirty="0" smtClean="0"/>
              <a:t>2. Процесс принадлежит организации</a:t>
            </a:r>
          </a:p>
          <a:p>
            <a:r>
              <a:rPr lang="ru-RU" b="1" dirty="0" smtClean="0"/>
              <a:t>Характеристика объекта автоматизации</a:t>
            </a:r>
          </a:p>
          <a:p>
            <a:pPr lvl="1"/>
            <a:r>
              <a:rPr lang="ru-RU" sz="1800" dirty="0"/>
              <a:t>Краткая вводная информация о </a:t>
            </a:r>
            <a:r>
              <a:rPr lang="ru-RU" sz="1800" dirty="0" smtClean="0"/>
              <a:t>компании</a:t>
            </a:r>
          </a:p>
          <a:p>
            <a:pPr lvl="1"/>
            <a:r>
              <a:rPr lang="ru-RU" sz="1800" dirty="0"/>
              <a:t>Краткая вводная информация о пользователях системы и их организационной </a:t>
            </a:r>
            <a:r>
              <a:rPr lang="ru-RU" sz="1800" dirty="0" smtClean="0"/>
              <a:t>структуре</a:t>
            </a:r>
          </a:p>
          <a:p>
            <a:pPr lvl="1"/>
            <a:r>
              <a:rPr lang="ru-RU" sz="1800" dirty="0"/>
              <a:t>Краткая информация об автоматизируемом бизнес процессе или </a:t>
            </a:r>
            <a:r>
              <a:rPr lang="ru-RU" sz="1800" dirty="0" err="1"/>
              <a:t>тех.процессе</a:t>
            </a:r>
            <a:r>
              <a:rPr lang="ru-RU" sz="1800" dirty="0"/>
              <a:t> или составе оборудования для которого строится </a:t>
            </a:r>
            <a:r>
              <a:rPr lang="ru-RU" sz="1800" dirty="0" smtClean="0"/>
              <a:t>АСУ</a:t>
            </a:r>
          </a:p>
          <a:p>
            <a:pPr lvl="1"/>
            <a:r>
              <a:rPr lang="ru-RU" sz="1800" dirty="0"/>
              <a:t>Краткая информация об условиях эксплуатации</a:t>
            </a:r>
            <a:endParaRPr lang="ru-RU" sz="1800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ru-RU" dirty="0" smtClean="0"/>
              <a:t>№2. </a:t>
            </a:r>
            <a:r>
              <a:rPr lang="ru-RU" dirty="0" smtClean="0"/>
              <a:t>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6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236509"/>
            <a:ext cx="9144000" cy="82731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Основные критерии оценки информационной системы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37982"/>
            <a:ext cx="8441140" cy="4188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Информационная система должна обеспечивать:</a:t>
            </a:r>
          </a:p>
          <a:p>
            <a:r>
              <a:rPr lang="ru-RU" dirty="0" smtClean="0"/>
              <a:t>требуемую функциональность </a:t>
            </a:r>
            <a:r>
              <a:rPr lang="ru-RU" dirty="0"/>
              <a:t>системы и степень адаптации к изменяющимся условиям ее функционирования;</a:t>
            </a:r>
          </a:p>
          <a:p>
            <a:r>
              <a:rPr lang="ru-RU" dirty="0"/>
              <a:t>требуемую пропускную способность системы;</a:t>
            </a:r>
          </a:p>
          <a:p>
            <a:r>
              <a:rPr lang="ru-RU" dirty="0"/>
              <a:t>требуемое время реакции системы на запрос;</a:t>
            </a:r>
          </a:p>
          <a:p>
            <a:r>
              <a:rPr lang="ru-RU" dirty="0"/>
              <a:t>безотказную работу системы в требуемом режиме, иными словами — готовность и доступность системы для обработки запросов пользователей;</a:t>
            </a:r>
          </a:p>
          <a:p>
            <a:r>
              <a:rPr lang="ru-RU" dirty="0"/>
              <a:t>простоту эксплуатации и поддержки системы;</a:t>
            </a:r>
          </a:p>
          <a:p>
            <a:r>
              <a:rPr lang="ru-RU" dirty="0"/>
              <a:t>необходимую безопасность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№2. </a:t>
            </a:r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38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319" y="3499337"/>
            <a:ext cx="1813617" cy="14556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Управление в информационных системах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>
            <a:normAutofit/>
          </a:bodyPr>
          <a:lstStyle/>
          <a:p>
            <a:r>
              <a:rPr lang="ru-RU" b="1" dirty="0" smtClean="0"/>
              <a:t>Система управления</a:t>
            </a:r>
            <a:endParaRPr lang="ru-RU" b="1" dirty="0"/>
          </a:p>
          <a:p>
            <a:pPr lvl="1"/>
            <a:r>
              <a:rPr lang="ru-RU" sz="1800" dirty="0"/>
              <a:t>С</a:t>
            </a:r>
            <a:r>
              <a:rPr lang="ru-RU" sz="1800" dirty="0" smtClean="0"/>
              <a:t>овокупность </a:t>
            </a:r>
            <a:r>
              <a:rPr lang="ru-RU" sz="1800" dirty="0"/>
              <a:t>управляемого объекта или процесса и устройства управления, к которому относится комплекс средств приема, сбора и передачи информации и формирования управляющих сигналов и команд. </a:t>
            </a:r>
            <a:endParaRPr lang="ru-RU" sz="1800" dirty="0" smtClean="0"/>
          </a:p>
          <a:p>
            <a:pPr lvl="1"/>
            <a:r>
              <a:rPr lang="ru-RU" sz="1800" dirty="0"/>
              <a:t>Д</a:t>
            </a:r>
            <a:r>
              <a:rPr lang="ru-RU" sz="1800" dirty="0" smtClean="0"/>
              <a:t>ействие </a:t>
            </a:r>
            <a:r>
              <a:rPr lang="ru-RU" sz="1800" dirty="0"/>
              <a:t>системы управления направлено на улучшение и поддержание работы процесса или объекта. </a:t>
            </a:r>
            <a:endParaRPr lang="ru-RU" sz="1800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ru-RU" dirty="0" smtClean="0"/>
              <a:t>№2. </a:t>
            </a:r>
            <a:r>
              <a:rPr lang="ru-RU" dirty="0" smtClean="0"/>
              <a:t>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1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797" y="2893067"/>
            <a:ext cx="1457657" cy="1169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Управление в информационных системах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>
            <a:normAutofit/>
          </a:bodyPr>
          <a:lstStyle/>
          <a:p>
            <a:r>
              <a:rPr lang="ru-RU" b="1" dirty="0"/>
              <a:t>Управляемый объект</a:t>
            </a:r>
            <a:r>
              <a:rPr lang="ru-RU" dirty="0"/>
              <a:t> — это элемент системы, который для нормального функционирования нуждается в систематическом контроле и  регулировании</a:t>
            </a:r>
          </a:p>
          <a:p>
            <a:r>
              <a:rPr lang="ru-RU" b="1" dirty="0" smtClean="0"/>
              <a:t>Управляющий объект</a:t>
            </a:r>
            <a:r>
              <a:rPr lang="ru-RU" dirty="0" smtClean="0"/>
              <a:t> — </a:t>
            </a:r>
            <a:r>
              <a:rPr lang="ru-RU" dirty="0"/>
              <a:t>элемент системы, который обеспечивает слежение за деятельностью управляемого объекта, выявляет возможные отклонения от заданной программы и обеспечивает своевременное приведение его к нормальному функционированию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ru-RU" dirty="0" smtClean="0"/>
              <a:t>№2. </a:t>
            </a:r>
            <a:r>
              <a:rPr lang="ru-RU" dirty="0" smtClean="0"/>
              <a:t>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3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236509"/>
            <a:ext cx="9144000" cy="827311"/>
          </a:xfrm>
        </p:spPr>
        <p:txBody>
          <a:bodyPr>
            <a:noAutofit/>
          </a:bodyPr>
          <a:lstStyle/>
          <a:p>
            <a:r>
              <a:rPr lang="ru-RU" sz="2400" dirty="0" smtClean="0"/>
              <a:t>Основные области проектирования информационной системы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37982"/>
            <a:ext cx="8441140" cy="4188181"/>
          </a:xfrm>
        </p:spPr>
        <p:txBody>
          <a:bodyPr>
            <a:normAutofit/>
          </a:bodyPr>
          <a:lstStyle/>
          <a:p>
            <a:r>
              <a:rPr lang="ru-RU" b="1" dirty="0" smtClean="0"/>
              <a:t>проектирование моделей системы;</a:t>
            </a:r>
            <a:endParaRPr lang="ru-RU" b="1" dirty="0"/>
          </a:p>
          <a:p>
            <a:r>
              <a:rPr lang="ru-RU" dirty="0"/>
              <a:t>проектирование программ, экранных форм, </a:t>
            </a:r>
            <a:r>
              <a:rPr lang="ru-RU" dirty="0" smtClean="0"/>
              <a:t>отчетов  и иной функциональности;</a:t>
            </a:r>
            <a:endParaRPr lang="ru-RU" dirty="0"/>
          </a:p>
          <a:p>
            <a:r>
              <a:rPr lang="ru-RU" dirty="0"/>
              <a:t>проектирование архитектуры системы</a:t>
            </a:r>
            <a:r>
              <a:rPr lang="en-US" dirty="0" smtClean="0"/>
              <a:t>;</a:t>
            </a:r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№2. </a:t>
            </a:r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3113919"/>
            <a:ext cx="4484427" cy="38566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92" y="1236509"/>
            <a:ext cx="8843748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Моделирование системы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441140" cy="3797986"/>
          </a:xfrm>
        </p:spPr>
        <p:txBody>
          <a:bodyPr>
            <a:normAutofit/>
          </a:bodyPr>
          <a:lstStyle/>
          <a:p>
            <a:r>
              <a:rPr lang="ru-RU" dirty="0" smtClean="0"/>
              <a:t>Моделирование системы предназначено для составления полного представления о структуре итоговой системы и ее составляющих.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№2. </a:t>
            </a:r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4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5203</TotalTime>
  <Words>679</Words>
  <Application>Microsoft Office PowerPoint</Application>
  <PresentationFormat>Экран (4:3)</PresentationFormat>
  <Paragraphs>106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Verdana</vt:lpstr>
      <vt:lpstr>Cover</vt:lpstr>
      <vt:lpstr>1_Cover</vt:lpstr>
      <vt:lpstr>Проектирование  информационных систем</vt:lpstr>
      <vt:lpstr>Лекция №2. Определение характеристик  и моделирование информационных систем</vt:lpstr>
      <vt:lpstr>Состав лекции</vt:lpstr>
      <vt:lpstr>Объект автоматизации</vt:lpstr>
      <vt:lpstr>Основные критерии оценки информационной системы</vt:lpstr>
      <vt:lpstr>Управление в информационных системах</vt:lpstr>
      <vt:lpstr>Управление в информационных системах</vt:lpstr>
      <vt:lpstr>Основные области проектирования информационной системы</vt:lpstr>
      <vt:lpstr>Моделирование системы</vt:lpstr>
      <vt:lpstr>Моделирование системы</vt:lpstr>
      <vt:lpstr>Моделирование системного окружения</vt:lpstr>
      <vt:lpstr>Поведенческие модели</vt:lpstr>
      <vt:lpstr>Проектирование (моделирование) объектов системы</vt:lpstr>
      <vt:lpstr>Наследование и агрегирование объектов</vt:lpstr>
      <vt:lpstr>Инструментальные CASE-средства</vt:lpstr>
      <vt:lpstr>Инструментальные CASE-средства</vt:lpstr>
      <vt:lpstr>Структурный подход</vt:lpstr>
      <vt:lpstr>Типы CASE-систем</vt:lpstr>
      <vt:lpstr>Примеры CASE-средств</vt:lpstr>
      <vt:lpstr>Спасибо за внимание!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Sergey Pantenkov</cp:lastModifiedBy>
  <cp:revision>71</cp:revision>
  <dcterms:created xsi:type="dcterms:W3CDTF">2014-06-27T12:30:22Z</dcterms:created>
  <dcterms:modified xsi:type="dcterms:W3CDTF">2017-06-08T16:32:23Z</dcterms:modified>
</cp:coreProperties>
</file>