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64" r:id="rId4"/>
    <p:sldId id="289" r:id="rId5"/>
    <p:sldId id="268" r:id="rId6"/>
    <p:sldId id="290" r:id="rId7"/>
    <p:sldId id="298" r:id="rId8"/>
    <p:sldId id="273" r:id="rId9"/>
    <p:sldId id="292" r:id="rId10"/>
    <p:sldId id="291" r:id="rId11"/>
    <p:sldId id="299" r:id="rId12"/>
    <p:sldId id="296" r:id="rId13"/>
    <p:sldId id="294" r:id="rId14"/>
    <p:sldId id="293" r:id="rId15"/>
    <p:sldId id="30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45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2016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</a:t>
            </a:r>
            <a:br>
              <a:rPr lang="ru-RU" dirty="0"/>
            </a:br>
            <a:r>
              <a:rPr lang="ru-RU" dirty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/>
              <a:t>Пантенков</a:t>
            </a:r>
            <a:r>
              <a:rPr lang="ru-RU" sz="2000" dirty="0"/>
              <a:t> Сергей Александрович</a:t>
            </a:r>
            <a:endParaRPr lang="nl-NL" sz="2000" dirty="0"/>
          </a:p>
          <a:p>
            <a:r>
              <a:rPr lang="en-US" dirty="0"/>
              <a:t>pantenkov@gmail.com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Нефункциональные требования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/>
              <a:t>Бизнес-требования (?)</a:t>
            </a:r>
            <a:r>
              <a:rPr lang="en-US" dirty="0"/>
              <a:t>;</a:t>
            </a:r>
          </a:p>
          <a:p>
            <a:r>
              <a:rPr lang="ru-RU" dirty="0"/>
              <a:t>Внешние интерфейсы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Предложения по реализации</a:t>
            </a:r>
            <a:r>
              <a:rPr lang="en-US" dirty="0"/>
              <a:t>;</a:t>
            </a:r>
          </a:p>
          <a:p>
            <a:r>
              <a:rPr lang="ru-RU" dirty="0"/>
              <a:t>Предложения по тестированию</a:t>
            </a:r>
            <a:r>
              <a:rPr lang="en-US" dirty="0"/>
              <a:t>;</a:t>
            </a:r>
          </a:p>
          <a:p>
            <a:r>
              <a:rPr lang="ru-RU" dirty="0"/>
              <a:t>Юридические требования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№2.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требования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/>
              <a:t>Уровни требований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Системные требования</a:t>
            </a:r>
            <a:r>
              <a:rPr lang="en-US" dirty="0"/>
              <a:t>;</a:t>
            </a:r>
          </a:p>
          <a:p>
            <a:r>
              <a:rPr lang="ru-RU" dirty="0"/>
              <a:t>Алгоритмы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Интерфейсы</a:t>
            </a:r>
            <a:r>
              <a:rPr lang="en-US" dirty="0"/>
              <a:t> (?)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№2.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1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Иные типы требований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441140" cy="406234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Зачем нужны</a:t>
            </a:r>
            <a:r>
              <a:rPr lang="en-US" dirty="0"/>
              <a:t>?</a:t>
            </a:r>
          </a:p>
          <a:p>
            <a:r>
              <a:rPr lang="ru-RU" dirty="0"/>
              <a:t>Когда описываются?</a:t>
            </a:r>
            <a:endParaRPr lang="en-US" dirty="0"/>
          </a:p>
          <a:p>
            <a:r>
              <a:rPr lang="ru-RU" dirty="0"/>
              <a:t>Источник?</a:t>
            </a:r>
          </a:p>
          <a:p>
            <a:r>
              <a:rPr lang="ru-RU" dirty="0"/>
              <a:t>Какие еще бывают?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1800" dirty="0"/>
              <a:t>Требования к документированию</a:t>
            </a:r>
          </a:p>
          <a:p>
            <a:r>
              <a:rPr lang="ru-RU" sz="1800" dirty="0"/>
              <a:t>Требования к дизайну и удобству использования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Требования к безопасности и надёжности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Требования к показателям назначения (производительность, устойчивость к сбоям и т. п.)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Требования к эксплуатации и персоналу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№2.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2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Управление требованиями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требования</a:t>
            </a:r>
            <a:r>
              <a:rPr lang="en-US" dirty="0"/>
              <a:t>;</a:t>
            </a:r>
          </a:p>
          <a:p>
            <a:r>
              <a:rPr lang="ru-RU" dirty="0"/>
              <a:t>Связь требования и задачи на разработку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Актуализация требований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Методологии работы.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8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Инструменты управления требованиями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en-US" dirty="0"/>
              <a:t>JIRA;</a:t>
            </a:r>
          </a:p>
          <a:p>
            <a:r>
              <a:rPr lang="en-US" dirty="0" err="1"/>
              <a:t>Redmine</a:t>
            </a:r>
            <a:r>
              <a:rPr lang="en-US" dirty="0"/>
              <a:t>;</a:t>
            </a:r>
          </a:p>
          <a:p>
            <a:r>
              <a:rPr lang="en-US" dirty="0" err="1"/>
              <a:t>TrackStudio</a:t>
            </a:r>
            <a:r>
              <a:rPr lang="en-US" dirty="0"/>
              <a:t>;</a:t>
            </a:r>
          </a:p>
          <a:p>
            <a:r>
              <a:rPr lang="en-US" dirty="0"/>
              <a:t>IBM Rational;</a:t>
            </a:r>
            <a:endParaRPr lang="ru-RU" dirty="0"/>
          </a:p>
          <a:p>
            <a:r>
              <a:rPr lang="en-US" dirty="0"/>
              <a:t>CVS, SVN?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8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pantenkov@gmail.com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Лекция №3. Работа с требованиями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лекции:</a:t>
            </a:r>
          </a:p>
          <a:p>
            <a:r>
              <a:rPr lang="ru-RU" dirty="0"/>
              <a:t>Ознакомиться с типами требований</a:t>
            </a:r>
          </a:p>
          <a:p>
            <a:r>
              <a:rPr lang="ru-RU" dirty="0"/>
              <a:t>Получить информацию о правилах составления требований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3" y="4056895"/>
            <a:ext cx="6477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Состав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/>
              <a:t>Что такое требования?</a:t>
            </a:r>
          </a:p>
          <a:p>
            <a:r>
              <a:rPr lang="ru-RU" dirty="0"/>
              <a:t>Типы требований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Сбор требований</a:t>
            </a:r>
            <a:r>
              <a:rPr lang="en-US" dirty="0"/>
              <a:t>;</a:t>
            </a:r>
          </a:p>
          <a:p>
            <a:r>
              <a:rPr lang="ru-RU" dirty="0"/>
              <a:t>Характеристики требований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Обзор различных типов требований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Инструменты для ведения требований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09" y="1432733"/>
            <a:ext cx="1813617" cy="1455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Что такое требования?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b="1" dirty="0"/>
              <a:t>Условие, стандарт</a:t>
            </a:r>
          </a:p>
          <a:p>
            <a:r>
              <a:rPr lang="ru-RU" b="1" dirty="0"/>
              <a:t>Документ или его раздел, документально фиксирующий потребности</a:t>
            </a:r>
          </a:p>
          <a:p>
            <a:r>
              <a:rPr lang="ru-RU" b="1" dirty="0"/>
              <a:t>Требования к программному обеспечению — совокупность утверждений относительно атрибутов, свойств или качеств программной системы, подлежащей реализации. Создаются в процессе разработки требований к программному обеспечению, в результате анализа требований.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6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rmAutofit/>
          </a:bodyPr>
          <a:lstStyle/>
          <a:p>
            <a:r>
              <a:rPr lang="ru-RU" dirty="0"/>
              <a:t>Типы требований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dirty="0"/>
              <a:t>Бизнес-требования;</a:t>
            </a:r>
          </a:p>
          <a:p>
            <a:r>
              <a:rPr lang="ru-RU" dirty="0"/>
              <a:t>Функциональные требования;</a:t>
            </a:r>
          </a:p>
          <a:p>
            <a:r>
              <a:rPr lang="ru-RU" dirty="0"/>
              <a:t>Нефункциональные требования;</a:t>
            </a:r>
          </a:p>
          <a:p>
            <a:r>
              <a:rPr lang="ru-RU" dirty="0"/>
              <a:t>Требования к документированию</a:t>
            </a:r>
          </a:p>
          <a:p>
            <a:r>
              <a:rPr lang="ru-RU" dirty="0"/>
              <a:t>Требования к дизайну и удобству использования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Требования к безопасности и надёжности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Требования к показателям назначения (производительность, устойчивость к сбоям и т. п.)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Требования к эксплуатации и персоналу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9" y="3499337"/>
            <a:ext cx="1813617" cy="1455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Источники требований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Представления и ожидания потребителей и пользователей системы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Конкурирующие программные продукты</a:t>
            </a:r>
            <a:r>
              <a:rPr lang="en-US" dirty="0"/>
              <a:t>;</a:t>
            </a:r>
          </a:p>
          <a:p>
            <a:r>
              <a:rPr lang="ru-RU" dirty="0"/>
              <a:t>Федеральное и муниципальное отраслевое законодательство (конституция, законы, распоряжения)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Нормативное обеспечение организации (регламенты, положения, уставы, приказы)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Текущая организация деятельности объекта автоматизации</a:t>
            </a:r>
          </a:p>
          <a:p>
            <a:r>
              <a:rPr lang="ru-RU" dirty="0"/>
              <a:t>Модели деятельности (диаграммы бизнес-процессов)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Журналы использования существующих программно-аппаратных систем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r>
              <a:rPr lang="ru-RU" dirty="0"/>
              <a:t>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требований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Единичность</a:t>
            </a:r>
          </a:p>
          <a:p>
            <a:r>
              <a:rPr lang="ru-RU" dirty="0"/>
              <a:t>Завершённость</a:t>
            </a:r>
          </a:p>
          <a:p>
            <a:r>
              <a:rPr lang="ru-RU" dirty="0"/>
              <a:t>Последовательность</a:t>
            </a:r>
          </a:p>
          <a:p>
            <a:r>
              <a:rPr lang="ru-RU" dirty="0"/>
              <a:t>Атомарность</a:t>
            </a:r>
          </a:p>
          <a:p>
            <a:r>
              <a:rPr lang="ru-RU" dirty="0" err="1"/>
              <a:t>Отслеживаемость</a:t>
            </a:r>
            <a:endParaRPr lang="ru-RU" dirty="0"/>
          </a:p>
          <a:p>
            <a:r>
              <a:rPr lang="ru-RU" dirty="0"/>
              <a:t>Актуальность</a:t>
            </a:r>
          </a:p>
          <a:p>
            <a:r>
              <a:rPr lang="ru-RU" dirty="0"/>
              <a:t>Выполнимость</a:t>
            </a:r>
          </a:p>
          <a:p>
            <a:r>
              <a:rPr lang="ru-RU" dirty="0"/>
              <a:t>Недвусмысленность</a:t>
            </a:r>
          </a:p>
          <a:p>
            <a:r>
              <a:rPr lang="ru-RU" dirty="0"/>
              <a:t>Обязательность</a:t>
            </a:r>
          </a:p>
          <a:p>
            <a:r>
              <a:rPr lang="ru-RU" dirty="0" err="1"/>
              <a:t>Проверяемость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Autofit/>
          </a:bodyPr>
          <a:lstStyle/>
          <a:p>
            <a:r>
              <a:rPr lang="ru-RU" sz="2400" dirty="0"/>
              <a:t>Методы выявления требований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dirty="0"/>
              <a:t>Интервью, опросы, анкетирование</a:t>
            </a:r>
          </a:p>
          <a:p>
            <a:r>
              <a:rPr lang="ru-RU" dirty="0"/>
              <a:t>Мозговой штурм, семинар</a:t>
            </a:r>
          </a:p>
          <a:p>
            <a:r>
              <a:rPr lang="ru-RU" dirty="0"/>
              <a:t>Наблюдение за производственной деятельностью, «фотографирование» рабочего дня</a:t>
            </a:r>
          </a:p>
          <a:p>
            <a:r>
              <a:rPr lang="ru-RU" dirty="0"/>
              <a:t>Анализ нормативной документации</a:t>
            </a:r>
          </a:p>
          <a:p>
            <a:r>
              <a:rPr lang="ru-RU" dirty="0"/>
              <a:t>Анализ моделей деятельности</a:t>
            </a:r>
          </a:p>
          <a:p>
            <a:r>
              <a:rPr lang="ru-RU" dirty="0"/>
              <a:t>Анализ конкурентных продуктов</a:t>
            </a:r>
          </a:p>
          <a:p>
            <a:r>
              <a:rPr lang="ru-RU" dirty="0"/>
              <a:t>Анализ статистики использования предыдущих версий системы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/>
              <a:t>Бизнес-требования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 не мыслит категориями ИТ</a:t>
            </a:r>
            <a:r>
              <a:rPr lang="en-US" dirty="0"/>
              <a:t>;</a:t>
            </a:r>
          </a:p>
          <a:p>
            <a:r>
              <a:rPr lang="ru-RU" dirty="0"/>
              <a:t>Пользователь лучше вас знает как это работает</a:t>
            </a:r>
            <a:r>
              <a:rPr lang="en-US" dirty="0"/>
              <a:t>;</a:t>
            </a:r>
          </a:p>
          <a:p>
            <a:r>
              <a:rPr lang="ru-RU" dirty="0"/>
              <a:t>Владелец бизнес-требований – специалист или руководитель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№3.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471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460</Words>
  <Application>Microsoft Office PowerPoint</Application>
  <PresentationFormat>Экран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Лекция №3. Работа с требованиями</vt:lpstr>
      <vt:lpstr>Состав лекции</vt:lpstr>
      <vt:lpstr>Что такое требования?</vt:lpstr>
      <vt:lpstr>Типы требований</vt:lpstr>
      <vt:lpstr>Источники требований</vt:lpstr>
      <vt:lpstr>Характеристики требований</vt:lpstr>
      <vt:lpstr>Методы выявления требований</vt:lpstr>
      <vt:lpstr>Бизнес-требования</vt:lpstr>
      <vt:lpstr>Нефункциональные требования</vt:lpstr>
      <vt:lpstr>Функциональные требования</vt:lpstr>
      <vt:lpstr>Иные типы требований</vt:lpstr>
      <vt:lpstr>Управление требованиями</vt:lpstr>
      <vt:lpstr>Инструменты управления требованиями</vt:lpstr>
      <vt:lpstr>Спасибо за внимание!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pantenkov</cp:lastModifiedBy>
  <cp:revision>73</cp:revision>
  <dcterms:created xsi:type="dcterms:W3CDTF">2014-06-27T12:30:22Z</dcterms:created>
  <dcterms:modified xsi:type="dcterms:W3CDTF">2018-10-01T11:10:07Z</dcterms:modified>
</cp:coreProperties>
</file>