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9"/>
  </p:notesMasterIdLst>
  <p:handoutMasterIdLst>
    <p:handoutMasterId r:id="rId30"/>
  </p:handoutMasterIdLst>
  <p:sldIdLst>
    <p:sldId id="265" r:id="rId3"/>
    <p:sldId id="264" r:id="rId4"/>
    <p:sldId id="289" r:id="rId5"/>
    <p:sldId id="309" r:id="rId6"/>
    <p:sldId id="310" r:id="rId7"/>
    <p:sldId id="311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31" r:id="rId20"/>
    <p:sldId id="332" r:id="rId21"/>
    <p:sldId id="333" r:id="rId22"/>
    <p:sldId id="313" r:id="rId23"/>
    <p:sldId id="314" r:id="rId24"/>
    <p:sldId id="315" r:id="rId25"/>
    <p:sldId id="317" r:id="rId26"/>
    <p:sldId id="268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452" y="90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</a:t>
            </a:r>
            <a:br>
              <a:rPr lang="ru-RU" dirty="0"/>
            </a:br>
            <a:r>
              <a:rPr lang="ru-RU" dirty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/>
              <a:t>Пантенков</a:t>
            </a:r>
            <a:r>
              <a:rPr lang="ru-RU" sz="2000" dirty="0"/>
              <a:t> Сергей Александрович</a:t>
            </a:r>
            <a:endParaRPr lang="nl-NL" sz="2000" dirty="0"/>
          </a:p>
          <a:p>
            <a:r>
              <a:rPr lang="en-US" dirty="0"/>
              <a:t>pantenkov@gmail.com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Общие проблемы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Ограниченность типов данных </a:t>
            </a:r>
          </a:p>
          <a:p>
            <a:r>
              <a:rPr lang="ru-RU" dirty="0"/>
              <a:t>Сложность соблюдения стандартов</a:t>
            </a:r>
          </a:p>
          <a:p>
            <a:r>
              <a:rPr lang="ru-RU" dirty="0"/>
              <a:t>Каждая систем должна реализовать интерфейсы для интеграции</a:t>
            </a:r>
          </a:p>
          <a:p>
            <a:r>
              <a:rPr lang="ru-RU" dirty="0"/>
              <a:t>Необходимость поддержки обратной совместимости</a:t>
            </a:r>
          </a:p>
          <a:p>
            <a:r>
              <a:rPr lang="ru-RU" dirty="0"/>
              <a:t>Снижение скорости работы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Типы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Локальная </a:t>
            </a:r>
          </a:p>
          <a:p>
            <a:r>
              <a:rPr lang="ru-RU" dirty="0"/>
              <a:t>Распределенная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Локальная интеграция. Плагины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Плагин (англ. </a:t>
            </a:r>
            <a:r>
              <a:rPr lang="ru-RU" b="1" dirty="0" err="1"/>
              <a:t>plug-in</a:t>
            </a:r>
            <a:r>
              <a:rPr lang="ru-RU" b="1" dirty="0"/>
              <a:t>, от </a:t>
            </a:r>
            <a:r>
              <a:rPr lang="ru-RU" b="1" dirty="0" err="1"/>
              <a:t>plug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«подключать»)</a:t>
            </a:r>
            <a:r>
              <a:rPr lang="ru-RU" dirty="0"/>
              <a:t> — независимо компилируемый программный модуль, динамически подключаемый к основной программе и предназначенный для расширения и/или использования её возможностей. Плагины обычно выполняются в виде библиотек общего пользования.</a:t>
            </a:r>
          </a:p>
          <a:p>
            <a:r>
              <a:rPr lang="ru-RU" dirty="0"/>
              <a:t>Реализуется на базе типовых интерфейсов приложения</a:t>
            </a:r>
          </a:p>
          <a:p>
            <a:r>
              <a:rPr lang="ru-RU" dirty="0"/>
              <a:t>Создается на языке, поддерживаемым приложением</a:t>
            </a:r>
          </a:p>
          <a:p>
            <a:r>
              <a:rPr lang="ru-RU" dirty="0"/>
              <a:t>Не работает вне приложения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Интеграция КИС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Распределенное взаимодействие, в </a:t>
            </a:r>
            <a:r>
              <a:rPr lang="ru-RU" dirty="0" err="1"/>
              <a:t>т.ч</a:t>
            </a:r>
            <a:r>
              <a:rPr lang="ru-RU" dirty="0"/>
              <a:t>. сетевое.</a:t>
            </a:r>
          </a:p>
          <a:p>
            <a:r>
              <a:rPr lang="ru-RU" dirty="0"/>
              <a:t>Двусторонняя передача данных</a:t>
            </a:r>
          </a:p>
          <a:p>
            <a:r>
              <a:rPr lang="ru-RU" dirty="0"/>
              <a:t>Большой объем и сложные структуры данных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9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-technet.sec.s-msft.com/dynimg/IC17099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66" y="855137"/>
            <a:ext cx="23622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Способы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API (application programming interface)</a:t>
            </a:r>
            <a:r>
              <a:rPr lang="en-US" dirty="0"/>
              <a:t> – </a:t>
            </a:r>
            <a:r>
              <a:rPr lang="ru-RU" dirty="0"/>
              <a:t>интерфейс программирования приложения</a:t>
            </a:r>
          </a:p>
          <a:p>
            <a:r>
              <a:rPr lang="en-US" b="1" dirty="0"/>
              <a:t>COM (component object model)</a:t>
            </a:r>
            <a:r>
              <a:rPr lang="ru-RU" dirty="0"/>
              <a:t>-  технологический стандарт от </a:t>
            </a:r>
            <a:r>
              <a:rPr lang="ru-RU" dirty="0" err="1"/>
              <a:t>Microsoft</a:t>
            </a:r>
            <a:r>
              <a:rPr lang="ru-RU" dirty="0"/>
              <a:t>, предназначенный для создания программного обеспечения на основе взаимодействующих компонентов, каждый из которых может использоваться во многих программах одновременно. Стандарт воплощает в себе идеи полиморфизма и инкапсуляции объектно-ориентированного программирования. В современных версиях </a:t>
            </a:r>
            <a:r>
              <a:rPr lang="en-US" dirty="0"/>
              <a:t>Windows COM </a:t>
            </a:r>
            <a:r>
              <a:rPr lang="ru-RU" dirty="0"/>
              <a:t>используется очень широко. На основе </a:t>
            </a:r>
            <a:r>
              <a:rPr lang="en-US" dirty="0"/>
              <a:t>COM </a:t>
            </a:r>
            <a:r>
              <a:rPr lang="ru-RU" dirty="0"/>
              <a:t>были реализованы технологии: </a:t>
            </a:r>
            <a:r>
              <a:rPr lang="en-US" dirty="0"/>
              <a:t>Microsoft OLE Automation, ActiveX, DCOM, COM+, DirectX, </a:t>
            </a:r>
            <a:r>
              <a:rPr lang="ru-RU" dirty="0"/>
              <a:t>а также </a:t>
            </a:r>
            <a:r>
              <a:rPr lang="en-US" dirty="0"/>
              <a:t>XPCOM.</a:t>
            </a:r>
            <a:endParaRPr lang="ru-RU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Способы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OLE </a:t>
            </a:r>
            <a:r>
              <a:rPr lang="ru-RU" b="1" dirty="0"/>
              <a:t>(англ. 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Linking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Embedding</a:t>
            </a:r>
            <a:r>
              <a:rPr lang="ru-RU" b="1" dirty="0"/>
              <a:t>,</a:t>
            </a:r>
            <a:r>
              <a:rPr lang="en-US" b="1" dirty="0"/>
              <a:t> c</a:t>
            </a:r>
            <a:r>
              <a:rPr lang="ru-RU" b="1" dirty="0" err="1"/>
              <a:t>вязывание</a:t>
            </a:r>
            <a:r>
              <a:rPr lang="ru-RU" b="1" dirty="0"/>
              <a:t> и встраивание объекта) </a:t>
            </a:r>
            <a:r>
              <a:rPr lang="ru-RU" dirty="0"/>
              <a:t>— технология связывания и внедрения объектов в другие документы и объекты, разработанные корпорацией Майкрософт.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OLE позволяет передавать часть работы от одной программы редактирования к другой и возвращать результаты назад. Например, установленная на персональном компьютере издательская система может послать некий текст на обработку в текстовый редактор, либо некоторое изображение в редактор изображений с помощью OLE-технологии.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Способы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ActiveX</a:t>
            </a:r>
            <a:r>
              <a:rPr lang="ru-RU" dirty="0"/>
              <a:t> — </a:t>
            </a:r>
            <a:r>
              <a:rPr lang="ru-RU" dirty="0" err="1"/>
              <a:t>фреймворк</a:t>
            </a:r>
            <a:r>
              <a:rPr lang="ru-RU" dirty="0"/>
              <a:t> для определения программных компонентов, пригодных к использованию из программ, написанных на разных языках программирования. Программное обеспечение может собираться из одного или более таких компонентов, чтобы использовать их функциональность.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Впервые эта технология была внедрена в 1996 году компанией </a:t>
            </a:r>
            <a:r>
              <a:rPr lang="ru-RU" dirty="0" err="1"/>
              <a:t>Microsoft</a:t>
            </a:r>
            <a:r>
              <a:rPr lang="ru-RU" dirty="0"/>
              <a:t> как развитие технологий 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(COM) и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Linking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Embedding</a:t>
            </a:r>
            <a:r>
              <a:rPr lang="ru-RU" dirty="0"/>
              <a:t> (OLE) и широко используется в операционных системах семейства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en-US" dirty="0"/>
              <a:t>Windows,</a:t>
            </a:r>
            <a:r>
              <a:rPr lang="ru-RU" dirty="0"/>
              <a:t> хотя сама технология и не привязана к операционной системе.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cdn.ghacks.net/wp-content/uploads/2010/11/InstallActiv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4" y="836148"/>
            <a:ext cx="3364173" cy="15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5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Способы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SOAP </a:t>
            </a:r>
            <a:r>
              <a:rPr lang="ru-RU" b="1" dirty="0"/>
              <a:t>(от англ. </a:t>
            </a:r>
            <a:r>
              <a:rPr lang="ru-RU" b="1" dirty="0" err="1"/>
              <a:t>Simple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Access</a:t>
            </a:r>
            <a:r>
              <a:rPr lang="ru-RU" b="1" dirty="0"/>
              <a:t> </a:t>
            </a:r>
            <a:r>
              <a:rPr lang="ru-RU" b="1" dirty="0" err="1"/>
              <a:t>Protocol</a:t>
            </a:r>
            <a:r>
              <a:rPr lang="ru-RU" b="1" dirty="0"/>
              <a:t> — простой протокол доступа к объектам; вплоть до спецификации 1.2</a:t>
            </a:r>
            <a:r>
              <a:rPr lang="ru-RU" dirty="0"/>
              <a:t>) — протокол обмена структурированными сообщениями в распределённой вычислительной среде. Первоначально SOAP предназначался в основном для реализации удалённого вызова процедур (RPC). Сейчас протокол используется для обмена произвольными сообщениями в формате XML, а не только для вызова процедур. Официальная спецификация последней версии 1.2 протокола никак не расшифровывает название SOAP. SOAP является расширением протокола XML-RPC.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2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/>
              <a:t>SOAP. </a:t>
            </a:r>
            <a:r>
              <a:rPr lang="ru-RU" dirty="0"/>
              <a:t>Основные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XML </a:t>
            </a:r>
            <a:r>
              <a:rPr lang="ru-RU" dirty="0"/>
              <a:t>для формирования пакетов данных</a:t>
            </a:r>
          </a:p>
          <a:p>
            <a:r>
              <a:rPr lang="ru-RU" dirty="0"/>
              <a:t>Применение </a:t>
            </a:r>
            <a:r>
              <a:rPr lang="en-US" dirty="0"/>
              <a:t>HTTP </a:t>
            </a:r>
            <a:r>
              <a:rPr lang="ru-RU" dirty="0"/>
              <a:t>в качестве пассивного наблюдателя</a:t>
            </a:r>
          </a:p>
          <a:p>
            <a:r>
              <a:rPr lang="ru-RU" dirty="0"/>
              <a:t>Формализация </a:t>
            </a:r>
            <a:r>
              <a:rPr lang="en-US" dirty="0"/>
              <a:t>API</a:t>
            </a:r>
            <a:r>
              <a:rPr lang="ru-RU" dirty="0"/>
              <a:t> в формате </a:t>
            </a:r>
            <a:r>
              <a:rPr lang="en-US" dirty="0"/>
              <a:t>WSDL</a:t>
            </a:r>
          </a:p>
          <a:p>
            <a:r>
              <a:rPr lang="ru-RU" dirty="0"/>
              <a:t>Использование интерфейсов, основанных на объектах и методах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5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Способы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REST (сокр. от англ. </a:t>
            </a:r>
            <a:r>
              <a:rPr lang="ru-RU" b="1" dirty="0" err="1"/>
              <a:t>Representational</a:t>
            </a:r>
            <a:r>
              <a:rPr lang="ru-RU" b="1" dirty="0"/>
              <a:t> </a:t>
            </a:r>
            <a:r>
              <a:rPr lang="ru-RU" b="1" dirty="0" err="1"/>
              <a:t>State</a:t>
            </a:r>
            <a:r>
              <a:rPr lang="ru-RU" b="1" dirty="0"/>
              <a:t> </a:t>
            </a:r>
            <a:r>
              <a:rPr lang="ru-RU" b="1" dirty="0" err="1"/>
              <a:t>Transfer</a:t>
            </a:r>
            <a:r>
              <a:rPr lang="ru-RU" b="1" dirty="0"/>
              <a:t> — «передача состояния представления») </a:t>
            </a:r>
            <a:r>
              <a:rPr lang="ru-RU" dirty="0"/>
              <a:t>— архитектурный стиль взаимодействия компонентов распределённого приложения в сети.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является языком программирования или нотацией. Используется удаленный вызов процедур по </a:t>
            </a:r>
            <a:r>
              <a:rPr lang="en-US" dirty="0"/>
              <a:t>HTTP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№</a:t>
            </a:r>
            <a:r>
              <a:rPr lang="en-US" dirty="0"/>
              <a:t>4</a:t>
            </a:r>
            <a:r>
              <a:rPr lang="ru-RU" dirty="0"/>
              <a:t>.Проектирование интерфейсов, интеграция и прототипирование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лекции:</a:t>
            </a:r>
          </a:p>
          <a:p>
            <a:r>
              <a:rPr lang="ru-RU" dirty="0"/>
              <a:t>Определить типы интерфейсов</a:t>
            </a:r>
          </a:p>
          <a:p>
            <a:r>
              <a:rPr lang="ru-RU" dirty="0"/>
              <a:t>Получить общие сведения о способах интеграции</a:t>
            </a:r>
          </a:p>
          <a:p>
            <a:r>
              <a:rPr lang="ru-RU" dirty="0"/>
              <a:t>Получить информацию о принципах проектирования интерфейсов и необходимости </a:t>
            </a:r>
            <a:r>
              <a:rPr lang="ru-RU" dirty="0" err="1"/>
              <a:t>прототипирования</a:t>
            </a:r>
            <a:endParaRPr lang="ru-RU" dirty="0"/>
          </a:p>
          <a:p>
            <a:r>
              <a:rPr lang="ru-RU" dirty="0"/>
              <a:t>Ознакомиться с типовыми решениями для </a:t>
            </a:r>
            <a:r>
              <a:rPr lang="ru-RU" dirty="0" err="1"/>
              <a:t>прототипирования</a:t>
            </a:r>
            <a:r>
              <a:rPr lang="ru-RU" dirty="0"/>
              <a:t> и проектирования интерфейсов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/>
              <a:t>REST. </a:t>
            </a:r>
            <a:r>
              <a:rPr lang="ru-RU" dirty="0"/>
              <a:t>Основные принципы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Все является ресурсами с уникальным идентификатором (URL)</a:t>
            </a:r>
          </a:p>
          <a:p>
            <a:r>
              <a:rPr lang="ru-RU" dirty="0"/>
              <a:t>Все операции клиента с сервером </a:t>
            </a:r>
            <a:r>
              <a:rPr lang="ru-RU" dirty="0" err="1"/>
              <a:t>stateless</a:t>
            </a:r>
            <a:r>
              <a:rPr lang="ru-RU" dirty="0"/>
              <a:t>, т.е. сервер не должен хранить вообще никакой информации о клиенте – никакой сессии</a:t>
            </a:r>
          </a:p>
          <a:p>
            <a:r>
              <a:rPr lang="ru-RU" dirty="0"/>
              <a:t>Все запросы можно поделить на 4 типа в соответствии с CRUD, причем каждому типу сопоставляется HTTP метод – </a:t>
            </a:r>
            <a:r>
              <a:rPr lang="ru-RU" dirty="0" err="1"/>
              <a:t>Post</a:t>
            </a:r>
            <a:r>
              <a:rPr lang="ru-RU" dirty="0"/>
              <a:t>, </a:t>
            </a:r>
            <a:r>
              <a:rPr lang="ru-RU" dirty="0" err="1"/>
              <a:t>Get</a:t>
            </a:r>
            <a:r>
              <a:rPr lang="ru-RU" dirty="0"/>
              <a:t>, </a:t>
            </a:r>
            <a:r>
              <a:rPr lang="ru-RU" dirty="0" err="1"/>
              <a:t>Put</a:t>
            </a:r>
            <a:r>
              <a:rPr lang="ru-RU" dirty="0"/>
              <a:t> и </a:t>
            </a:r>
            <a:r>
              <a:rPr lang="ru-RU" dirty="0" err="1"/>
              <a:t>Delete</a:t>
            </a:r>
            <a:endParaRPr lang="ru-RU" dirty="0"/>
          </a:p>
          <a:p>
            <a:r>
              <a:rPr lang="ru-RU" dirty="0"/>
              <a:t>Вся логика крутится вокруг ресурсов, а не операций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2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Пользовательский интерфейсы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Пользовательский интерфейс </a:t>
            </a:r>
            <a:r>
              <a:rPr lang="ru-RU" dirty="0"/>
              <a:t>— разновидность интерфейсов, в котором одна сторона представлена человеком (пользователем), другая — машиной/устройством. Представляет собой совокупность средств и методов, при помощи которых пользователь взаимодействует с различными, чаще всего сложными, машинами, устройствами и аппаратурой.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Типы интерфейсов</a:t>
            </a:r>
          </a:p>
          <a:p>
            <a:r>
              <a:rPr lang="ru-RU" dirty="0"/>
              <a:t>Визуальный</a:t>
            </a:r>
          </a:p>
          <a:p>
            <a:r>
              <a:rPr lang="ru-RU" dirty="0"/>
              <a:t>Жестовый </a:t>
            </a:r>
          </a:p>
          <a:p>
            <a:r>
              <a:rPr lang="ru-RU" dirty="0"/>
              <a:t>Голосовой</a:t>
            </a:r>
          </a:p>
          <a:p>
            <a:r>
              <a:rPr lang="ru-RU" dirty="0"/>
              <a:t>Материальный</a:t>
            </a:r>
          </a:p>
        </p:txBody>
      </p:sp>
      <p:pic>
        <p:nvPicPr>
          <p:cNvPr id="6146" name="Picture 2" descr="https://www.ibm.com/developerworks/ru/library/ls-dwa8-lite/figu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5" y="4109953"/>
            <a:ext cx="3392937" cy="22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Визуальный интерфейс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b="1" dirty="0"/>
              <a:t>Текстовый – командная строка</a:t>
            </a:r>
          </a:p>
          <a:p>
            <a:r>
              <a:rPr lang="ru-RU" b="1" dirty="0"/>
              <a:t>Графический</a:t>
            </a:r>
          </a:p>
          <a:p>
            <a:pPr lvl="1"/>
            <a:r>
              <a:rPr lang="ru-RU" b="1" dirty="0"/>
              <a:t>Оконный</a:t>
            </a:r>
          </a:p>
          <a:p>
            <a:pPr lvl="1"/>
            <a:r>
              <a:rPr lang="ru-RU" b="1" dirty="0"/>
              <a:t>Веб-ориентированный</a:t>
            </a:r>
          </a:p>
          <a:p>
            <a:pPr lvl="1"/>
            <a:endParaRPr lang="ru-RU" b="1" dirty="0"/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4" name="Picture 4" descr="http://remnabor.net/wp-content/uploads/2012/01/%D0%9A%D0%B0%D0%BA-%D0%BE%D1%82%D0%BA%D1%80%D1%8B%D1%82%D1%8C-%D0%BA%D0%BE%D0%BC%D0%B0%D0%BD%D0%B4%D0%BD%D1%83%D1%8E-%D1%81%D1%82%D1%80%D0%BE%D0%BA%D1%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" y="3752850"/>
            <a:ext cx="3951311" cy="29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1236509"/>
            <a:ext cx="9239534" cy="827311"/>
          </a:xfrm>
        </p:spPr>
        <p:txBody>
          <a:bodyPr>
            <a:normAutofit/>
          </a:bodyPr>
          <a:lstStyle/>
          <a:p>
            <a:r>
              <a:rPr lang="ru-RU" sz="2600" dirty="0"/>
              <a:t>Принципы проектирования пользовательского интерфейса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Программа для пользователя – это интерфейс</a:t>
            </a:r>
            <a:endParaRPr lang="ru-RU" dirty="0"/>
          </a:p>
          <a:p>
            <a:r>
              <a:rPr lang="ru-RU" dirty="0"/>
              <a:t>Интерфейс должен быть интуитивно понятным.</a:t>
            </a:r>
          </a:p>
          <a:p>
            <a:r>
              <a:rPr lang="ru-RU" dirty="0"/>
              <a:t>Интерфейс должен соответствовать отраслевым стандартам</a:t>
            </a:r>
          </a:p>
          <a:p>
            <a:r>
              <a:rPr lang="ru-RU" dirty="0"/>
              <a:t>Количество действий пользователя должно быть минимизировано</a:t>
            </a:r>
          </a:p>
          <a:p>
            <a:r>
              <a:rPr lang="ru-RU" dirty="0"/>
              <a:t>Необходимо уменьшать вероятность ошибки</a:t>
            </a:r>
          </a:p>
          <a:p>
            <a:r>
              <a:rPr lang="ru-RU" dirty="0"/>
              <a:t>Необходимо использовать единую цветовую гамму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22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1236509"/>
            <a:ext cx="9239534" cy="827311"/>
          </a:xfrm>
        </p:spPr>
        <p:txBody>
          <a:bodyPr>
            <a:normAutofit/>
          </a:bodyPr>
          <a:lstStyle/>
          <a:p>
            <a:r>
              <a:rPr lang="ru-RU" sz="2600" dirty="0" err="1"/>
              <a:t>Прототипирование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981932"/>
            <a:ext cx="8229600" cy="4364276"/>
          </a:xfrm>
        </p:spPr>
        <p:txBody>
          <a:bodyPr>
            <a:normAutofit/>
          </a:bodyPr>
          <a:lstStyle/>
          <a:p>
            <a:r>
              <a:rPr lang="ru-RU" b="1" dirty="0" err="1"/>
              <a:t>Прототипирование</a:t>
            </a:r>
            <a:r>
              <a:rPr lang="ru-RU" dirty="0"/>
              <a:t> - быстрая «черновая» реализация базовой функциональности для анализа работы системы в целом. На этапе </a:t>
            </a:r>
            <a:r>
              <a:rPr lang="ru-RU" dirty="0" err="1"/>
              <a:t>прототипирования</a:t>
            </a:r>
            <a:r>
              <a:rPr lang="ru-RU" dirty="0"/>
              <a:t> малыми усилиями создается работающая система (возможно неэффективно, с ошибками, и не в полной мере). Во время </a:t>
            </a:r>
            <a:r>
              <a:rPr lang="ru-RU" dirty="0" err="1"/>
              <a:t>прототипирования</a:t>
            </a:r>
            <a:r>
              <a:rPr lang="ru-RU" dirty="0"/>
              <a:t> видна более детальная картина устройства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56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1236509"/>
            <a:ext cx="8898340" cy="827311"/>
          </a:xfrm>
        </p:spPr>
        <p:txBody>
          <a:bodyPr>
            <a:normAutofit/>
          </a:bodyPr>
          <a:lstStyle/>
          <a:p>
            <a:r>
              <a:rPr lang="ru-RU" sz="2600" dirty="0"/>
              <a:t>ПО для </a:t>
            </a:r>
            <a:r>
              <a:rPr lang="ru-RU" sz="2600" dirty="0" err="1"/>
              <a:t>протипирования</a:t>
            </a:r>
            <a:r>
              <a:rPr lang="ru-RU" sz="2600" dirty="0"/>
              <a:t> и проектирования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2019370"/>
            <a:ext cx="8229600" cy="3797986"/>
          </a:xfrm>
        </p:spPr>
        <p:txBody>
          <a:bodyPr>
            <a:normAutofit/>
          </a:bodyPr>
          <a:lstStyle/>
          <a:p>
            <a:r>
              <a:rPr lang="en-US" b="1" dirty="0" err="1"/>
              <a:t>Axure</a:t>
            </a:r>
            <a:r>
              <a:rPr lang="en-US" b="1" dirty="0"/>
              <a:t> </a:t>
            </a:r>
          </a:p>
          <a:p>
            <a:r>
              <a:rPr lang="en-US" b="1" dirty="0" err="1"/>
              <a:t>Balsamiq</a:t>
            </a:r>
            <a:r>
              <a:rPr lang="en-US" b="1" dirty="0"/>
              <a:t> </a:t>
            </a:r>
            <a:r>
              <a:rPr lang="en-US" b="1" dirty="0" err="1"/>
              <a:t>MockUps</a:t>
            </a:r>
            <a:endParaRPr lang="ru-RU" b="1" dirty="0"/>
          </a:p>
          <a:p>
            <a:r>
              <a:rPr lang="en-US" b="1" dirty="0" err="1"/>
              <a:t>Omnigraffle</a:t>
            </a:r>
            <a:endParaRPr lang="en-US" b="1" dirty="0"/>
          </a:p>
          <a:p>
            <a:r>
              <a:rPr lang="en-US" b="1" dirty="0"/>
              <a:t>Mockingbird</a:t>
            </a:r>
          </a:p>
          <a:p>
            <a:r>
              <a:rPr lang="en-US" b="1" dirty="0"/>
              <a:t>Mockup Builder</a:t>
            </a:r>
            <a:endParaRPr lang="ru-RU" b="1" dirty="0"/>
          </a:p>
          <a:p>
            <a:r>
              <a:rPr lang="en-US" b="1" dirty="0"/>
              <a:t>Microsoft Visio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63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pantenkov@gmail.com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Состав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/>
          </a:bodyPr>
          <a:lstStyle/>
          <a:p>
            <a:r>
              <a:rPr lang="ru-RU" dirty="0"/>
              <a:t>Определения</a:t>
            </a:r>
          </a:p>
          <a:p>
            <a:r>
              <a:rPr lang="ru-RU" dirty="0"/>
              <a:t>Типы интерфейсов</a:t>
            </a:r>
          </a:p>
          <a:p>
            <a:r>
              <a:rPr lang="ru-RU" dirty="0"/>
              <a:t>Аппаратные интерфейсы</a:t>
            </a:r>
          </a:p>
          <a:p>
            <a:r>
              <a:rPr lang="ru-RU" dirty="0"/>
              <a:t>Программные интерфейсы</a:t>
            </a:r>
          </a:p>
          <a:p>
            <a:r>
              <a:rPr lang="ru-RU" dirty="0"/>
              <a:t>Механизмы интеграции</a:t>
            </a:r>
          </a:p>
          <a:p>
            <a:r>
              <a:rPr lang="ru-RU" dirty="0"/>
              <a:t>Пользовательские интерфейсы</a:t>
            </a:r>
          </a:p>
          <a:p>
            <a:r>
              <a:rPr lang="ru-RU" dirty="0"/>
              <a:t>Приложения для проектирования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Определения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Интерфейс -  совокупность возможностей, способов и методов одновременного действия (в том числе посредством обмена информацией между ними) двух имеющих общее разграничение, то есть не связанных линейно, информационных систем, устройств или программ, определяемая их характеристиками, а также характеристиками соединения, сигналов обмена и т.д.</a:t>
            </a:r>
          </a:p>
          <a:p>
            <a:r>
              <a:rPr lang="ru-RU" b="1" dirty="0" err="1"/>
              <a:t>Прототипирование</a:t>
            </a:r>
            <a:r>
              <a:rPr lang="ru-RU" dirty="0"/>
              <a:t> - быстрая «черновая» реализация базовой функциональности для анализа работы системы в целом. На этапе </a:t>
            </a:r>
            <a:r>
              <a:rPr lang="ru-RU" dirty="0" err="1"/>
              <a:t>прототипирования</a:t>
            </a:r>
            <a:r>
              <a:rPr lang="ru-RU" dirty="0"/>
              <a:t> малыми усилиями создается работающая система (возможно неэффективно, с ошибками, и не в полной мере). Во время </a:t>
            </a:r>
            <a:r>
              <a:rPr lang="ru-RU" dirty="0" err="1"/>
              <a:t>прототипирования</a:t>
            </a:r>
            <a:r>
              <a:rPr lang="ru-RU" dirty="0"/>
              <a:t> видна более детальная картина устройства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Типы интерфейсов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/>
          </a:bodyPr>
          <a:lstStyle/>
          <a:p>
            <a:r>
              <a:rPr lang="ru-RU" sz="3600" dirty="0"/>
              <a:t>Аппаратные интерфейсы</a:t>
            </a:r>
          </a:p>
          <a:p>
            <a:r>
              <a:rPr lang="ru-RU" sz="3600" dirty="0"/>
              <a:t>Программные интерфейсы</a:t>
            </a:r>
          </a:p>
          <a:p>
            <a:r>
              <a:rPr lang="ru-RU" sz="3600" dirty="0"/>
              <a:t>Пользовательский интерфейс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№4. 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Аппаратные интерфейсы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5933" y="2031740"/>
            <a:ext cx="5708035" cy="39702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/>
              <a:t>Аппаратный интерфейс представляет собой систему шин, разъемов, согласующих устройств, алгоритмов и протоколов, обеспечивающих связь всех частей микропроцессорной системы между собой. От характеристик интерфейса зависит быстродействие и надежность системы.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№7. Проектирование информационных систем</a:t>
            </a:r>
            <a:endParaRPr lang="en-US" dirty="0"/>
          </a:p>
        </p:txBody>
      </p:sp>
      <p:pic>
        <p:nvPicPr>
          <p:cNvPr id="1026" name="Picture 2" descr="http://labbox.ru/published/publicdata/DB36368M/attachments/SC/products_pictures/LearnComport_en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1" y="2031740"/>
            <a:ext cx="3155903" cy="249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t-team.ru/images/services/design_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4724399"/>
            <a:ext cx="22002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Программные интерфейсы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Программный интерфейс </a:t>
            </a:r>
            <a:r>
              <a:rPr lang="ru-RU" dirty="0"/>
              <a:t>— функциональность, которую некоторый программный компонент предоставляет другим программным компонентам.</a:t>
            </a:r>
            <a:endParaRPr lang="ru-RU" b="1" dirty="0"/>
          </a:p>
          <a:p>
            <a:r>
              <a:rPr lang="ru-RU" b="1" dirty="0"/>
              <a:t>Интеграция </a:t>
            </a:r>
            <a:r>
              <a:rPr lang="ru-RU" dirty="0"/>
              <a:t>—  (от лат. </a:t>
            </a:r>
            <a:r>
              <a:rPr lang="ru-RU" dirty="0" err="1"/>
              <a:t>integratio</a:t>
            </a:r>
            <a:r>
              <a:rPr lang="ru-RU" dirty="0"/>
              <a:t> — «соединение») — процесс объединения частей в целое.</a:t>
            </a:r>
          </a:p>
          <a:p>
            <a:r>
              <a:rPr lang="ru-RU" b="1" dirty="0"/>
              <a:t>Интеграция данных - </a:t>
            </a:r>
            <a:r>
              <a:rPr lang="ru-RU" dirty="0"/>
              <a:t>объединение данных, находящихся в различных источниках и предоставление данных пользователям в унифицированном виде.</a:t>
            </a:r>
          </a:p>
          <a:p>
            <a:r>
              <a:rPr lang="ru-RU" b="1" dirty="0"/>
              <a:t>Интеграция приложений </a:t>
            </a:r>
            <a:r>
              <a:rPr lang="ru-RU" dirty="0"/>
              <a:t>– реализация взаимодействия различных приложений на основе унифицированных механизмов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1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Термины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Протокол </a:t>
            </a:r>
            <a:r>
              <a:rPr lang="ru-RU" dirty="0"/>
              <a:t>— от др.-греч. </a:t>
            </a:r>
            <a:r>
              <a:rPr lang="el-GR" dirty="0"/>
              <a:t>πρωτόκολλον; πρώτος — </a:t>
            </a:r>
            <a:r>
              <a:rPr lang="ru-RU" dirty="0"/>
              <a:t>первый + </a:t>
            </a:r>
            <a:r>
              <a:rPr lang="el-GR" dirty="0"/>
              <a:t>κόλλα — </a:t>
            </a:r>
            <a:r>
              <a:rPr lang="ru-RU" dirty="0"/>
              <a:t>клей.</a:t>
            </a:r>
          </a:p>
          <a:p>
            <a:r>
              <a:rPr lang="ru-RU" b="1" dirty="0"/>
              <a:t>Протокол взаимодействия</a:t>
            </a:r>
            <a:r>
              <a:rPr lang="ru-RU" dirty="0"/>
              <a:t>— стандарт, описывающий правила взаимодействия функциональных блоков при передаче данных</a:t>
            </a:r>
          </a:p>
          <a:p>
            <a:pPr marL="0" indent="0">
              <a:buNone/>
            </a:pPr>
            <a:r>
              <a:rPr lang="ru-RU" dirty="0"/>
              <a:t>Протоколы взаимодействия ИТ-систем как правило располагаются на седьмом уровне модели </a:t>
            </a:r>
            <a:r>
              <a:rPr lang="en-US" dirty="0"/>
              <a:t>OSI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155630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1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Ключевые элементы интеграции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dirty="0"/>
              <a:t>Набор взаимодействующих ИС</a:t>
            </a:r>
          </a:p>
          <a:p>
            <a:r>
              <a:rPr lang="ru-RU" dirty="0"/>
              <a:t>Состав передаваемых данных</a:t>
            </a:r>
          </a:p>
          <a:p>
            <a:r>
              <a:rPr lang="ru-RU" dirty="0"/>
              <a:t>Способ взаимодействия</a:t>
            </a:r>
          </a:p>
          <a:p>
            <a:r>
              <a:rPr lang="ru-RU" dirty="0"/>
              <a:t>Набор событий</a:t>
            </a:r>
          </a:p>
          <a:p>
            <a:r>
              <a:rPr lang="ru-RU" dirty="0"/>
              <a:t>Протокол взаимодействия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№4. </a:t>
            </a:r>
          </a:p>
          <a:p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23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1260</Words>
  <Application>Microsoft Office PowerPoint</Application>
  <PresentationFormat>Экран (4:3)</PresentationFormat>
  <Paragraphs>172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Лекция №4.Проектирование интерфейсов, интеграция и прототипирование</vt:lpstr>
      <vt:lpstr>Состав лекции</vt:lpstr>
      <vt:lpstr>Определения</vt:lpstr>
      <vt:lpstr>Типы интерфейсов</vt:lpstr>
      <vt:lpstr>Аппаратные интерфейсы</vt:lpstr>
      <vt:lpstr>Программные интерфейсы</vt:lpstr>
      <vt:lpstr>Термины</vt:lpstr>
      <vt:lpstr>Ключевые элементы интеграции</vt:lpstr>
      <vt:lpstr>Общие проблемы интеграции</vt:lpstr>
      <vt:lpstr>Типы интеграции</vt:lpstr>
      <vt:lpstr>Локальная интеграция. Плагины </vt:lpstr>
      <vt:lpstr>Интеграция КИС </vt:lpstr>
      <vt:lpstr>Способы интеграции</vt:lpstr>
      <vt:lpstr>Способы интеграции</vt:lpstr>
      <vt:lpstr>Способы интеграции</vt:lpstr>
      <vt:lpstr>Способы интеграции</vt:lpstr>
      <vt:lpstr>SOAP. Основные принципы</vt:lpstr>
      <vt:lpstr>Способы интеграции</vt:lpstr>
      <vt:lpstr>REST. Основные принципы </vt:lpstr>
      <vt:lpstr>Пользовательский интерфейсы</vt:lpstr>
      <vt:lpstr>Визуальный интерфейс</vt:lpstr>
      <vt:lpstr>Принципы проектирования пользовательского интерфейса</vt:lpstr>
      <vt:lpstr>Прототипирование</vt:lpstr>
      <vt:lpstr>ПО для протипирования и проектирования интерфейса</vt:lpstr>
      <vt:lpstr>Спасибо за внимание!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pantenkov</cp:lastModifiedBy>
  <cp:revision>83</cp:revision>
  <dcterms:created xsi:type="dcterms:W3CDTF">2014-06-27T12:30:22Z</dcterms:created>
  <dcterms:modified xsi:type="dcterms:W3CDTF">2018-10-22T11:40:34Z</dcterms:modified>
</cp:coreProperties>
</file>