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8"/>
  </p:notesMasterIdLst>
  <p:handoutMasterIdLst>
    <p:handoutMasterId r:id="rId19"/>
  </p:handoutMasterIdLst>
  <p:sldIdLst>
    <p:sldId id="265" r:id="rId3"/>
    <p:sldId id="264" r:id="rId4"/>
    <p:sldId id="289" r:id="rId5"/>
    <p:sldId id="309" r:id="rId6"/>
    <p:sldId id="310" r:id="rId7"/>
    <p:sldId id="311" r:id="rId8"/>
    <p:sldId id="318" r:id="rId9"/>
    <p:sldId id="312" r:id="rId10"/>
    <p:sldId id="319" r:id="rId11"/>
    <p:sldId id="321" r:id="rId12"/>
    <p:sldId id="313" r:id="rId13"/>
    <p:sldId id="320" r:id="rId14"/>
    <p:sldId id="314" r:id="rId15"/>
    <p:sldId id="315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70" d="100"/>
          <a:sy n="70" d="100"/>
        </p:scale>
        <p:origin x="1392" y="72"/>
      </p:cViewPr>
      <p:guideLst>
        <p:guide orient="horz" pos="2148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88" y="1886465"/>
            <a:ext cx="4789624" cy="198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  <p:pic>
        <p:nvPicPr>
          <p:cNvPr id="2" name="Picture 1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82" y="1277169"/>
            <a:ext cx="4089436" cy="16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  <p:pic>
        <p:nvPicPr>
          <p:cNvPr id="5" name="Picture 4" descr="ITMO_logo2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3"/>
            <a:ext cx="3601115" cy="7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1236509"/>
            <a:ext cx="2713244" cy="2192491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 smtClean="0"/>
              <a:t>Контактные данные</a:t>
            </a:r>
            <a:endParaRPr lang="en-US" dirty="0" smtClean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31" y="763789"/>
            <a:ext cx="2971338" cy="12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  <p:pic>
        <p:nvPicPr>
          <p:cNvPr id="3" name="Picture 2" descr="слоган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439283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791396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55121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Picture 6" descr="ITMO_logo3_RU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30254" cy="7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Санкт-Петербург</a:t>
            </a:r>
            <a:r>
              <a:rPr lang="en-US" dirty="0" smtClean="0"/>
              <a:t>, 2015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Проектирование </a:t>
            </a:r>
            <a:br>
              <a:rPr lang="ru-RU" dirty="0" smtClean="0"/>
            </a:br>
            <a:r>
              <a:rPr lang="ru-RU" dirty="0" smtClean="0"/>
              <a:t>информационных систем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000" dirty="0" err="1" smtClean="0"/>
              <a:t>Пантенков</a:t>
            </a:r>
            <a:r>
              <a:rPr lang="ru-RU" sz="2000" dirty="0" smtClean="0"/>
              <a:t> Сергей Александрович</a:t>
            </a:r>
            <a:endParaRPr lang="nl-NL" sz="2000" dirty="0"/>
          </a:p>
          <a:p>
            <a:r>
              <a:rPr lang="en-US" dirty="0"/>
              <a:t>p</a:t>
            </a:r>
            <a:r>
              <a:rPr lang="en-US" dirty="0" smtClean="0"/>
              <a:t>antenkov@gmail.com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Виды тестирования (по объектам)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№8. </a:t>
            </a:r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  <p:sp>
        <p:nvSpPr>
          <p:cNvPr id="9" name="AutoShape 6" descr="Картинки по запросу wsd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Объект 4"/>
          <p:cNvSpPr>
            <a:spLocks noGrp="1"/>
          </p:cNvSpPr>
          <p:nvPr>
            <p:ph sz="half" idx="1"/>
          </p:nvPr>
        </p:nvSpPr>
        <p:spPr>
          <a:xfrm>
            <a:off x="457200" y="1981932"/>
            <a:ext cx="8229600" cy="4364276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Модульное тестирование (</a:t>
            </a:r>
            <a:r>
              <a:rPr lang="en-US" sz="3600" dirty="0" smtClean="0"/>
              <a:t>unit-testing)</a:t>
            </a:r>
          </a:p>
          <a:p>
            <a:r>
              <a:rPr lang="ru-RU" sz="3600" dirty="0" smtClean="0"/>
              <a:t>Интеграционное тестирование </a:t>
            </a:r>
          </a:p>
          <a:p>
            <a:r>
              <a:rPr lang="ru-RU" sz="3600" dirty="0" smtClean="0"/>
              <a:t>Системное тестирование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416" y="3843171"/>
            <a:ext cx="3126390" cy="270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3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Дефекты ИС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№8. </a:t>
            </a:r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57200" y="1981932"/>
            <a:ext cx="8229600" cy="4364276"/>
          </a:xfrm>
        </p:spPr>
        <p:txBody>
          <a:bodyPr>
            <a:normAutofit lnSpcReduction="10000"/>
          </a:bodyPr>
          <a:lstStyle/>
          <a:p>
            <a:r>
              <a:rPr lang="ru-RU" b="1" dirty="0" smtClean="0"/>
              <a:t>Дефект </a:t>
            </a:r>
            <a:r>
              <a:rPr lang="ru-RU" dirty="0" smtClean="0"/>
              <a:t>–</a:t>
            </a:r>
            <a:r>
              <a:rPr lang="ru-RU" b="1" dirty="0" smtClean="0"/>
              <a:t> </a:t>
            </a:r>
            <a:r>
              <a:rPr lang="ru-RU" dirty="0" smtClean="0"/>
              <a:t>производственный брак. </a:t>
            </a:r>
            <a:endParaRPr lang="en-US" dirty="0" smtClean="0"/>
          </a:p>
          <a:p>
            <a:r>
              <a:rPr lang="ru-RU" b="1" dirty="0" smtClean="0"/>
              <a:t>Ошибка, </a:t>
            </a:r>
            <a:r>
              <a:rPr lang="en-US" b="1" dirty="0" smtClean="0"/>
              <a:t>bug </a:t>
            </a:r>
            <a:r>
              <a:rPr lang="en-US" dirty="0" smtClean="0"/>
              <a:t>– </a:t>
            </a:r>
            <a:r>
              <a:rPr lang="ru-RU" dirty="0" smtClean="0"/>
              <a:t>понимание дефекта для сферы ИТ</a:t>
            </a:r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Базовые </a:t>
            </a:r>
            <a:r>
              <a:rPr lang="ru-RU" b="1" dirty="0"/>
              <a:t>принципы работы с </a:t>
            </a:r>
            <a:r>
              <a:rPr lang="ru-RU" b="1" dirty="0" smtClean="0"/>
              <a:t>дефектами</a:t>
            </a:r>
          </a:p>
          <a:p>
            <a:r>
              <a:rPr lang="ru-RU" dirty="0" smtClean="0"/>
              <a:t>Атомарность</a:t>
            </a:r>
          </a:p>
          <a:p>
            <a:r>
              <a:rPr lang="ru-RU" dirty="0" smtClean="0"/>
              <a:t>Четкое описание</a:t>
            </a:r>
          </a:p>
          <a:p>
            <a:r>
              <a:rPr lang="ru-RU" dirty="0" err="1" smtClean="0"/>
              <a:t>Верифицируемость</a:t>
            </a:r>
            <a:endParaRPr lang="ru-RU" dirty="0" smtClean="0"/>
          </a:p>
          <a:p>
            <a:r>
              <a:rPr lang="ru-RU" dirty="0" smtClean="0"/>
              <a:t>Классификация </a:t>
            </a:r>
          </a:p>
          <a:p>
            <a:r>
              <a:rPr lang="ru-RU" dirty="0" err="1" smtClean="0"/>
              <a:t>Приоритезация</a:t>
            </a:r>
            <a:endParaRPr lang="ru-RU" dirty="0" smtClean="0"/>
          </a:p>
          <a:p>
            <a:r>
              <a:rPr lang="ru-RU" dirty="0" smtClean="0"/>
              <a:t>Связь с первичным требованием</a:t>
            </a:r>
            <a:r>
              <a:rPr lang="en-US" dirty="0" smtClean="0"/>
              <a:t>/</a:t>
            </a:r>
            <a:r>
              <a:rPr lang="ru-RU" dirty="0" smtClean="0"/>
              <a:t>задачей для разработки</a:t>
            </a:r>
          </a:p>
        </p:txBody>
      </p:sp>
      <p:pic>
        <p:nvPicPr>
          <p:cNvPr id="3074" name="Picture 2" descr="http://gearmix.ru/wp-content/uploads/2015/02/bdlh-ivdvniovupyp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768" y="3614462"/>
            <a:ext cx="2614171" cy="192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99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nislaw.ru/img/changemanagement/lifecyc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8" y="2077468"/>
            <a:ext cx="8720450" cy="47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Управление дефектами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№7. </a:t>
            </a:r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7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Релиз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№7. </a:t>
            </a:r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57200" y="1981932"/>
            <a:ext cx="8229600" cy="4364276"/>
          </a:xfrm>
        </p:spPr>
        <p:txBody>
          <a:bodyPr>
            <a:normAutofit/>
          </a:bodyPr>
          <a:lstStyle/>
          <a:p>
            <a:r>
              <a:rPr lang="ru-RU" b="1" dirty="0" smtClean="0"/>
              <a:t>Релиз (версия, сборка) </a:t>
            </a:r>
            <a:r>
              <a:rPr lang="ru-RU" dirty="0" smtClean="0"/>
              <a:t>–набор </a:t>
            </a:r>
            <a:r>
              <a:rPr lang="ru-RU" dirty="0"/>
              <a:t>новых и/или измененных конфигурационных единиц, в отношении которых осуществлено тестирование и которые рекомендованы для </a:t>
            </a:r>
            <a:r>
              <a:rPr lang="ru-RU" dirty="0" smtClean="0"/>
              <a:t>использования.</a:t>
            </a:r>
          </a:p>
          <a:p>
            <a:r>
              <a:rPr lang="ru-RU" b="1" dirty="0" smtClean="0"/>
              <a:t>Требования к релизу:</a:t>
            </a:r>
          </a:p>
          <a:p>
            <a:pPr lvl="1"/>
            <a:r>
              <a:rPr lang="ru-RU" dirty="0" smtClean="0"/>
              <a:t>Сформулирован состав изменений</a:t>
            </a:r>
          </a:p>
          <a:p>
            <a:pPr lvl="1"/>
            <a:r>
              <a:rPr lang="ru-RU" dirty="0" smtClean="0"/>
              <a:t>Проведено регрессионное тестирование</a:t>
            </a:r>
          </a:p>
          <a:p>
            <a:pPr lvl="1"/>
            <a:r>
              <a:rPr lang="ru-RU" dirty="0" smtClean="0"/>
              <a:t>Сформирован план внедрения</a:t>
            </a:r>
            <a:r>
              <a:rPr lang="en-US" dirty="0" smtClean="0"/>
              <a:t>/</a:t>
            </a:r>
            <a:r>
              <a:rPr lang="ru-RU" dirty="0" smtClean="0"/>
              <a:t>миграции</a:t>
            </a:r>
            <a:endParaRPr lang="ru-RU" dirty="0"/>
          </a:p>
          <a:p>
            <a:pPr marL="457200" lvl="1" indent="0">
              <a:buNone/>
            </a:pPr>
            <a:endParaRPr lang="ru-RU" b="1" dirty="0" smtClean="0"/>
          </a:p>
          <a:p>
            <a:pPr marL="457200" lvl="1" indent="0">
              <a:buNone/>
            </a:pPr>
            <a:endParaRPr lang="ru-RU" b="1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808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60" y="1236509"/>
            <a:ext cx="9239534" cy="827311"/>
          </a:xfrm>
        </p:spPr>
        <p:txBody>
          <a:bodyPr>
            <a:normAutofit/>
          </a:bodyPr>
          <a:lstStyle/>
          <a:p>
            <a:r>
              <a:rPr lang="ru-RU" sz="2600" dirty="0" smtClean="0"/>
              <a:t>Управление релизами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№8. </a:t>
            </a:r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  <p:pic>
        <p:nvPicPr>
          <p:cNvPr id="2050" name="Picture 2" descr="http://www.redov.ru/kompyutery_i_internet/it_servis_menedzhment_vvedenie/i_0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534" y="1842448"/>
            <a:ext cx="9257019" cy="505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22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Спасибо за внимание</a:t>
            </a:r>
            <a:r>
              <a:rPr lang="en-US" dirty="0" smtClean="0"/>
              <a:t>!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l-PL" dirty="0"/>
          </a:p>
          <a:p>
            <a:r>
              <a:rPr lang="en-US" dirty="0"/>
              <a:t>p</a:t>
            </a:r>
            <a:r>
              <a:rPr lang="en-US" dirty="0" smtClean="0"/>
              <a:t>antenkov@gmail.com</a:t>
            </a:r>
            <a:endParaRPr lang="en-US" dirty="0"/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1371600" y="6132447"/>
            <a:ext cx="6400800" cy="30479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200" dirty="0" smtClean="0">
                <a:solidFill>
                  <a:schemeClr val="bg1"/>
                </a:solidFill>
              </a:rPr>
              <a:t>Санкт-Петербург</a:t>
            </a:r>
            <a:r>
              <a:rPr lang="en-US" sz="1200" dirty="0" smtClean="0">
                <a:solidFill>
                  <a:schemeClr val="bg1"/>
                </a:solidFill>
              </a:rPr>
              <a:t>, 2015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Лекция №8. Управление качеством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441140" cy="3797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Цель лекции:</a:t>
            </a:r>
          </a:p>
          <a:p>
            <a:r>
              <a:rPr lang="ru-RU" dirty="0" smtClean="0"/>
              <a:t>Методы управления качеством </a:t>
            </a:r>
          </a:p>
          <a:p>
            <a:r>
              <a:rPr lang="ru-RU" dirty="0" smtClean="0"/>
              <a:t>Тестирование программного обеспечения</a:t>
            </a:r>
          </a:p>
          <a:p>
            <a:r>
              <a:rPr lang="ru-RU" dirty="0" smtClean="0"/>
              <a:t>Управление дефектами и релизами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№7. </a:t>
            </a:r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Состав лекции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51630"/>
            <a:ext cx="8441140" cy="4174533"/>
          </a:xfrm>
        </p:spPr>
        <p:txBody>
          <a:bodyPr>
            <a:normAutofit/>
          </a:bodyPr>
          <a:lstStyle/>
          <a:p>
            <a:r>
              <a:rPr lang="ru-RU" dirty="0" smtClean="0"/>
              <a:t>Определения</a:t>
            </a:r>
          </a:p>
          <a:p>
            <a:r>
              <a:rPr lang="ru-RU" dirty="0" smtClean="0"/>
              <a:t>Учет качественных показателей при проектировании ИС</a:t>
            </a:r>
          </a:p>
          <a:p>
            <a:r>
              <a:rPr lang="ru-RU" dirty="0" smtClean="0"/>
              <a:t>Критерии оценки качества</a:t>
            </a:r>
          </a:p>
          <a:p>
            <a:r>
              <a:rPr lang="ru-RU" dirty="0" smtClean="0"/>
              <a:t>Риски снижения качества</a:t>
            </a:r>
          </a:p>
          <a:p>
            <a:r>
              <a:rPr lang="ru-RU" dirty="0" smtClean="0"/>
              <a:t>Методы повышения качества в процессе реализации ИС</a:t>
            </a:r>
          </a:p>
          <a:p>
            <a:r>
              <a:rPr lang="ru-RU" dirty="0" smtClean="0"/>
              <a:t>Способы тестирования ИС</a:t>
            </a:r>
          </a:p>
          <a:p>
            <a:r>
              <a:rPr lang="ru-RU" dirty="0" smtClean="0"/>
              <a:t>Управление дефектами </a:t>
            </a:r>
          </a:p>
          <a:p>
            <a:r>
              <a:rPr lang="ru-RU" dirty="0" smtClean="0"/>
              <a:t>Управление релизами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№8. </a:t>
            </a:r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319" y="2583230"/>
            <a:ext cx="1813617" cy="14556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Определения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51630"/>
            <a:ext cx="8441140" cy="4174533"/>
          </a:xfrm>
        </p:spPr>
        <p:txBody>
          <a:bodyPr>
            <a:normAutofit/>
          </a:bodyPr>
          <a:lstStyle/>
          <a:p>
            <a:r>
              <a:rPr lang="ru-RU" b="1" dirty="0" smtClean="0"/>
              <a:t>Качество</a:t>
            </a:r>
            <a:r>
              <a:rPr lang="ru-RU" dirty="0" smtClean="0"/>
              <a:t> - </a:t>
            </a:r>
            <a:r>
              <a:rPr lang="ru-RU" dirty="0"/>
              <a:t>совокупность свойств продукции, обусловливающих её пригодность удовлетворять определённые потребности в соответствии с её назначением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</a:t>
            </a:r>
            <a:r>
              <a:rPr lang="ru-RU" dirty="0"/>
              <a:t>Соответствует определениям ГОСТ и </a:t>
            </a:r>
            <a:r>
              <a:rPr lang="en-US" dirty="0"/>
              <a:t>ISO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b="1" dirty="0"/>
              <a:t>Управление качеством</a:t>
            </a:r>
            <a:r>
              <a:rPr lang="ru-RU" dirty="0"/>
              <a:t> — методы и виды деятельности оперативного характера, используемые для выполнения требований к качеству.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№8. </a:t>
            </a:r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5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Качественные показатели ИС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51630"/>
            <a:ext cx="8441140" cy="4174533"/>
          </a:xfrm>
        </p:spPr>
        <p:txBody>
          <a:bodyPr>
            <a:normAutofit fontScale="77500" lnSpcReduction="20000"/>
          </a:bodyPr>
          <a:lstStyle/>
          <a:p>
            <a:r>
              <a:rPr lang="ru-RU" sz="3600" dirty="0" smtClean="0"/>
              <a:t>Качественные показатели закладываются на этапе проектирования в виде нефункциональных требований</a:t>
            </a:r>
          </a:p>
          <a:p>
            <a:r>
              <a:rPr lang="ru-RU" sz="3600" dirty="0" smtClean="0"/>
              <a:t>Типовые показатели:</a:t>
            </a:r>
          </a:p>
          <a:p>
            <a:pPr lvl="1"/>
            <a:r>
              <a:rPr lang="ru-RU" sz="3100" dirty="0" smtClean="0"/>
              <a:t>Соответствие требованиям</a:t>
            </a:r>
          </a:p>
          <a:p>
            <a:pPr lvl="1"/>
            <a:r>
              <a:rPr lang="ru-RU" sz="3100" dirty="0"/>
              <a:t>Удобство </a:t>
            </a:r>
            <a:r>
              <a:rPr lang="ru-RU" sz="3100" dirty="0" smtClean="0"/>
              <a:t>использования</a:t>
            </a:r>
          </a:p>
          <a:p>
            <a:pPr lvl="1"/>
            <a:r>
              <a:rPr lang="ru-RU" sz="3100" dirty="0" smtClean="0"/>
              <a:t>Стабильность и надежность работы</a:t>
            </a:r>
          </a:p>
          <a:p>
            <a:pPr lvl="1"/>
            <a:r>
              <a:rPr lang="ru-RU" sz="3100" dirty="0" smtClean="0"/>
              <a:t>Скорость работы</a:t>
            </a:r>
          </a:p>
          <a:p>
            <a:pPr lvl="1"/>
            <a:r>
              <a:rPr lang="ru-RU" sz="3100" dirty="0" smtClean="0"/>
              <a:t>Масштабируемость</a:t>
            </a:r>
          </a:p>
          <a:p>
            <a:pPr lvl="1"/>
            <a:r>
              <a:rPr lang="ru-RU" sz="3100" dirty="0" smtClean="0"/>
              <a:t>Интегрируемость, расширяемость</a:t>
            </a:r>
          </a:p>
          <a:p>
            <a:pPr lvl="1"/>
            <a:r>
              <a:rPr lang="ru-RU" sz="3100" dirty="0" smtClean="0"/>
              <a:t>Затраты на модернизацию и сопровождение </a:t>
            </a:r>
          </a:p>
          <a:p>
            <a:pPr lvl="1"/>
            <a:endParaRPr lang="ru-RU" sz="3100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№7. </a:t>
            </a:r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  <p:pic>
        <p:nvPicPr>
          <p:cNvPr id="4098" name="Picture 2" descr="http://www.ckrs.ru/raspisanie/lihacheva_osenka_effektivnosti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290" y="2687686"/>
            <a:ext cx="2748510" cy="182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25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Критерии оценки качества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031740"/>
            <a:ext cx="8546768" cy="397027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Измеряемые (объективные)</a:t>
            </a:r>
          </a:p>
          <a:p>
            <a:pPr lvl="1"/>
            <a:r>
              <a:rPr lang="ru-RU" sz="2600" dirty="0" smtClean="0"/>
              <a:t>Численные показатели</a:t>
            </a:r>
            <a:endParaRPr lang="ru-RU" sz="2600" dirty="0"/>
          </a:p>
          <a:p>
            <a:r>
              <a:rPr lang="ru-RU" sz="3600" dirty="0" smtClean="0"/>
              <a:t>Экспертные (субъективные)</a:t>
            </a:r>
          </a:p>
          <a:p>
            <a:pPr lvl="1"/>
            <a:r>
              <a:rPr lang="ru-RU" sz="2800" dirty="0" smtClean="0"/>
              <a:t>Заключение эксперта</a:t>
            </a:r>
          </a:p>
          <a:p>
            <a:pPr lvl="1"/>
            <a:r>
              <a:rPr lang="ru-RU" sz="2800" dirty="0" smtClean="0"/>
              <a:t>Анкетирование пользователей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№8. </a:t>
            </a:r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  <p:pic>
        <p:nvPicPr>
          <p:cNvPr id="5122" name="Picture 2" descr=")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44457"/>
            <a:ext cx="2698915" cy="202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34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Риски снижения качества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№8. </a:t>
            </a:r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57200" y="1981932"/>
            <a:ext cx="8229600" cy="4364276"/>
          </a:xfrm>
        </p:spPr>
        <p:txBody>
          <a:bodyPr>
            <a:normAutofit/>
          </a:bodyPr>
          <a:lstStyle/>
          <a:p>
            <a:r>
              <a:rPr lang="ru-RU" dirty="0" smtClean="0"/>
              <a:t>Низкое качество требований</a:t>
            </a:r>
          </a:p>
          <a:p>
            <a:r>
              <a:rPr lang="ru-RU" dirty="0" smtClean="0"/>
              <a:t>Ошибка в планировании ресурсов</a:t>
            </a:r>
            <a:r>
              <a:rPr lang="en-US" dirty="0" smtClean="0"/>
              <a:t>/</a:t>
            </a:r>
            <a:r>
              <a:rPr lang="ru-RU" dirty="0" smtClean="0"/>
              <a:t>сроков</a:t>
            </a:r>
          </a:p>
          <a:p>
            <a:r>
              <a:rPr lang="ru-RU" dirty="0" smtClean="0"/>
              <a:t>Некорректная архитектура ИС</a:t>
            </a:r>
            <a:r>
              <a:rPr lang="en-US" dirty="0" smtClean="0"/>
              <a:t>/</a:t>
            </a:r>
            <a:r>
              <a:rPr lang="ru-RU" dirty="0" smtClean="0"/>
              <a:t>неправильно выбранная технология</a:t>
            </a:r>
          </a:p>
          <a:p>
            <a:r>
              <a:rPr lang="ru-RU" dirty="0" smtClean="0"/>
              <a:t>Низкое качество тестирования</a:t>
            </a:r>
          </a:p>
          <a:p>
            <a:r>
              <a:rPr lang="ru-RU" dirty="0" smtClean="0"/>
              <a:t>Изменение требований в процессе разработки ИС</a:t>
            </a:r>
            <a:r>
              <a:rPr lang="en-US" dirty="0" smtClean="0"/>
              <a:t>/</a:t>
            </a:r>
            <a:r>
              <a:rPr lang="ru-RU" dirty="0" smtClean="0"/>
              <a:t>в процессе сдачи ИС</a:t>
            </a:r>
            <a:r>
              <a:rPr lang="en-US" dirty="0" smtClean="0"/>
              <a:t>/</a:t>
            </a:r>
            <a:r>
              <a:rPr lang="ru-RU" dirty="0" smtClean="0"/>
              <a:t>в процессе эксплуатации</a:t>
            </a:r>
          </a:p>
          <a:p>
            <a:r>
              <a:rPr lang="ru-RU" dirty="0" smtClean="0"/>
              <a:t>Низкое качество сопровождения</a:t>
            </a:r>
          </a:p>
          <a:p>
            <a:r>
              <a:rPr lang="ru-RU" dirty="0" smtClean="0"/>
              <a:t>Несогласованные доработки</a:t>
            </a:r>
            <a:r>
              <a:rPr lang="en-US" dirty="0" smtClean="0"/>
              <a:t>/</a:t>
            </a:r>
            <a:r>
              <a:rPr lang="ru-RU" dirty="0" smtClean="0"/>
              <a:t>интеграции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9" name="AutoShape 6" descr="Картинки по запросу wsd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6" name="Picture 2" descr="http://sfc-am.ru/uploads/images/riski_U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901" y="1106391"/>
            <a:ext cx="2125099" cy="175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9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Методы повышения качества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№8. </a:t>
            </a:r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57200" y="1981932"/>
            <a:ext cx="8229600" cy="436427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Регулярное взаимодействие с заказчиком</a:t>
            </a:r>
          </a:p>
          <a:p>
            <a:r>
              <a:rPr lang="ru-RU" dirty="0" smtClean="0"/>
              <a:t>Письменная фиксация изменений в требованиях</a:t>
            </a:r>
          </a:p>
          <a:p>
            <a:r>
              <a:rPr lang="ru-RU" dirty="0" smtClean="0"/>
              <a:t>Формализация требований к тестированию на этапе проектирования</a:t>
            </a:r>
          </a:p>
          <a:p>
            <a:r>
              <a:rPr lang="ru-RU" dirty="0" smtClean="0"/>
              <a:t>Составление программы и методики испытаний</a:t>
            </a:r>
            <a:r>
              <a:rPr lang="en-US" dirty="0" smtClean="0"/>
              <a:t>, </a:t>
            </a:r>
            <a:r>
              <a:rPr lang="ru-RU" dirty="0" smtClean="0"/>
              <a:t>а также регламентов сопровождения</a:t>
            </a:r>
          </a:p>
          <a:p>
            <a:r>
              <a:rPr lang="ru-RU" dirty="0" smtClean="0"/>
              <a:t>Планирование этапа тестирования в рамках общего цикла разработки</a:t>
            </a:r>
          </a:p>
          <a:p>
            <a:r>
              <a:rPr lang="ru-RU" dirty="0" smtClean="0"/>
              <a:t>Применение на регулярной основе методов автоматизированного и ручного тестирования</a:t>
            </a:r>
          </a:p>
          <a:p>
            <a:r>
              <a:rPr lang="ru-RU" dirty="0" smtClean="0"/>
              <a:t>Проведение регрессионного тестирования и тестирования по подсистемам</a:t>
            </a:r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9" name="AutoShape 6" descr="Картинки по запросу wsd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57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Способы тестирования ИС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№8. </a:t>
            </a:r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57200" y="1981932"/>
            <a:ext cx="8229600" cy="4364276"/>
          </a:xfrm>
        </p:spPr>
        <p:txBody>
          <a:bodyPr>
            <a:normAutofit/>
          </a:bodyPr>
          <a:lstStyle/>
          <a:p>
            <a:r>
              <a:rPr lang="ru-RU" dirty="0" smtClean="0"/>
              <a:t>Ручное тестирование</a:t>
            </a:r>
          </a:p>
          <a:p>
            <a:pPr lvl="1"/>
            <a:r>
              <a:rPr lang="ru-RU" dirty="0" smtClean="0"/>
              <a:t>Тестирование по требованиям</a:t>
            </a:r>
          </a:p>
          <a:p>
            <a:pPr lvl="1"/>
            <a:r>
              <a:rPr lang="ru-RU" dirty="0" smtClean="0"/>
              <a:t>Тестирование по </a:t>
            </a:r>
            <a:r>
              <a:rPr lang="ru-RU" dirty="0" err="1" smtClean="0"/>
              <a:t>ПиМИ</a:t>
            </a:r>
            <a:endParaRPr lang="ru-RU" dirty="0" smtClean="0"/>
          </a:p>
          <a:p>
            <a:pPr lvl="1"/>
            <a:r>
              <a:rPr lang="ru-RU" dirty="0" smtClean="0"/>
              <a:t>Регрессионное тестирование</a:t>
            </a:r>
          </a:p>
          <a:p>
            <a:r>
              <a:rPr lang="ru-RU" dirty="0" smtClean="0"/>
              <a:t>Автоматизированное тестирование</a:t>
            </a:r>
          </a:p>
          <a:p>
            <a:pPr lvl="1"/>
            <a:r>
              <a:rPr lang="ru-RU" dirty="0" smtClean="0"/>
              <a:t>Автоматизированное тестирование через пользовательский интерфейс (скрипты или запись действий специалиста по тестированию)</a:t>
            </a:r>
          </a:p>
          <a:p>
            <a:pPr lvl="1"/>
            <a:r>
              <a:rPr lang="ru-RU" dirty="0" smtClean="0"/>
              <a:t>Тестирование программных модулей при помощи </a:t>
            </a:r>
            <a:r>
              <a:rPr lang="en-US" dirty="0" smtClean="0"/>
              <a:t>API</a:t>
            </a:r>
            <a:endParaRPr lang="ru-RU" dirty="0" smtClean="0"/>
          </a:p>
          <a:p>
            <a:pPr lvl="1"/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9" name="AutoShape 6" descr="Картинки по запросу wsd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0" name="Picture 2" descr="http://mr-hr.ru/wp-content/uploads/2009/11/testirovanie-300x2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534908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7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5488</TotalTime>
  <Words>478</Words>
  <Application>Microsoft Office PowerPoint</Application>
  <PresentationFormat>Экран (4:3)</PresentationFormat>
  <Paragraphs>116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Verdana</vt:lpstr>
      <vt:lpstr>Cover</vt:lpstr>
      <vt:lpstr>1_Cover</vt:lpstr>
      <vt:lpstr>Проектирование  информационных систем</vt:lpstr>
      <vt:lpstr>Лекция №8. Управление качеством</vt:lpstr>
      <vt:lpstr>Состав лекции</vt:lpstr>
      <vt:lpstr>Определения</vt:lpstr>
      <vt:lpstr>Качественные показатели ИС</vt:lpstr>
      <vt:lpstr>Критерии оценки качества</vt:lpstr>
      <vt:lpstr>Риски снижения качества</vt:lpstr>
      <vt:lpstr>Методы повышения качества</vt:lpstr>
      <vt:lpstr>Способы тестирования ИС</vt:lpstr>
      <vt:lpstr>Виды тестирования (по объектам)</vt:lpstr>
      <vt:lpstr>Дефекты ИС</vt:lpstr>
      <vt:lpstr>Управление дефектами</vt:lpstr>
      <vt:lpstr>Релиз</vt:lpstr>
      <vt:lpstr>Управление релизами</vt:lpstr>
      <vt:lpstr>Спасибо за внимание!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Sergey Pantenkov</cp:lastModifiedBy>
  <cp:revision>91</cp:revision>
  <dcterms:created xsi:type="dcterms:W3CDTF">2014-06-27T12:30:22Z</dcterms:created>
  <dcterms:modified xsi:type="dcterms:W3CDTF">2016-12-02T09:54:16Z</dcterms:modified>
</cp:coreProperties>
</file>