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01" r:id="rId2"/>
    <p:sldId id="365" r:id="rId3"/>
    <p:sldId id="302" r:id="rId4"/>
    <p:sldId id="366" r:id="rId5"/>
    <p:sldId id="303" r:id="rId6"/>
    <p:sldId id="262" r:id="rId7"/>
    <p:sldId id="266" r:id="rId8"/>
    <p:sldId id="367" r:id="rId9"/>
    <p:sldId id="317" r:id="rId10"/>
    <p:sldId id="308" r:id="rId11"/>
    <p:sldId id="310" r:id="rId12"/>
    <p:sldId id="311" r:id="rId13"/>
    <p:sldId id="286" r:id="rId14"/>
    <p:sldId id="312" r:id="rId15"/>
    <p:sldId id="313" r:id="rId16"/>
    <p:sldId id="314" r:id="rId17"/>
    <p:sldId id="291" r:id="rId18"/>
    <p:sldId id="306" r:id="rId19"/>
    <p:sldId id="315" r:id="rId20"/>
    <p:sldId id="316" r:id="rId21"/>
    <p:sldId id="368" r:id="rId22"/>
    <p:sldId id="263" r:id="rId23"/>
    <p:sldId id="369" r:id="rId24"/>
    <p:sldId id="264" r:id="rId25"/>
    <p:sldId id="370" r:id="rId26"/>
    <p:sldId id="340" r:id="rId27"/>
    <p:sldId id="342" r:id="rId28"/>
    <p:sldId id="343" r:id="rId29"/>
    <p:sldId id="344" r:id="rId30"/>
    <p:sldId id="345" r:id="rId31"/>
    <p:sldId id="346" r:id="rId32"/>
    <p:sldId id="347" r:id="rId33"/>
    <p:sldId id="348" r:id="rId34"/>
    <p:sldId id="349" r:id="rId35"/>
    <p:sldId id="354" r:id="rId36"/>
    <p:sldId id="350" r:id="rId37"/>
    <p:sldId id="351" r:id="rId38"/>
    <p:sldId id="352" r:id="rId39"/>
    <p:sldId id="353" r:id="rId40"/>
    <p:sldId id="363" r:id="rId41"/>
    <p:sldId id="371" r:id="rId42"/>
    <p:sldId id="362" r:id="rId43"/>
    <p:sldId id="364" r:id="rId44"/>
    <p:sldId id="372" r:id="rId45"/>
    <p:sldId id="355" r:id="rId46"/>
    <p:sldId id="356" r:id="rId47"/>
    <p:sldId id="357" r:id="rId48"/>
    <p:sldId id="358" r:id="rId49"/>
    <p:sldId id="359" r:id="rId50"/>
    <p:sldId id="360" r:id="rId51"/>
    <p:sldId id="361" r:id="rId52"/>
    <p:sldId id="373" r:id="rId53"/>
    <p:sldId id="374" r:id="rId54"/>
    <p:sldId id="375" r:id="rId55"/>
    <p:sldId id="376" r:id="rId56"/>
    <p:sldId id="377" r:id="rId57"/>
    <p:sldId id="378" r:id="rId58"/>
    <p:sldId id="28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804DD-A994-4150-95DE-C256881753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313827-1DE6-4F60-A2E3-64F489DDD02A}">
      <dgm:prSet/>
      <dgm:spPr/>
      <dgm:t>
        <a:bodyPr/>
        <a:lstStyle/>
        <a:p>
          <a:pPr algn="just"/>
          <a:r>
            <a:rPr lang="en-US" dirty="0"/>
            <a:t>Stock price prediction is an attractive area where we gain more profits to develop the business. </a:t>
          </a:r>
        </a:p>
      </dgm:t>
    </dgm:pt>
    <dgm:pt modelId="{2F765A96-0DBF-49CC-B4FC-53738E4CFFEB}" type="parTrans" cxnId="{19A9E0A5-1D00-4E2B-A99A-7715A5417F7B}">
      <dgm:prSet/>
      <dgm:spPr/>
      <dgm:t>
        <a:bodyPr/>
        <a:lstStyle/>
        <a:p>
          <a:endParaRPr lang="en-US"/>
        </a:p>
      </dgm:t>
    </dgm:pt>
    <dgm:pt modelId="{C8BB0506-B70A-4797-8A61-BAE70AF2D210}" type="sibTrans" cxnId="{19A9E0A5-1D00-4E2B-A99A-7715A5417F7B}">
      <dgm:prSet/>
      <dgm:spPr/>
      <dgm:t>
        <a:bodyPr/>
        <a:lstStyle/>
        <a:p>
          <a:endParaRPr lang="en-US"/>
        </a:p>
      </dgm:t>
    </dgm:pt>
    <dgm:pt modelId="{1871B8E2-6FA3-44E9-9490-41E66D909AA1}">
      <dgm:prSet/>
      <dgm:spPr/>
      <dgm:t>
        <a:bodyPr/>
        <a:lstStyle/>
        <a:p>
          <a:pPr algn="just"/>
          <a:r>
            <a:rPr lang="en-US" dirty="0"/>
            <a:t>With a successful model for stock prediction, we can gain insight about market behavior over time. </a:t>
          </a:r>
        </a:p>
      </dgm:t>
    </dgm:pt>
    <dgm:pt modelId="{FF58145D-24EC-4855-8EEC-7BD8278405ED}" type="parTrans" cxnId="{CDC0E98C-46E0-4A25-B684-7BE54FFD2958}">
      <dgm:prSet/>
      <dgm:spPr/>
      <dgm:t>
        <a:bodyPr/>
        <a:lstStyle/>
        <a:p>
          <a:endParaRPr lang="en-US"/>
        </a:p>
      </dgm:t>
    </dgm:pt>
    <dgm:pt modelId="{DEED10CE-4E9B-420A-830E-B4183E40682B}" type="sibTrans" cxnId="{CDC0E98C-46E0-4A25-B684-7BE54FFD2958}">
      <dgm:prSet/>
      <dgm:spPr/>
      <dgm:t>
        <a:bodyPr/>
        <a:lstStyle/>
        <a:p>
          <a:endParaRPr lang="en-US"/>
        </a:p>
      </dgm:t>
    </dgm:pt>
    <dgm:pt modelId="{3C156C52-4D3A-44F1-897C-7A56D3807E8D}">
      <dgm:prSet/>
      <dgm:spPr/>
      <dgm:t>
        <a:bodyPr/>
        <a:lstStyle/>
        <a:p>
          <a:pPr algn="just"/>
          <a:r>
            <a:rPr lang="en-US" dirty="0"/>
            <a:t>Machine learning technique will be an efficient method to solve the problem of predicting stock movements</a:t>
          </a:r>
        </a:p>
      </dgm:t>
    </dgm:pt>
    <dgm:pt modelId="{4239EDCA-2A04-4BF9-9969-C0D7AE6E8396}" type="parTrans" cxnId="{64B1D142-9B92-47CA-B2A8-E13684262C5A}">
      <dgm:prSet/>
      <dgm:spPr/>
      <dgm:t>
        <a:bodyPr/>
        <a:lstStyle/>
        <a:p>
          <a:endParaRPr lang="en-US"/>
        </a:p>
      </dgm:t>
    </dgm:pt>
    <dgm:pt modelId="{00C05AD0-FF28-44A7-B537-5D1D4FC5EDF1}" type="sibTrans" cxnId="{64B1D142-9B92-47CA-B2A8-E13684262C5A}">
      <dgm:prSet/>
      <dgm:spPr/>
      <dgm:t>
        <a:bodyPr/>
        <a:lstStyle/>
        <a:p>
          <a:endParaRPr lang="en-US"/>
        </a:p>
      </dgm:t>
    </dgm:pt>
    <dgm:pt modelId="{B250E005-3849-4A12-A76E-9480A514FB3B}" type="pres">
      <dgm:prSet presAssocID="{409804DD-A994-4150-95DE-C2568817534D}" presName="root" presStyleCnt="0">
        <dgm:presLayoutVars>
          <dgm:dir/>
          <dgm:resizeHandles val="exact"/>
        </dgm:presLayoutVars>
      </dgm:prSet>
      <dgm:spPr/>
    </dgm:pt>
    <dgm:pt modelId="{FF4C6F78-7140-4086-AF57-3A3BF6338E8B}" type="pres">
      <dgm:prSet presAssocID="{67313827-1DE6-4F60-A2E3-64F489DDD02A}" presName="compNode" presStyleCnt="0"/>
      <dgm:spPr/>
    </dgm:pt>
    <dgm:pt modelId="{F05EBD29-CDE4-47AE-A23F-3B5B0C11595F}" type="pres">
      <dgm:prSet presAssocID="{67313827-1DE6-4F60-A2E3-64F489DDD02A}" presName="bgRect" presStyleLbl="bgShp" presStyleIdx="0" presStyleCnt="3"/>
      <dgm:spPr/>
    </dgm:pt>
    <dgm:pt modelId="{51C5A60F-62E4-4450-904F-A6D25CEA5F12}" type="pres">
      <dgm:prSet presAssocID="{67313827-1DE6-4F60-A2E3-64F489DDD0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87A82BA9-8F5E-477E-B4CB-6D8D42093FEF}" type="pres">
      <dgm:prSet presAssocID="{67313827-1DE6-4F60-A2E3-64F489DDD02A}" presName="spaceRect" presStyleCnt="0"/>
      <dgm:spPr/>
    </dgm:pt>
    <dgm:pt modelId="{ABF3CAA9-E238-4471-B4F3-48FD279FC345}" type="pres">
      <dgm:prSet presAssocID="{67313827-1DE6-4F60-A2E3-64F489DDD02A}" presName="parTx" presStyleLbl="revTx" presStyleIdx="0" presStyleCnt="3">
        <dgm:presLayoutVars>
          <dgm:chMax val="0"/>
          <dgm:chPref val="0"/>
        </dgm:presLayoutVars>
      </dgm:prSet>
      <dgm:spPr/>
    </dgm:pt>
    <dgm:pt modelId="{8923253D-F67B-4288-A17D-D8B28FDF1987}" type="pres">
      <dgm:prSet presAssocID="{C8BB0506-B70A-4797-8A61-BAE70AF2D210}" presName="sibTrans" presStyleCnt="0"/>
      <dgm:spPr/>
    </dgm:pt>
    <dgm:pt modelId="{ADA7ACBA-0610-4CD6-9DCD-3655D966F172}" type="pres">
      <dgm:prSet presAssocID="{1871B8E2-6FA3-44E9-9490-41E66D909AA1}" presName="compNode" presStyleCnt="0"/>
      <dgm:spPr/>
    </dgm:pt>
    <dgm:pt modelId="{2492E753-7AEE-4F81-943A-D2307096789C}" type="pres">
      <dgm:prSet presAssocID="{1871B8E2-6FA3-44E9-9490-41E66D909AA1}" presName="bgRect" presStyleLbl="bgShp" presStyleIdx="1" presStyleCnt="3"/>
      <dgm:spPr/>
    </dgm:pt>
    <dgm:pt modelId="{864AC1AB-51EC-4DA8-A0F5-E95CA43CDC55}" type="pres">
      <dgm:prSet presAssocID="{1871B8E2-6FA3-44E9-9490-41E66D909A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7664BDA-2BE1-488C-939C-47865B121E91}" type="pres">
      <dgm:prSet presAssocID="{1871B8E2-6FA3-44E9-9490-41E66D909AA1}" presName="spaceRect" presStyleCnt="0"/>
      <dgm:spPr/>
    </dgm:pt>
    <dgm:pt modelId="{9DE22491-2986-4374-AAF3-51DDCF61B11F}" type="pres">
      <dgm:prSet presAssocID="{1871B8E2-6FA3-44E9-9490-41E66D909AA1}" presName="parTx" presStyleLbl="revTx" presStyleIdx="1" presStyleCnt="3">
        <dgm:presLayoutVars>
          <dgm:chMax val="0"/>
          <dgm:chPref val="0"/>
        </dgm:presLayoutVars>
      </dgm:prSet>
      <dgm:spPr/>
    </dgm:pt>
    <dgm:pt modelId="{23DA8DFB-BF64-4863-A5F1-621B1639E3FB}" type="pres">
      <dgm:prSet presAssocID="{DEED10CE-4E9B-420A-830E-B4183E40682B}" presName="sibTrans" presStyleCnt="0"/>
      <dgm:spPr/>
    </dgm:pt>
    <dgm:pt modelId="{B2918CEF-2E41-469D-97AA-006659B34519}" type="pres">
      <dgm:prSet presAssocID="{3C156C52-4D3A-44F1-897C-7A56D3807E8D}" presName="compNode" presStyleCnt="0"/>
      <dgm:spPr/>
    </dgm:pt>
    <dgm:pt modelId="{D389EAB0-2199-43CD-968D-F2DCB11A5A0F}" type="pres">
      <dgm:prSet presAssocID="{3C156C52-4D3A-44F1-897C-7A56D3807E8D}" presName="bgRect" presStyleLbl="bgShp" presStyleIdx="2" presStyleCnt="3"/>
      <dgm:spPr/>
    </dgm:pt>
    <dgm:pt modelId="{4D94BCFE-C714-46E0-A854-717E128F8654}" type="pres">
      <dgm:prSet presAssocID="{3C156C52-4D3A-44F1-897C-7A56D3807E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49127ED-70A3-4681-8DF4-69B1C079933E}" type="pres">
      <dgm:prSet presAssocID="{3C156C52-4D3A-44F1-897C-7A56D3807E8D}" presName="spaceRect" presStyleCnt="0"/>
      <dgm:spPr/>
    </dgm:pt>
    <dgm:pt modelId="{36EAD090-31E2-4C29-A76A-5F486872E622}" type="pres">
      <dgm:prSet presAssocID="{3C156C52-4D3A-44F1-897C-7A56D3807E8D}" presName="parTx" presStyleLbl="revTx" presStyleIdx="2" presStyleCnt="3">
        <dgm:presLayoutVars>
          <dgm:chMax val="0"/>
          <dgm:chPref val="0"/>
        </dgm:presLayoutVars>
      </dgm:prSet>
      <dgm:spPr/>
    </dgm:pt>
  </dgm:ptLst>
  <dgm:cxnLst>
    <dgm:cxn modelId="{42168B06-6643-41D8-98C3-580987DA65C2}" type="presOf" srcId="{409804DD-A994-4150-95DE-C2568817534D}" destId="{B250E005-3849-4A12-A76E-9480A514FB3B}" srcOrd="0" destOrd="0" presId="urn:microsoft.com/office/officeart/2018/2/layout/IconVerticalSolidList"/>
    <dgm:cxn modelId="{341A401C-A995-4875-B3EE-B8ACC29F6B0D}" type="presOf" srcId="{3C156C52-4D3A-44F1-897C-7A56D3807E8D}" destId="{36EAD090-31E2-4C29-A76A-5F486872E622}" srcOrd="0" destOrd="0" presId="urn:microsoft.com/office/officeart/2018/2/layout/IconVerticalSolidList"/>
    <dgm:cxn modelId="{64B1D142-9B92-47CA-B2A8-E13684262C5A}" srcId="{409804DD-A994-4150-95DE-C2568817534D}" destId="{3C156C52-4D3A-44F1-897C-7A56D3807E8D}" srcOrd="2" destOrd="0" parTransId="{4239EDCA-2A04-4BF9-9969-C0D7AE6E8396}" sibTransId="{00C05AD0-FF28-44A7-B537-5D1D4FC5EDF1}"/>
    <dgm:cxn modelId="{CDC0E98C-46E0-4A25-B684-7BE54FFD2958}" srcId="{409804DD-A994-4150-95DE-C2568817534D}" destId="{1871B8E2-6FA3-44E9-9490-41E66D909AA1}" srcOrd="1" destOrd="0" parTransId="{FF58145D-24EC-4855-8EEC-7BD8278405ED}" sibTransId="{DEED10CE-4E9B-420A-830E-B4183E40682B}"/>
    <dgm:cxn modelId="{19A9E0A5-1D00-4E2B-A99A-7715A5417F7B}" srcId="{409804DD-A994-4150-95DE-C2568817534D}" destId="{67313827-1DE6-4F60-A2E3-64F489DDD02A}" srcOrd="0" destOrd="0" parTransId="{2F765A96-0DBF-49CC-B4FC-53738E4CFFEB}" sibTransId="{C8BB0506-B70A-4797-8A61-BAE70AF2D210}"/>
    <dgm:cxn modelId="{88254FBC-4B59-4C4D-B337-1DEC5DC3ADC2}" type="presOf" srcId="{67313827-1DE6-4F60-A2E3-64F489DDD02A}" destId="{ABF3CAA9-E238-4471-B4F3-48FD279FC345}" srcOrd="0" destOrd="0" presId="urn:microsoft.com/office/officeart/2018/2/layout/IconVerticalSolidList"/>
    <dgm:cxn modelId="{BC753CD6-F019-44CD-B8D9-8A83D0803FF8}" type="presOf" srcId="{1871B8E2-6FA3-44E9-9490-41E66D909AA1}" destId="{9DE22491-2986-4374-AAF3-51DDCF61B11F}" srcOrd="0" destOrd="0" presId="urn:microsoft.com/office/officeart/2018/2/layout/IconVerticalSolidList"/>
    <dgm:cxn modelId="{533D66FB-2F09-4736-BA36-6DB56E6BE2FC}" type="presParOf" srcId="{B250E005-3849-4A12-A76E-9480A514FB3B}" destId="{FF4C6F78-7140-4086-AF57-3A3BF6338E8B}" srcOrd="0" destOrd="0" presId="urn:microsoft.com/office/officeart/2018/2/layout/IconVerticalSolidList"/>
    <dgm:cxn modelId="{EA37E151-DEF1-4CEA-8494-F726684A9257}" type="presParOf" srcId="{FF4C6F78-7140-4086-AF57-3A3BF6338E8B}" destId="{F05EBD29-CDE4-47AE-A23F-3B5B0C11595F}" srcOrd="0" destOrd="0" presId="urn:microsoft.com/office/officeart/2018/2/layout/IconVerticalSolidList"/>
    <dgm:cxn modelId="{0A462D23-B661-473F-96E2-3ABEAE59A123}" type="presParOf" srcId="{FF4C6F78-7140-4086-AF57-3A3BF6338E8B}" destId="{51C5A60F-62E4-4450-904F-A6D25CEA5F12}" srcOrd="1" destOrd="0" presId="urn:microsoft.com/office/officeart/2018/2/layout/IconVerticalSolidList"/>
    <dgm:cxn modelId="{40656976-446A-4D5E-AE93-2DE220DB1DA4}" type="presParOf" srcId="{FF4C6F78-7140-4086-AF57-3A3BF6338E8B}" destId="{87A82BA9-8F5E-477E-B4CB-6D8D42093FEF}" srcOrd="2" destOrd="0" presId="urn:microsoft.com/office/officeart/2018/2/layout/IconVerticalSolidList"/>
    <dgm:cxn modelId="{D78CFEA2-0ABD-471B-83AA-5630BDA00B2E}" type="presParOf" srcId="{FF4C6F78-7140-4086-AF57-3A3BF6338E8B}" destId="{ABF3CAA9-E238-4471-B4F3-48FD279FC345}" srcOrd="3" destOrd="0" presId="urn:microsoft.com/office/officeart/2018/2/layout/IconVerticalSolidList"/>
    <dgm:cxn modelId="{B0BC320B-3AFE-49AC-82A0-D698C0D3085C}" type="presParOf" srcId="{B250E005-3849-4A12-A76E-9480A514FB3B}" destId="{8923253D-F67B-4288-A17D-D8B28FDF1987}" srcOrd="1" destOrd="0" presId="urn:microsoft.com/office/officeart/2018/2/layout/IconVerticalSolidList"/>
    <dgm:cxn modelId="{06D93CB9-4A64-4778-A92B-783CECF20F4A}" type="presParOf" srcId="{B250E005-3849-4A12-A76E-9480A514FB3B}" destId="{ADA7ACBA-0610-4CD6-9DCD-3655D966F172}" srcOrd="2" destOrd="0" presId="urn:microsoft.com/office/officeart/2018/2/layout/IconVerticalSolidList"/>
    <dgm:cxn modelId="{7D7A9E49-53E4-418F-83B6-B9A6A10CFFEA}" type="presParOf" srcId="{ADA7ACBA-0610-4CD6-9DCD-3655D966F172}" destId="{2492E753-7AEE-4F81-943A-D2307096789C}" srcOrd="0" destOrd="0" presId="urn:microsoft.com/office/officeart/2018/2/layout/IconVerticalSolidList"/>
    <dgm:cxn modelId="{3A7B36F6-E0D0-4243-AD2E-A7D35C173DB9}" type="presParOf" srcId="{ADA7ACBA-0610-4CD6-9DCD-3655D966F172}" destId="{864AC1AB-51EC-4DA8-A0F5-E95CA43CDC55}" srcOrd="1" destOrd="0" presId="urn:microsoft.com/office/officeart/2018/2/layout/IconVerticalSolidList"/>
    <dgm:cxn modelId="{A1B9BE31-8E98-4669-953C-AACEC63A36D2}" type="presParOf" srcId="{ADA7ACBA-0610-4CD6-9DCD-3655D966F172}" destId="{C7664BDA-2BE1-488C-939C-47865B121E91}" srcOrd="2" destOrd="0" presId="urn:microsoft.com/office/officeart/2018/2/layout/IconVerticalSolidList"/>
    <dgm:cxn modelId="{C8A5C7A4-CF72-4B1D-B649-A194A17A55FE}" type="presParOf" srcId="{ADA7ACBA-0610-4CD6-9DCD-3655D966F172}" destId="{9DE22491-2986-4374-AAF3-51DDCF61B11F}" srcOrd="3" destOrd="0" presId="urn:microsoft.com/office/officeart/2018/2/layout/IconVerticalSolidList"/>
    <dgm:cxn modelId="{F8A42767-83DE-4E4D-B5B1-8ADDA69E335E}" type="presParOf" srcId="{B250E005-3849-4A12-A76E-9480A514FB3B}" destId="{23DA8DFB-BF64-4863-A5F1-621B1639E3FB}" srcOrd="3" destOrd="0" presId="urn:microsoft.com/office/officeart/2018/2/layout/IconVerticalSolidList"/>
    <dgm:cxn modelId="{DD2DBB86-F576-444A-A63D-B70311F4D343}" type="presParOf" srcId="{B250E005-3849-4A12-A76E-9480A514FB3B}" destId="{B2918CEF-2E41-469D-97AA-006659B34519}" srcOrd="4" destOrd="0" presId="urn:microsoft.com/office/officeart/2018/2/layout/IconVerticalSolidList"/>
    <dgm:cxn modelId="{778E9CAC-8098-499E-862D-FE2176C4AF89}" type="presParOf" srcId="{B2918CEF-2E41-469D-97AA-006659B34519}" destId="{D389EAB0-2199-43CD-968D-F2DCB11A5A0F}" srcOrd="0" destOrd="0" presId="urn:microsoft.com/office/officeart/2018/2/layout/IconVerticalSolidList"/>
    <dgm:cxn modelId="{AB71D271-96BC-4AF1-87DB-A08DA67C0864}" type="presParOf" srcId="{B2918CEF-2E41-469D-97AA-006659B34519}" destId="{4D94BCFE-C714-46E0-A854-717E128F8654}" srcOrd="1" destOrd="0" presId="urn:microsoft.com/office/officeart/2018/2/layout/IconVerticalSolidList"/>
    <dgm:cxn modelId="{643C6014-6546-48B0-B9A9-B83A31A8ACFB}" type="presParOf" srcId="{B2918CEF-2E41-469D-97AA-006659B34519}" destId="{C49127ED-70A3-4681-8DF4-69B1C079933E}" srcOrd="2" destOrd="0" presId="urn:microsoft.com/office/officeart/2018/2/layout/IconVerticalSolidList"/>
    <dgm:cxn modelId="{07B7FD14-FCC4-462D-B2B6-C78E46EA0F97}" type="presParOf" srcId="{B2918CEF-2E41-469D-97AA-006659B34519}" destId="{36EAD090-31E2-4C29-A76A-5F486872E6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EBD29-CDE4-47AE-A23F-3B5B0C11595F}">
      <dsp:nvSpPr>
        <dsp:cNvPr id="0" name=""/>
        <dsp:cNvSpPr/>
      </dsp:nvSpPr>
      <dsp:spPr>
        <a:xfrm>
          <a:off x="0" y="527"/>
          <a:ext cx="9343783" cy="12341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C5A60F-62E4-4450-904F-A6D25CEA5F12}">
      <dsp:nvSpPr>
        <dsp:cNvPr id="0" name=""/>
        <dsp:cNvSpPr/>
      </dsp:nvSpPr>
      <dsp:spPr>
        <a:xfrm>
          <a:off x="373320" y="278203"/>
          <a:ext cx="678764" cy="678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F3CAA9-E238-4471-B4F3-48FD279FC345}">
      <dsp:nvSpPr>
        <dsp:cNvPr id="0" name=""/>
        <dsp:cNvSpPr/>
      </dsp:nvSpPr>
      <dsp:spPr>
        <a:xfrm>
          <a:off x="1425404" y="527"/>
          <a:ext cx="7918378" cy="123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11" tIns="130611" rIns="130611" bIns="130611" numCol="1" spcCol="1270" anchor="ctr" anchorCtr="0">
          <a:noAutofit/>
        </a:bodyPr>
        <a:lstStyle/>
        <a:p>
          <a:pPr marL="0" lvl="0" indent="0" algn="just" defTabSz="1111250">
            <a:lnSpc>
              <a:spcPct val="90000"/>
            </a:lnSpc>
            <a:spcBef>
              <a:spcPct val="0"/>
            </a:spcBef>
            <a:spcAft>
              <a:spcPct val="35000"/>
            </a:spcAft>
            <a:buNone/>
          </a:pPr>
          <a:r>
            <a:rPr lang="en-US" sz="2500" kern="1200" dirty="0"/>
            <a:t>Stock price prediction is an attractive area where we gain more profits to develop the business. </a:t>
          </a:r>
        </a:p>
      </dsp:txBody>
      <dsp:txXfrm>
        <a:off x="1425404" y="527"/>
        <a:ext cx="7918378" cy="1234116"/>
      </dsp:txXfrm>
    </dsp:sp>
    <dsp:sp modelId="{2492E753-7AEE-4F81-943A-D2307096789C}">
      <dsp:nvSpPr>
        <dsp:cNvPr id="0" name=""/>
        <dsp:cNvSpPr/>
      </dsp:nvSpPr>
      <dsp:spPr>
        <a:xfrm>
          <a:off x="0" y="1543173"/>
          <a:ext cx="9343783" cy="12341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AC1AB-51EC-4DA8-A0F5-E95CA43CDC55}">
      <dsp:nvSpPr>
        <dsp:cNvPr id="0" name=""/>
        <dsp:cNvSpPr/>
      </dsp:nvSpPr>
      <dsp:spPr>
        <a:xfrm>
          <a:off x="373320" y="1820849"/>
          <a:ext cx="678764" cy="678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E22491-2986-4374-AAF3-51DDCF61B11F}">
      <dsp:nvSpPr>
        <dsp:cNvPr id="0" name=""/>
        <dsp:cNvSpPr/>
      </dsp:nvSpPr>
      <dsp:spPr>
        <a:xfrm>
          <a:off x="1425404" y="1543173"/>
          <a:ext cx="7918378" cy="123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11" tIns="130611" rIns="130611" bIns="130611" numCol="1" spcCol="1270" anchor="ctr" anchorCtr="0">
          <a:noAutofit/>
        </a:bodyPr>
        <a:lstStyle/>
        <a:p>
          <a:pPr marL="0" lvl="0" indent="0" algn="just" defTabSz="1111250">
            <a:lnSpc>
              <a:spcPct val="90000"/>
            </a:lnSpc>
            <a:spcBef>
              <a:spcPct val="0"/>
            </a:spcBef>
            <a:spcAft>
              <a:spcPct val="35000"/>
            </a:spcAft>
            <a:buNone/>
          </a:pPr>
          <a:r>
            <a:rPr lang="en-US" sz="2500" kern="1200" dirty="0"/>
            <a:t>With a successful model for stock prediction, we can gain insight about market behavior over time. </a:t>
          </a:r>
        </a:p>
      </dsp:txBody>
      <dsp:txXfrm>
        <a:off x="1425404" y="1543173"/>
        <a:ext cx="7918378" cy="1234116"/>
      </dsp:txXfrm>
    </dsp:sp>
    <dsp:sp modelId="{D389EAB0-2199-43CD-968D-F2DCB11A5A0F}">
      <dsp:nvSpPr>
        <dsp:cNvPr id="0" name=""/>
        <dsp:cNvSpPr/>
      </dsp:nvSpPr>
      <dsp:spPr>
        <a:xfrm>
          <a:off x="0" y="3085818"/>
          <a:ext cx="9343783" cy="12341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4BCFE-C714-46E0-A854-717E128F8654}">
      <dsp:nvSpPr>
        <dsp:cNvPr id="0" name=""/>
        <dsp:cNvSpPr/>
      </dsp:nvSpPr>
      <dsp:spPr>
        <a:xfrm>
          <a:off x="373320" y="3363495"/>
          <a:ext cx="678764" cy="6787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EAD090-31E2-4C29-A76A-5F486872E622}">
      <dsp:nvSpPr>
        <dsp:cNvPr id="0" name=""/>
        <dsp:cNvSpPr/>
      </dsp:nvSpPr>
      <dsp:spPr>
        <a:xfrm>
          <a:off x="1425404" y="3085818"/>
          <a:ext cx="7918378" cy="1234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11" tIns="130611" rIns="130611" bIns="130611" numCol="1" spcCol="1270" anchor="ctr" anchorCtr="0">
          <a:noAutofit/>
        </a:bodyPr>
        <a:lstStyle/>
        <a:p>
          <a:pPr marL="0" lvl="0" indent="0" algn="just" defTabSz="1111250">
            <a:lnSpc>
              <a:spcPct val="90000"/>
            </a:lnSpc>
            <a:spcBef>
              <a:spcPct val="0"/>
            </a:spcBef>
            <a:spcAft>
              <a:spcPct val="35000"/>
            </a:spcAft>
            <a:buNone/>
          </a:pPr>
          <a:r>
            <a:rPr lang="en-US" sz="2500" kern="1200" dirty="0"/>
            <a:t>Machine learning technique will be an efficient method to solve the problem of predicting stock movements</a:t>
          </a:r>
        </a:p>
      </dsp:txBody>
      <dsp:txXfrm>
        <a:off x="1425404" y="3085818"/>
        <a:ext cx="7918378" cy="12341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55431-D014-4E42-B6EC-666E80A65C4C}" type="datetimeFigureOut">
              <a:rPr lang="en-IN" smtClean="0"/>
              <a:t>26-05-2022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467C3-0761-45E2-A144-4682E1CDD5C5}" type="slidenum">
              <a:rPr lang="en-IN" smtClean="0"/>
              <a:t>‹#›</a:t>
            </a:fld>
            <a:endParaRPr lang="en-IN"/>
          </a:p>
        </p:txBody>
      </p:sp>
    </p:spTree>
    <p:extLst>
      <p:ext uri="{BB962C8B-B14F-4D97-AF65-F5344CB8AC3E}">
        <p14:creationId xmlns:p14="http://schemas.microsoft.com/office/powerpoint/2010/main" val="2513625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B2FC-2151-60C2-C02C-3BA7237783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D0D895-D017-FE9A-672A-ED470FBDDC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EDA3A1-CCEC-EF05-AE0A-679D2B2F2A8A}"/>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5" name="Footer Placeholder 4">
            <a:extLst>
              <a:ext uri="{FF2B5EF4-FFF2-40B4-BE49-F238E27FC236}">
                <a16:creationId xmlns:a16="http://schemas.microsoft.com/office/drawing/2014/main" id="{BAC69223-949E-66F5-55A7-CD1D67FD5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BCA5E-D09B-0916-0CEB-6EA4C43471DE}"/>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1080922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E6-DBFA-1D94-75E1-31D817EB19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A4CDFF-8742-3DBD-2236-200B619AC9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A2EBA-5946-9C46-E226-3C15AE94E541}"/>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5" name="Footer Placeholder 4">
            <a:extLst>
              <a:ext uri="{FF2B5EF4-FFF2-40B4-BE49-F238E27FC236}">
                <a16:creationId xmlns:a16="http://schemas.microsoft.com/office/drawing/2014/main" id="{F7C53EA2-BBF9-F038-962E-B802EAC35C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2CA4D-8DE9-5ACE-24D0-6D03E44A4AE2}"/>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338503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039D98-CE78-EAC5-D21F-299F844077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FE3067-CA7C-153E-B51B-36926ABD9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05AE5-FF3C-FD75-5919-5575C13D803C}"/>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5" name="Footer Placeholder 4">
            <a:extLst>
              <a:ext uri="{FF2B5EF4-FFF2-40B4-BE49-F238E27FC236}">
                <a16:creationId xmlns:a16="http://schemas.microsoft.com/office/drawing/2014/main" id="{8D3A8DC4-8DA4-3ED1-A399-ED4DE5F872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66E44-FFA5-45A5-0A58-EBA6B17A7735}"/>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15981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609562" y="273352"/>
            <a:ext cx="10971684" cy="114468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609562" y="1604841"/>
            <a:ext cx="10971684" cy="397748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72458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16C0-E86F-BDD2-CFBF-69AA422D9B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46CC21-58CC-4CA2-D59C-2909EC504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FFEEC6-9509-1CA7-A052-BF1C978B7172}"/>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5" name="Footer Placeholder 4">
            <a:extLst>
              <a:ext uri="{FF2B5EF4-FFF2-40B4-BE49-F238E27FC236}">
                <a16:creationId xmlns:a16="http://schemas.microsoft.com/office/drawing/2014/main" id="{83B84F2E-DC8D-D093-1ED1-677DFF7141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6DC44-D375-3F9F-B3CB-5644CA264AA1}"/>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61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397E-FC2D-93E2-D955-E4A6E2378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158FCA-334C-2CAA-ECCC-4462F7224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99D107-61F1-A139-FF97-F8012878A58F}"/>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5" name="Footer Placeholder 4">
            <a:extLst>
              <a:ext uri="{FF2B5EF4-FFF2-40B4-BE49-F238E27FC236}">
                <a16:creationId xmlns:a16="http://schemas.microsoft.com/office/drawing/2014/main" id="{C05BD9A4-BDD1-3210-12FE-8D97C2050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40062-FA33-3297-ADBD-9E5341C42DDB}"/>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419809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A216-5B3A-9899-1CAE-73F7275C9F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4D20A2-82BA-884B-7950-18B54990A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C2970E-E130-19FF-01FB-304A6ABB8F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178C9B-037B-15DA-97AC-ADB1A286F5AD}"/>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6" name="Footer Placeholder 5">
            <a:extLst>
              <a:ext uri="{FF2B5EF4-FFF2-40B4-BE49-F238E27FC236}">
                <a16:creationId xmlns:a16="http://schemas.microsoft.com/office/drawing/2014/main" id="{E6EE91D6-571C-45D3-6E25-5FC82D680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38953-A46D-C23A-D6A5-484E78F19AD0}"/>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83408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336A-1BDE-C271-3D32-97D55E8C4F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2EEA05-4ED7-9417-95AA-792F6A68ED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69C54-9E00-131C-F2C4-E29A8D9C3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ECE04-49FE-1744-B382-893D3D4AD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84A6F-51DA-05DD-9F21-EA9ABE551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78AB9A-2FA2-14C4-F691-9E5DCC302DB0}"/>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8" name="Footer Placeholder 7">
            <a:extLst>
              <a:ext uri="{FF2B5EF4-FFF2-40B4-BE49-F238E27FC236}">
                <a16:creationId xmlns:a16="http://schemas.microsoft.com/office/drawing/2014/main" id="{140C03E9-EF84-4D9C-B2EA-453CB4D8A8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CCF442-F392-5596-305A-3F390E68F804}"/>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144895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D9D7-05E1-931E-7FC4-42899BE71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67EABB-1E89-F0AC-EFA5-90EDA61F21F3}"/>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4" name="Footer Placeholder 3">
            <a:extLst>
              <a:ext uri="{FF2B5EF4-FFF2-40B4-BE49-F238E27FC236}">
                <a16:creationId xmlns:a16="http://schemas.microsoft.com/office/drawing/2014/main" id="{49385679-BC21-38B3-F797-1E733F7521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DA9C88-6DA5-7FF8-F753-343BA59C0E98}"/>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315380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80FAB-BC55-68F2-5A60-09C4571F819C}"/>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3" name="Footer Placeholder 2">
            <a:extLst>
              <a:ext uri="{FF2B5EF4-FFF2-40B4-BE49-F238E27FC236}">
                <a16:creationId xmlns:a16="http://schemas.microsoft.com/office/drawing/2014/main" id="{C7978D14-50AD-FA43-5E8B-D0A1AD3FCC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403B95-630A-1BFD-4722-73462890E4F2}"/>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402569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009E-DDBD-6460-EABC-8F4EB7E0F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3E84AC-67BA-02CA-7FB1-261705AB5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43EF9F-1BC1-6FBA-D2A8-DFED8F38F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75B8B-CDB9-D32C-3A0E-B0F0E0BE7B8A}"/>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6" name="Footer Placeholder 5">
            <a:extLst>
              <a:ext uri="{FF2B5EF4-FFF2-40B4-BE49-F238E27FC236}">
                <a16:creationId xmlns:a16="http://schemas.microsoft.com/office/drawing/2014/main" id="{8DF54406-8ED3-A9A1-F7CF-385E13C536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77445-71B2-E4AA-95F2-D1D7C0A518FB}"/>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309598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E5E0-5D27-CFB0-49A6-307DA0F07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CD99ED-C5C3-D0CD-5E0C-F5C2E8280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7A506D-E66C-95E2-8387-ECF40F5F6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EFDDC-5138-F65D-9815-0B56F5D28876}"/>
              </a:ext>
            </a:extLst>
          </p:cNvPr>
          <p:cNvSpPr>
            <a:spLocks noGrp="1"/>
          </p:cNvSpPr>
          <p:nvPr>
            <p:ph type="dt" sz="half" idx="10"/>
          </p:nvPr>
        </p:nvSpPr>
        <p:spPr/>
        <p:txBody>
          <a:bodyPr/>
          <a:lstStyle/>
          <a:p>
            <a:fld id="{BB661E9E-C624-48F5-A0F9-795D8BA6F557}" type="datetimeFigureOut">
              <a:rPr lang="en-IN" smtClean="0"/>
              <a:t>26-05-2022</a:t>
            </a:fld>
            <a:endParaRPr lang="en-IN"/>
          </a:p>
        </p:txBody>
      </p:sp>
      <p:sp>
        <p:nvSpPr>
          <p:cNvPr id="6" name="Footer Placeholder 5">
            <a:extLst>
              <a:ext uri="{FF2B5EF4-FFF2-40B4-BE49-F238E27FC236}">
                <a16:creationId xmlns:a16="http://schemas.microsoft.com/office/drawing/2014/main" id="{8FBDC9B1-BC4A-A59F-E081-FA31C6C1E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319325-2DB8-BA0C-F1F3-804B9C55F95F}"/>
              </a:ext>
            </a:extLst>
          </p:cNvPr>
          <p:cNvSpPr>
            <a:spLocks noGrp="1"/>
          </p:cNvSpPr>
          <p:nvPr>
            <p:ph type="sldNum" sz="quarter" idx="12"/>
          </p:nvPr>
        </p:nvSpPr>
        <p:spPr/>
        <p:txBody>
          <a:bodyPr/>
          <a:lstStyle/>
          <a:p>
            <a:fld id="{545952C7-7CDF-44E1-B4E2-3E9B97C6C634}" type="slidenum">
              <a:rPr lang="en-IN" smtClean="0"/>
              <a:t>‹#›</a:t>
            </a:fld>
            <a:endParaRPr lang="en-IN"/>
          </a:p>
        </p:txBody>
      </p:sp>
    </p:spTree>
    <p:extLst>
      <p:ext uri="{BB962C8B-B14F-4D97-AF65-F5344CB8AC3E}">
        <p14:creationId xmlns:p14="http://schemas.microsoft.com/office/powerpoint/2010/main" val="120863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92CF29-136D-AC34-5BFA-12EDB0D35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51DB3A-81F2-473D-6384-C93AE3AC8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76AD9-8269-B6FA-7043-ABDADD33F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61E9E-C624-48F5-A0F9-795D8BA6F557}" type="datetimeFigureOut">
              <a:rPr lang="en-IN" smtClean="0"/>
              <a:t>26-05-2022</a:t>
            </a:fld>
            <a:endParaRPr lang="en-IN"/>
          </a:p>
        </p:txBody>
      </p:sp>
      <p:sp>
        <p:nvSpPr>
          <p:cNvPr id="5" name="Footer Placeholder 4">
            <a:extLst>
              <a:ext uri="{FF2B5EF4-FFF2-40B4-BE49-F238E27FC236}">
                <a16:creationId xmlns:a16="http://schemas.microsoft.com/office/drawing/2014/main" id="{AFF4CA21-4E5D-6135-893C-38EF0F236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5B3CCF-494C-C77C-BD82-74ED045AF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952C7-7CDF-44E1-B4E2-3E9B97C6C634}" type="slidenum">
              <a:rPr lang="en-IN" smtClean="0"/>
              <a:t>‹#›</a:t>
            </a:fld>
            <a:endParaRPr lang="en-IN"/>
          </a:p>
        </p:txBody>
      </p:sp>
    </p:spTree>
    <p:extLst>
      <p:ext uri="{BB962C8B-B14F-4D97-AF65-F5344CB8AC3E}">
        <p14:creationId xmlns:p14="http://schemas.microsoft.com/office/powerpoint/2010/main" val="33576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 Id="rId5" Type="http://schemas.openxmlformats.org/officeDocument/2006/relationships/image" Target="../media/image28.jpe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jpeg"/><Relationship Id="rId1" Type="http://schemas.openxmlformats.org/officeDocument/2006/relationships/slideLayout" Target="../slideLayouts/slideLayout12.xml"/><Relationship Id="rId5" Type="http://schemas.openxmlformats.org/officeDocument/2006/relationships/image" Target="../media/image46.png"/><Relationship Id="rId4" Type="http://schemas.openxmlformats.org/officeDocument/2006/relationships/image" Target="../media/image2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theconversation.com/when-it-comes-to-economic-forecasting-its-wise-to-admit-to-uncertainty-12437"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6171" y="2096034"/>
            <a:ext cx="5572656" cy="621580"/>
          </a:xfrm>
          <a:prstGeom prst="rect">
            <a:avLst/>
          </a:prstGeom>
        </p:spPr>
        <p:txBody>
          <a:bodyPr vert="horz" wrap="square" lIns="0" tIns="12065" rIns="0" bIns="0" rtlCol="0">
            <a:spAutoFit/>
          </a:bodyPr>
          <a:lstStyle/>
          <a:p>
            <a:pPr marL="13970">
              <a:spcBef>
                <a:spcPts val="95"/>
              </a:spcBef>
            </a:pPr>
            <a:r>
              <a:rPr lang="en-IN" b="1" spc="-20" dirty="0"/>
              <a:t>ALGORITHMIC TRADING </a:t>
            </a:r>
            <a:endParaRPr b="1" spc="-5" dirty="0"/>
          </a:p>
        </p:txBody>
      </p:sp>
      <p:sp>
        <p:nvSpPr>
          <p:cNvPr id="3" name="object 3"/>
          <p:cNvSpPr txBox="1"/>
          <p:nvPr/>
        </p:nvSpPr>
        <p:spPr>
          <a:xfrm>
            <a:off x="7238827" y="3328397"/>
            <a:ext cx="3971982" cy="1283044"/>
          </a:xfrm>
          <a:prstGeom prst="rect">
            <a:avLst/>
          </a:prstGeom>
        </p:spPr>
        <p:txBody>
          <a:bodyPr vert="horz" wrap="square" lIns="0" tIns="13335" rIns="0" bIns="0" rtlCol="0">
            <a:spAutoFit/>
          </a:bodyPr>
          <a:lstStyle/>
          <a:p>
            <a:pPr marL="12700">
              <a:spcBef>
                <a:spcPts val="105"/>
              </a:spcBef>
            </a:pPr>
            <a:r>
              <a:rPr lang="pt-BR" sz="2000" b="1" dirty="0">
                <a:latin typeface="Arial"/>
                <a:cs typeface="Arial"/>
              </a:rPr>
              <a:t>BATCH NO. 62</a:t>
            </a:r>
          </a:p>
          <a:p>
            <a:pPr marL="12700">
              <a:spcBef>
                <a:spcPts val="105"/>
              </a:spcBef>
            </a:pPr>
            <a:r>
              <a:rPr lang="pt-BR" sz="2000" b="1" dirty="0">
                <a:latin typeface="Arial"/>
                <a:cs typeface="Arial"/>
              </a:rPr>
              <a:t>L Bharadwaj          18H51A0517</a:t>
            </a:r>
          </a:p>
          <a:p>
            <a:pPr marL="12700">
              <a:spcBef>
                <a:spcPts val="105"/>
              </a:spcBef>
            </a:pPr>
            <a:r>
              <a:rPr lang="pt-BR" sz="2000" b="1" dirty="0">
                <a:latin typeface="Arial"/>
                <a:cs typeface="Arial"/>
              </a:rPr>
              <a:t>M M Prathyush      18H51A0518</a:t>
            </a:r>
          </a:p>
          <a:p>
            <a:pPr marL="12700">
              <a:spcBef>
                <a:spcPts val="105"/>
              </a:spcBef>
            </a:pPr>
            <a:r>
              <a:rPr lang="pt-BR" sz="2000" b="1" dirty="0">
                <a:latin typeface="Arial"/>
                <a:cs typeface="Arial"/>
              </a:rPr>
              <a:t>G Vineetkumar      18H51A0596</a:t>
            </a:r>
          </a:p>
        </p:txBody>
      </p:sp>
      <p:sp>
        <p:nvSpPr>
          <p:cNvPr id="4" name="object 4"/>
          <p:cNvSpPr txBox="1"/>
          <p:nvPr/>
        </p:nvSpPr>
        <p:spPr>
          <a:xfrm>
            <a:off x="1666171" y="5170593"/>
            <a:ext cx="4890770" cy="937894"/>
          </a:xfrm>
          <a:prstGeom prst="rect">
            <a:avLst/>
          </a:prstGeom>
        </p:spPr>
        <p:txBody>
          <a:bodyPr vert="horz" wrap="square" lIns="0" tIns="140970" rIns="0" bIns="0" rtlCol="0">
            <a:spAutoFit/>
          </a:bodyPr>
          <a:lstStyle/>
          <a:p>
            <a:pPr marL="12700">
              <a:spcBef>
                <a:spcPts val="1110"/>
              </a:spcBef>
            </a:pPr>
            <a:r>
              <a:rPr sz="2800" b="1" spc="-10" dirty="0">
                <a:solidFill>
                  <a:srgbClr val="C00000"/>
                </a:solidFill>
                <a:latin typeface="Arial"/>
                <a:cs typeface="Arial"/>
              </a:rPr>
              <a:t>Under</a:t>
            </a:r>
            <a:r>
              <a:rPr sz="2800" b="1" spc="20" dirty="0">
                <a:solidFill>
                  <a:srgbClr val="C00000"/>
                </a:solidFill>
                <a:latin typeface="Arial"/>
                <a:cs typeface="Arial"/>
              </a:rPr>
              <a:t> </a:t>
            </a:r>
            <a:r>
              <a:rPr sz="2800" b="1" spc="-5" dirty="0">
                <a:solidFill>
                  <a:srgbClr val="C00000"/>
                </a:solidFill>
                <a:latin typeface="Arial"/>
                <a:cs typeface="Arial"/>
              </a:rPr>
              <a:t>esteemed</a:t>
            </a:r>
            <a:r>
              <a:rPr sz="2800" b="1" dirty="0">
                <a:solidFill>
                  <a:srgbClr val="C00000"/>
                </a:solidFill>
                <a:latin typeface="Arial"/>
                <a:cs typeface="Arial"/>
              </a:rPr>
              <a:t> </a:t>
            </a:r>
            <a:r>
              <a:rPr sz="2800" b="1" spc="-5" dirty="0">
                <a:solidFill>
                  <a:srgbClr val="C00000"/>
                </a:solidFill>
                <a:latin typeface="Arial"/>
                <a:cs typeface="Arial"/>
              </a:rPr>
              <a:t>guidance</a:t>
            </a:r>
            <a:r>
              <a:rPr sz="2800" b="1" spc="30" dirty="0">
                <a:solidFill>
                  <a:srgbClr val="C00000"/>
                </a:solidFill>
                <a:latin typeface="Arial"/>
                <a:cs typeface="Arial"/>
              </a:rPr>
              <a:t> </a:t>
            </a:r>
            <a:r>
              <a:rPr sz="2800" b="1" spc="-5" dirty="0">
                <a:solidFill>
                  <a:srgbClr val="C00000"/>
                </a:solidFill>
                <a:latin typeface="Arial"/>
                <a:cs typeface="Arial"/>
              </a:rPr>
              <a:t>of</a:t>
            </a:r>
            <a:endParaRPr sz="2800" dirty="0">
              <a:solidFill>
                <a:prstClr val="black"/>
              </a:solidFill>
              <a:latin typeface="Arial"/>
              <a:cs typeface="Arial"/>
            </a:endParaRPr>
          </a:p>
          <a:p>
            <a:pPr marL="12700">
              <a:spcBef>
                <a:spcPts val="650"/>
              </a:spcBef>
            </a:pPr>
            <a:r>
              <a:rPr lang="en-IN" b="1" dirty="0" err="1">
                <a:solidFill>
                  <a:prstClr val="black"/>
                </a:solidFill>
                <a:latin typeface="Arial"/>
                <a:cs typeface="Arial"/>
              </a:rPr>
              <a:t>Dr.</a:t>
            </a:r>
            <a:r>
              <a:rPr lang="en-IN" b="1" dirty="0">
                <a:solidFill>
                  <a:prstClr val="black"/>
                </a:solidFill>
                <a:latin typeface="Arial"/>
                <a:cs typeface="Arial"/>
              </a:rPr>
              <a:t> </a:t>
            </a:r>
            <a:r>
              <a:rPr lang="en-IN" b="1" dirty="0" err="1">
                <a:solidFill>
                  <a:prstClr val="black"/>
                </a:solidFill>
                <a:latin typeface="Arial"/>
                <a:cs typeface="Arial"/>
              </a:rPr>
              <a:t>Sarat</a:t>
            </a:r>
            <a:r>
              <a:rPr lang="en-IN" b="1" dirty="0">
                <a:solidFill>
                  <a:prstClr val="black"/>
                </a:solidFill>
                <a:latin typeface="Arial"/>
                <a:cs typeface="Arial"/>
              </a:rPr>
              <a:t> Chandra Nayak </a:t>
            </a:r>
            <a:endParaRPr dirty="0">
              <a:solidFill>
                <a:prstClr val="black"/>
              </a:solidFill>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747233228"/>
              </p:ext>
            </p:extLst>
          </p:nvPr>
        </p:nvGraphicFramePr>
        <p:xfrm>
          <a:off x="2806780" y="484911"/>
          <a:ext cx="6468110" cy="920750"/>
        </p:xfrm>
        <a:graphic>
          <a:graphicData uri="http://schemas.openxmlformats.org/drawingml/2006/table">
            <a:tbl>
              <a:tblPr firstRow="1" bandRow="1">
                <a:tableStyleId>{2D5ABB26-0587-4C30-8999-92F81FD0307C}</a:tableStyleId>
              </a:tblPr>
              <a:tblGrid>
                <a:gridCol w="6468110">
                  <a:extLst>
                    <a:ext uri="{9D8B030D-6E8A-4147-A177-3AD203B41FA5}">
                      <a16:colId xmlns:a16="http://schemas.microsoft.com/office/drawing/2014/main" val="20000"/>
                    </a:ext>
                  </a:extLst>
                </a:gridCol>
              </a:tblGrid>
              <a:tr h="302260">
                <a:tc>
                  <a:txBody>
                    <a:bodyPr/>
                    <a:lstStyle/>
                    <a:p>
                      <a:pPr algn="ctr">
                        <a:lnSpc>
                          <a:spcPts val="2215"/>
                        </a:lnSpc>
                      </a:pPr>
                      <a:r>
                        <a:rPr sz="2000" dirty="0">
                          <a:solidFill>
                            <a:srgbClr val="001F5F"/>
                          </a:solidFill>
                          <a:latin typeface="Arial"/>
                          <a:cs typeface="Arial"/>
                        </a:rPr>
                        <a:t>CMR</a:t>
                      </a:r>
                      <a:r>
                        <a:rPr sz="2000" spc="-20" dirty="0">
                          <a:solidFill>
                            <a:srgbClr val="001F5F"/>
                          </a:solidFill>
                          <a:latin typeface="Arial"/>
                          <a:cs typeface="Arial"/>
                        </a:rPr>
                        <a:t> </a:t>
                      </a:r>
                      <a:r>
                        <a:rPr sz="2000" dirty="0">
                          <a:solidFill>
                            <a:srgbClr val="001F5F"/>
                          </a:solidFill>
                          <a:latin typeface="Arial"/>
                          <a:cs typeface="Arial"/>
                        </a:rPr>
                        <a:t>COLLEGE</a:t>
                      </a:r>
                      <a:r>
                        <a:rPr sz="2000" spc="-40" dirty="0">
                          <a:solidFill>
                            <a:srgbClr val="001F5F"/>
                          </a:solidFill>
                          <a:latin typeface="Arial"/>
                          <a:cs typeface="Arial"/>
                        </a:rPr>
                        <a:t> </a:t>
                      </a:r>
                      <a:r>
                        <a:rPr sz="2000" dirty="0">
                          <a:solidFill>
                            <a:srgbClr val="001F5F"/>
                          </a:solidFill>
                          <a:latin typeface="Arial"/>
                          <a:cs typeface="Arial"/>
                        </a:rPr>
                        <a:t>OF</a:t>
                      </a:r>
                      <a:r>
                        <a:rPr sz="2000" spc="-20" dirty="0">
                          <a:solidFill>
                            <a:srgbClr val="001F5F"/>
                          </a:solidFill>
                          <a:latin typeface="Arial"/>
                          <a:cs typeface="Arial"/>
                        </a:rPr>
                        <a:t> </a:t>
                      </a:r>
                      <a:r>
                        <a:rPr sz="2000" dirty="0">
                          <a:solidFill>
                            <a:srgbClr val="001F5F"/>
                          </a:solidFill>
                          <a:latin typeface="Arial"/>
                          <a:cs typeface="Arial"/>
                        </a:rPr>
                        <a:t>ENGINEERING</a:t>
                      </a:r>
                      <a:r>
                        <a:rPr sz="2000" spc="-20" dirty="0">
                          <a:solidFill>
                            <a:srgbClr val="001F5F"/>
                          </a:solidFill>
                          <a:latin typeface="Arial"/>
                          <a:cs typeface="Arial"/>
                        </a:rPr>
                        <a:t> </a:t>
                      </a:r>
                      <a:r>
                        <a:rPr sz="2000" dirty="0">
                          <a:solidFill>
                            <a:srgbClr val="001F5F"/>
                          </a:solidFill>
                          <a:latin typeface="Arial"/>
                          <a:cs typeface="Arial"/>
                        </a:rPr>
                        <a:t>&amp;</a:t>
                      </a:r>
                      <a:r>
                        <a:rPr sz="2000" spc="-5" dirty="0">
                          <a:solidFill>
                            <a:srgbClr val="001F5F"/>
                          </a:solidFill>
                          <a:latin typeface="Arial"/>
                          <a:cs typeface="Arial"/>
                        </a:rPr>
                        <a:t> </a:t>
                      </a:r>
                      <a:r>
                        <a:rPr sz="2000" dirty="0">
                          <a:solidFill>
                            <a:srgbClr val="001F5F"/>
                          </a:solidFill>
                          <a:latin typeface="Arial"/>
                          <a:cs typeface="Arial"/>
                        </a:rPr>
                        <a:t>TECHNOLOGY</a:t>
                      </a:r>
                      <a:endParaRPr sz="2000">
                        <a:latin typeface="Arial"/>
                        <a:cs typeface="Arial"/>
                      </a:endParaRPr>
                    </a:p>
                  </a:txBody>
                  <a:tcPr marL="0" marR="0" marT="0" marB="0"/>
                </a:tc>
                <a:extLst>
                  <a:ext uri="{0D108BD9-81ED-4DB2-BD59-A6C34878D82A}">
                    <a16:rowId xmlns:a16="http://schemas.microsoft.com/office/drawing/2014/main" val="10000"/>
                  </a:ext>
                </a:extLst>
              </a:tr>
              <a:tr h="318135">
                <a:tc>
                  <a:txBody>
                    <a:bodyPr/>
                    <a:lstStyle/>
                    <a:p>
                      <a:pPr marL="1905" algn="ctr">
                        <a:lnSpc>
                          <a:spcPts val="2355"/>
                        </a:lnSpc>
                      </a:pPr>
                      <a:r>
                        <a:rPr sz="2000" dirty="0">
                          <a:solidFill>
                            <a:srgbClr val="001F5F"/>
                          </a:solidFill>
                          <a:latin typeface="Arial"/>
                          <a:cs typeface="Arial"/>
                        </a:rPr>
                        <a:t>Kandlakoya,</a:t>
                      </a:r>
                      <a:r>
                        <a:rPr sz="2000" spc="-30" dirty="0">
                          <a:solidFill>
                            <a:srgbClr val="001F5F"/>
                          </a:solidFill>
                          <a:latin typeface="Arial"/>
                          <a:cs typeface="Arial"/>
                        </a:rPr>
                        <a:t> </a:t>
                      </a:r>
                      <a:r>
                        <a:rPr sz="2000" dirty="0">
                          <a:solidFill>
                            <a:srgbClr val="001F5F"/>
                          </a:solidFill>
                          <a:latin typeface="Arial"/>
                          <a:cs typeface="Arial"/>
                        </a:rPr>
                        <a:t>Medchal,</a:t>
                      </a:r>
                      <a:r>
                        <a:rPr sz="2000" spc="-50" dirty="0">
                          <a:solidFill>
                            <a:srgbClr val="001F5F"/>
                          </a:solidFill>
                          <a:latin typeface="Arial"/>
                          <a:cs typeface="Arial"/>
                        </a:rPr>
                        <a:t> </a:t>
                      </a:r>
                      <a:r>
                        <a:rPr sz="2000" dirty="0">
                          <a:solidFill>
                            <a:srgbClr val="001F5F"/>
                          </a:solidFill>
                          <a:latin typeface="Arial"/>
                          <a:cs typeface="Arial"/>
                        </a:rPr>
                        <a:t>Hyderabad</a:t>
                      </a:r>
                      <a:r>
                        <a:rPr sz="2000" spc="-25" dirty="0">
                          <a:solidFill>
                            <a:srgbClr val="001F5F"/>
                          </a:solidFill>
                          <a:latin typeface="Arial"/>
                          <a:cs typeface="Arial"/>
                        </a:rPr>
                        <a:t> </a:t>
                      </a:r>
                      <a:r>
                        <a:rPr sz="2000" dirty="0">
                          <a:solidFill>
                            <a:srgbClr val="001F5F"/>
                          </a:solidFill>
                          <a:latin typeface="Arial"/>
                          <a:cs typeface="Arial"/>
                        </a:rPr>
                        <a:t>-</a:t>
                      </a:r>
                      <a:r>
                        <a:rPr sz="2000" spc="-10" dirty="0">
                          <a:solidFill>
                            <a:srgbClr val="001F5F"/>
                          </a:solidFill>
                          <a:latin typeface="Arial"/>
                          <a:cs typeface="Arial"/>
                        </a:rPr>
                        <a:t> </a:t>
                      </a:r>
                      <a:r>
                        <a:rPr sz="2000" dirty="0">
                          <a:solidFill>
                            <a:srgbClr val="001F5F"/>
                          </a:solidFill>
                          <a:latin typeface="Arial"/>
                          <a:cs typeface="Arial"/>
                        </a:rPr>
                        <a:t>501401</a:t>
                      </a:r>
                      <a:endParaRPr sz="2000">
                        <a:latin typeface="Arial"/>
                        <a:cs typeface="Arial"/>
                      </a:endParaRPr>
                    </a:p>
                  </a:txBody>
                  <a:tcPr marL="0" marR="0" marT="0" marB="0"/>
                </a:tc>
                <a:extLst>
                  <a:ext uri="{0D108BD9-81ED-4DB2-BD59-A6C34878D82A}">
                    <a16:rowId xmlns:a16="http://schemas.microsoft.com/office/drawing/2014/main" val="10001"/>
                  </a:ext>
                </a:extLst>
              </a:tr>
              <a:tr h="300355">
                <a:tc>
                  <a:txBody>
                    <a:bodyPr/>
                    <a:lstStyle/>
                    <a:p>
                      <a:pPr algn="ctr">
                        <a:lnSpc>
                          <a:spcPts val="2270"/>
                        </a:lnSpc>
                      </a:pPr>
                      <a:r>
                        <a:rPr sz="2000" dirty="0">
                          <a:solidFill>
                            <a:srgbClr val="001F5F"/>
                          </a:solidFill>
                          <a:latin typeface="Arial"/>
                          <a:cs typeface="Arial"/>
                        </a:rPr>
                        <a:t>Department</a:t>
                      </a:r>
                      <a:r>
                        <a:rPr sz="2000" spc="-45" dirty="0">
                          <a:solidFill>
                            <a:srgbClr val="001F5F"/>
                          </a:solidFill>
                          <a:latin typeface="Arial"/>
                          <a:cs typeface="Arial"/>
                        </a:rPr>
                        <a:t> </a:t>
                      </a:r>
                      <a:r>
                        <a:rPr sz="2000" dirty="0">
                          <a:solidFill>
                            <a:srgbClr val="001F5F"/>
                          </a:solidFill>
                          <a:latin typeface="Arial"/>
                          <a:cs typeface="Arial"/>
                        </a:rPr>
                        <a:t>of</a:t>
                      </a:r>
                      <a:r>
                        <a:rPr sz="2000" spc="-25" dirty="0">
                          <a:solidFill>
                            <a:srgbClr val="001F5F"/>
                          </a:solidFill>
                          <a:latin typeface="Arial"/>
                          <a:cs typeface="Arial"/>
                        </a:rPr>
                        <a:t> </a:t>
                      </a:r>
                      <a:r>
                        <a:rPr sz="2000" dirty="0">
                          <a:solidFill>
                            <a:srgbClr val="001F5F"/>
                          </a:solidFill>
                          <a:latin typeface="Arial"/>
                          <a:cs typeface="Arial"/>
                        </a:rPr>
                        <a:t>Computer</a:t>
                      </a:r>
                      <a:r>
                        <a:rPr sz="2000" spc="-40" dirty="0">
                          <a:solidFill>
                            <a:srgbClr val="001F5F"/>
                          </a:solidFill>
                          <a:latin typeface="Arial"/>
                          <a:cs typeface="Arial"/>
                        </a:rPr>
                        <a:t> </a:t>
                      </a:r>
                      <a:r>
                        <a:rPr sz="2000" dirty="0">
                          <a:solidFill>
                            <a:srgbClr val="001F5F"/>
                          </a:solidFill>
                          <a:latin typeface="Arial"/>
                          <a:cs typeface="Arial"/>
                        </a:rPr>
                        <a:t>Science</a:t>
                      </a:r>
                      <a:r>
                        <a:rPr sz="2000" spc="-20" dirty="0">
                          <a:solidFill>
                            <a:srgbClr val="001F5F"/>
                          </a:solidFill>
                          <a:latin typeface="Arial"/>
                          <a:cs typeface="Arial"/>
                        </a:rPr>
                        <a:t> </a:t>
                      </a:r>
                      <a:r>
                        <a:rPr sz="2000" dirty="0">
                          <a:solidFill>
                            <a:srgbClr val="001F5F"/>
                          </a:solidFill>
                          <a:latin typeface="Arial"/>
                          <a:cs typeface="Arial"/>
                        </a:rPr>
                        <a:t>and</a:t>
                      </a:r>
                      <a:r>
                        <a:rPr sz="2000" spc="-10" dirty="0">
                          <a:solidFill>
                            <a:srgbClr val="001F5F"/>
                          </a:solidFill>
                          <a:latin typeface="Arial"/>
                          <a:cs typeface="Arial"/>
                        </a:rPr>
                        <a:t> </a:t>
                      </a:r>
                      <a:r>
                        <a:rPr sz="2000" dirty="0">
                          <a:solidFill>
                            <a:srgbClr val="001F5F"/>
                          </a:solidFill>
                          <a:latin typeface="Arial"/>
                          <a:cs typeface="Arial"/>
                        </a:rPr>
                        <a:t>Engineering</a:t>
                      </a:r>
                      <a:endParaRPr sz="2000">
                        <a:latin typeface="Arial"/>
                        <a:cs typeface="Arial"/>
                      </a:endParaRPr>
                    </a:p>
                  </a:txBody>
                  <a:tcPr marL="0" marR="0" marT="0" marB="0"/>
                </a:tc>
                <a:extLst>
                  <a:ext uri="{0D108BD9-81ED-4DB2-BD59-A6C34878D82A}">
                    <a16:rowId xmlns:a16="http://schemas.microsoft.com/office/drawing/2014/main" val="10002"/>
                  </a:ext>
                </a:extLst>
              </a:tr>
            </a:tbl>
          </a:graphicData>
        </a:graphic>
      </p:graphicFrame>
      <p:pic>
        <p:nvPicPr>
          <p:cNvPr id="6" name="object 6"/>
          <p:cNvPicPr/>
          <p:nvPr/>
        </p:nvPicPr>
        <p:blipFill>
          <a:blip r:embed="rId2" cstate="print"/>
          <a:stretch>
            <a:fillRect/>
          </a:stretch>
        </p:blipFill>
        <p:spPr>
          <a:xfrm>
            <a:off x="1497821" y="487573"/>
            <a:ext cx="1084520" cy="10902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5B250-3ADD-4925-B418-590F384DF820}"/>
              </a:ext>
            </a:extLst>
          </p:cNvPr>
          <p:cNvSpPr>
            <a:spLocks noGrp="1"/>
          </p:cNvSpPr>
          <p:nvPr>
            <p:ph type="title"/>
          </p:nvPr>
        </p:nvSpPr>
        <p:spPr>
          <a:xfrm>
            <a:off x="194720" y="618179"/>
            <a:ext cx="7008797" cy="808559"/>
          </a:xfrm>
        </p:spPr>
        <p:txBody>
          <a:bodyPr vert="horz" lIns="91440" tIns="45720" rIns="91440" bIns="45720" rtlCol="0" anchor="b">
            <a:normAutofit fontScale="90000"/>
          </a:bodyPr>
          <a:lstStyle/>
          <a:p>
            <a:pPr>
              <a:spcBef>
                <a:spcPct val="0"/>
              </a:spcBef>
            </a:pPr>
            <a:r>
              <a:rPr lang="en-US" sz="4000" b="1" kern="1200" dirty="0">
                <a:solidFill>
                  <a:schemeClr val="tx1"/>
                </a:solidFill>
                <a:latin typeface="+mj-lt"/>
                <a:ea typeface="+mj-ea"/>
                <a:cs typeface="+mj-cs"/>
              </a:rPr>
              <a:t>1. SIMPLE MOVING AVERAGE (SMA)</a:t>
            </a:r>
          </a:p>
        </p:txBody>
      </p:sp>
      <p:sp>
        <p:nvSpPr>
          <p:cNvPr id="3" name="Subtitle 2">
            <a:extLst>
              <a:ext uri="{FF2B5EF4-FFF2-40B4-BE49-F238E27FC236}">
                <a16:creationId xmlns:a16="http://schemas.microsoft.com/office/drawing/2014/main" id="{C4875CA0-FD26-4040-9E0D-BD83B5C4E6E5}"/>
              </a:ext>
            </a:extLst>
          </p:cNvPr>
          <p:cNvSpPr>
            <a:spLocks noGrp="1"/>
          </p:cNvSpPr>
          <p:nvPr>
            <p:ph type="subTitle" idx="1"/>
          </p:nvPr>
        </p:nvSpPr>
        <p:spPr>
          <a:xfrm>
            <a:off x="0" y="1718941"/>
            <a:ext cx="7008797" cy="4340293"/>
          </a:xfrm>
        </p:spPr>
        <p:txBody>
          <a:bodyPr vert="horz" lIns="91440" tIns="45720" rIns="91440" bIns="45720" rtlCol="0" anchor="t">
            <a:normAutofit fontScale="70000" lnSpcReduction="20000"/>
          </a:bodyPr>
          <a:lstStyle/>
          <a:p>
            <a:pPr marL="342900" algn="just">
              <a:lnSpc>
                <a:spcPct val="160000"/>
              </a:lnSpc>
              <a:spcAft>
                <a:spcPts val="600"/>
              </a:spcAft>
              <a:buFont typeface="Arial" panose="020B0604020202020204" pitchFamily="34" charset="0"/>
              <a:buChar char="•"/>
            </a:pPr>
            <a:r>
              <a:rPr lang="en-US" b="0" i="0" dirty="0">
                <a:effectLst/>
              </a:rPr>
              <a:t>Simple moving averages calculate the average of a range of prices by the number of periods within that range.</a:t>
            </a:r>
          </a:p>
          <a:p>
            <a:pPr marL="342900" algn="just">
              <a:lnSpc>
                <a:spcPct val="160000"/>
              </a:lnSpc>
              <a:spcAft>
                <a:spcPts val="600"/>
              </a:spcAft>
              <a:buFont typeface="Arial" panose="020B0604020202020204" pitchFamily="34" charset="0"/>
              <a:buChar char="•"/>
            </a:pPr>
            <a:endParaRPr lang="en-US" sz="900" b="0" i="0" dirty="0">
              <a:effectLst/>
            </a:endParaRPr>
          </a:p>
          <a:p>
            <a:pPr marL="342900" algn="just">
              <a:lnSpc>
                <a:spcPct val="160000"/>
              </a:lnSpc>
              <a:spcAft>
                <a:spcPts val="600"/>
              </a:spcAft>
              <a:buFont typeface="Arial" panose="020B0604020202020204" pitchFamily="34" charset="0"/>
              <a:buChar char="•"/>
            </a:pPr>
            <a:r>
              <a:rPr lang="en-US" b="0" i="0" dirty="0">
                <a:effectLst/>
              </a:rPr>
              <a:t>A simple moving average is a technical indicator that can help in determining if price will continue or if it will reverse a trend.</a:t>
            </a:r>
          </a:p>
          <a:p>
            <a:pPr marL="342900" algn="just">
              <a:lnSpc>
                <a:spcPct val="160000"/>
              </a:lnSpc>
              <a:spcAft>
                <a:spcPts val="600"/>
              </a:spcAft>
              <a:buFont typeface="Arial" panose="020B0604020202020204" pitchFamily="34" charset="0"/>
              <a:buChar char="•"/>
            </a:pPr>
            <a:endParaRPr lang="en-US" sz="1100" b="0" i="0" dirty="0">
              <a:effectLst/>
            </a:endParaRPr>
          </a:p>
          <a:p>
            <a:pPr marL="342900" algn="just">
              <a:lnSpc>
                <a:spcPct val="160000"/>
              </a:lnSpc>
              <a:spcAft>
                <a:spcPts val="600"/>
              </a:spcAft>
              <a:buFont typeface="Arial" panose="020B0604020202020204" pitchFamily="34" charset="0"/>
              <a:buChar char="•"/>
            </a:pPr>
            <a:r>
              <a:rPr lang="en-US" b="0" i="0" dirty="0">
                <a:effectLst/>
              </a:rPr>
              <a:t>A simple moving average can be enhanced as an exponential moving average (EMA) that is more heavily weighted on recent price action.</a:t>
            </a:r>
          </a:p>
        </p:txBody>
      </p:sp>
      <p:sp>
        <p:nvSpPr>
          <p:cNvPr id="32" name="Rectangle 3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7D9CB3C-1F7F-3D9C-3307-8E6D4C70984C}"/>
              </a:ext>
            </a:extLst>
          </p:cNvPr>
          <p:cNvSpPr txBox="1"/>
          <p:nvPr/>
        </p:nvSpPr>
        <p:spPr>
          <a:xfrm>
            <a:off x="8149618" y="889843"/>
            <a:ext cx="3847662" cy="5078313"/>
          </a:xfrm>
          <a:prstGeom prst="rect">
            <a:avLst/>
          </a:prstGeom>
          <a:noFill/>
          <a:ln>
            <a:solidFill>
              <a:schemeClr val="accent1"/>
            </a:solidFill>
          </a:ln>
        </p:spPr>
        <p:txBody>
          <a:bodyPr wrap="square" rtlCol="0">
            <a:spAutoFit/>
          </a:bodyPr>
          <a:lstStyle/>
          <a:p>
            <a:r>
              <a:rPr lang="en-US" b="1" dirty="0"/>
              <a:t>SMA FORMULA: </a:t>
            </a:r>
          </a:p>
          <a:p>
            <a:endParaRPr lang="en-US" dirty="0"/>
          </a:p>
          <a:p>
            <a:r>
              <a:rPr lang="en-US" dirty="0"/>
              <a:t>𝑆𝑀𝐴 = (𝐴1+𝐴2+⋯+𝐴𝑛 ) / n   	eq(1) </a:t>
            </a:r>
          </a:p>
          <a:p>
            <a:endParaRPr lang="en-US" dirty="0"/>
          </a:p>
          <a:p>
            <a:r>
              <a:rPr lang="en-US" dirty="0"/>
              <a:t>Where: </a:t>
            </a:r>
          </a:p>
          <a:p>
            <a:endParaRPr lang="en-US" dirty="0"/>
          </a:p>
          <a:p>
            <a:r>
              <a:rPr lang="en-US" dirty="0"/>
              <a:t>An= The price of an asset </a:t>
            </a:r>
          </a:p>
          <a:p>
            <a:endParaRPr lang="en-US" dirty="0"/>
          </a:p>
          <a:p>
            <a:r>
              <a:rPr lang="en-US" dirty="0"/>
              <a:t>n = The number of total periods </a:t>
            </a:r>
          </a:p>
          <a:p>
            <a:endParaRPr lang="en-US" dirty="0"/>
          </a:p>
          <a:p>
            <a:endParaRPr lang="en-US" dirty="0"/>
          </a:p>
          <a:p>
            <a:r>
              <a:rPr lang="en-US" dirty="0"/>
              <a:t>Example </a:t>
            </a:r>
          </a:p>
          <a:p>
            <a:endParaRPr lang="en-US" dirty="0"/>
          </a:p>
          <a:p>
            <a:r>
              <a:rPr lang="en-US" dirty="0"/>
              <a:t>closing prices over a 15-day period. </a:t>
            </a:r>
          </a:p>
          <a:p>
            <a:endParaRPr lang="en-US" dirty="0"/>
          </a:p>
          <a:p>
            <a:r>
              <a:rPr lang="en-US" dirty="0"/>
              <a:t>Week One (5 days): 20, 22, 24, 25, 23 </a:t>
            </a:r>
          </a:p>
          <a:p>
            <a:r>
              <a:rPr lang="en-US" dirty="0"/>
              <a:t>Week Two (5 days): 26, 28, 26, 29, 27 </a:t>
            </a:r>
          </a:p>
          <a:p>
            <a:r>
              <a:rPr lang="en-US" dirty="0"/>
              <a:t>Week Three (5 days): 28, 30, 27, 29, 28 </a:t>
            </a:r>
            <a:endParaRPr lang="en-IN" dirty="0"/>
          </a:p>
        </p:txBody>
      </p:sp>
    </p:spTree>
    <p:extLst>
      <p:ext uri="{BB962C8B-B14F-4D97-AF65-F5344CB8AC3E}">
        <p14:creationId xmlns:p14="http://schemas.microsoft.com/office/powerpoint/2010/main" val="134332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jpeg" descr="Chart, line chart, histogram  Description automatically generated">
            <a:extLst>
              <a:ext uri="{FF2B5EF4-FFF2-40B4-BE49-F238E27FC236}">
                <a16:creationId xmlns:a16="http://schemas.microsoft.com/office/drawing/2014/main" id="{E3DFFED8-AFD5-A86A-CDFB-F5318FFCD5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647" y="110541"/>
            <a:ext cx="3879272" cy="2549713"/>
          </a:xfrm>
          <a:prstGeom prst="rect">
            <a:avLst/>
          </a:prstGeom>
          <a:ln>
            <a:solidFill>
              <a:schemeClr val="accent1"/>
            </a:solidFill>
          </a:ln>
        </p:spPr>
      </p:pic>
      <p:pic>
        <p:nvPicPr>
          <p:cNvPr id="5" name="image4.jpeg" descr="Chart, line chart, histogram  Description automatically generated">
            <a:extLst>
              <a:ext uri="{FF2B5EF4-FFF2-40B4-BE49-F238E27FC236}">
                <a16:creationId xmlns:a16="http://schemas.microsoft.com/office/drawing/2014/main" id="{4B953F19-E3D9-CEDF-26D5-B8B2BAEAF50F}"/>
              </a:ext>
            </a:extLst>
          </p:cNvPr>
          <p:cNvPicPr>
            <a:picLocks noChangeAspect="1"/>
          </p:cNvPicPr>
          <p:nvPr/>
        </p:nvPicPr>
        <p:blipFill>
          <a:blip r:embed="rId3" cstate="print"/>
          <a:stretch>
            <a:fillRect/>
          </a:stretch>
        </p:blipFill>
        <p:spPr>
          <a:xfrm>
            <a:off x="7613499" y="106095"/>
            <a:ext cx="3865777" cy="2580558"/>
          </a:xfrm>
          <a:prstGeom prst="rect">
            <a:avLst/>
          </a:prstGeom>
          <a:ln>
            <a:solidFill>
              <a:schemeClr val="accent1"/>
            </a:solidFill>
          </a:ln>
        </p:spPr>
      </p:pic>
      <p:pic>
        <p:nvPicPr>
          <p:cNvPr id="6" name="image6.jpeg" descr="Chart, line chart  Description automatically generated">
            <a:extLst>
              <a:ext uri="{FF2B5EF4-FFF2-40B4-BE49-F238E27FC236}">
                <a16:creationId xmlns:a16="http://schemas.microsoft.com/office/drawing/2014/main" id="{A8FB752C-AB07-4C24-E468-EF261F70B266}"/>
              </a:ext>
            </a:extLst>
          </p:cNvPr>
          <p:cNvPicPr>
            <a:picLocks noChangeAspect="1"/>
          </p:cNvPicPr>
          <p:nvPr/>
        </p:nvPicPr>
        <p:blipFill>
          <a:blip r:embed="rId4" cstate="print"/>
          <a:stretch>
            <a:fillRect/>
          </a:stretch>
        </p:blipFill>
        <p:spPr>
          <a:xfrm>
            <a:off x="7613499" y="3311057"/>
            <a:ext cx="3865777" cy="2580558"/>
          </a:xfrm>
          <a:prstGeom prst="rect">
            <a:avLst/>
          </a:prstGeom>
          <a:ln>
            <a:solidFill>
              <a:schemeClr val="accent1"/>
            </a:solidFill>
          </a:ln>
        </p:spPr>
      </p:pic>
      <p:pic>
        <p:nvPicPr>
          <p:cNvPr id="7" name="image5.jpeg" descr="Chart, line chart, histogram  Description automatically generated">
            <a:extLst>
              <a:ext uri="{FF2B5EF4-FFF2-40B4-BE49-F238E27FC236}">
                <a16:creationId xmlns:a16="http://schemas.microsoft.com/office/drawing/2014/main" id="{60B37739-4D35-648C-141E-F2D52154BD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646" y="3311057"/>
            <a:ext cx="3879271" cy="2580559"/>
          </a:xfrm>
          <a:prstGeom prst="rect">
            <a:avLst/>
          </a:prstGeom>
          <a:ln>
            <a:solidFill>
              <a:schemeClr val="accent1"/>
            </a:solidFill>
          </a:ln>
        </p:spPr>
      </p:pic>
      <p:sp>
        <p:nvSpPr>
          <p:cNvPr id="8" name="TextBox 7">
            <a:extLst>
              <a:ext uri="{FF2B5EF4-FFF2-40B4-BE49-F238E27FC236}">
                <a16:creationId xmlns:a16="http://schemas.microsoft.com/office/drawing/2014/main" id="{53A027E1-CCEA-D4CD-4C3E-756524BDB172}"/>
              </a:ext>
            </a:extLst>
          </p:cNvPr>
          <p:cNvSpPr txBox="1"/>
          <p:nvPr/>
        </p:nvSpPr>
        <p:spPr>
          <a:xfrm>
            <a:off x="4771480" y="2785599"/>
            <a:ext cx="2704458" cy="400110"/>
          </a:xfrm>
          <a:prstGeom prst="rect">
            <a:avLst/>
          </a:prstGeom>
          <a:noFill/>
          <a:ln>
            <a:solidFill>
              <a:schemeClr val="accent1"/>
            </a:solidFill>
          </a:ln>
        </p:spPr>
        <p:txBody>
          <a:bodyPr wrap="none" rtlCol="0">
            <a:spAutoFit/>
          </a:bodyPr>
          <a:lstStyle/>
          <a:p>
            <a:r>
              <a:rPr lang="en-IN" sz="2000" b="1" dirty="0"/>
              <a:t>SMA IMPLEMENTATION</a:t>
            </a:r>
          </a:p>
        </p:txBody>
      </p:sp>
      <p:sp>
        <p:nvSpPr>
          <p:cNvPr id="9" name="TextBox 8">
            <a:extLst>
              <a:ext uri="{FF2B5EF4-FFF2-40B4-BE49-F238E27FC236}">
                <a16:creationId xmlns:a16="http://schemas.microsoft.com/office/drawing/2014/main" id="{E31CFECE-395F-7FF2-F102-24BE832E9744}"/>
              </a:ext>
            </a:extLst>
          </p:cNvPr>
          <p:cNvSpPr txBox="1"/>
          <p:nvPr/>
        </p:nvSpPr>
        <p:spPr>
          <a:xfrm>
            <a:off x="754646" y="2686654"/>
            <a:ext cx="3517566" cy="369332"/>
          </a:xfrm>
          <a:prstGeom prst="rect">
            <a:avLst/>
          </a:prstGeom>
          <a:noFill/>
        </p:spPr>
        <p:txBody>
          <a:bodyPr wrap="none" rtlCol="0">
            <a:spAutoFit/>
          </a:bodyPr>
          <a:lstStyle/>
          <a:p>
            <a:r>
              <a:rPr lang="en-IN" dirty="0"/>
              <a:t>Fig 1: Google stock dataset 2015-22</a:t>
            </a:r>
          </a:p>
        </p:txBody>
      </p:sp>
      <p:sp>
        <p:nvSpPr>
          <p:cNvPr id="10" name="TextBox 9">
            <a:extLst>
              <a:ext uri="{FF2B5EF4-FFF2-40B4-BE49-F238E27FC236}">
                <a16:creationId xmlns:a16="http://schemas.microsoft.com/office/drawing/2014/main" id="{1998A5AB-ADD2-CD80-7196-2FA3CFECC9F7}"/>
              </a:ext>
            </a:extLst>
          </p:cNvPr>
          <p:cNvSpPr txBox="1"/>
          <p:nvPr/>
        </p:nvSpPr>
        <p:spPr>
          <a:xfrm>
            <a:off x="754646" y="5891616"/>
            <a:ext cx="3395738" cy="369332"/>
          </a:xfrm>
          <a:prstGeom prst="rect">
            <a:avLst/>
          </a:prstGeom>
          <a:noFill/>
        </p:spPr>
        <p:txBody>
          <a:bodyPr wrap="none" rtlCol="0">
            <a:spAutoFit/>
          </a:bodyPr>
          <a:lstStyle/>
          <a:p>
            <a:r>
              <a:rPr lang="en-IN" dirty="0"/>
              <a:t>Fig 3: Apple stock dataset 2015-22</a:t>
            </a:r>
          </a:p>
        </p:txBody>
      </p:sp>
      <p:sp>
        <p:nvSpPr>
          <p:cNvPr id="11" name="TextBox 10">
            <a:extLst>
              <a:ext uri="{FF2B5EF4-FFF2-40B4-BE49-F238E27FC236}">
                <a16:creationId xmlns:a16="http://schemas.microsoft.com/office/drawing/2014/main" id="{5AA1F060-998D-1DCC-2506-B8080CB53913}"/>
              </a:ext>
            </a:extLst>
          </p:cNvPr>
          <p:cNvSpPr txBox="1"/>
          <p:nvPr/>
        </p:nvSpPr>
        <p:spPr>
          <a:xfrm>
            <a:off x="7787604" y="2679726"/>
            <a:ext cx="3608680" cy="369332"/>
          </a:xfrm>
          <a:prstGeom prst="rect">
            <a:avLst/>
          </a:prstGeom>
          <a:noFill/>
        </p:spPr>
        <p:txBody>
          <a:bodyPr wrap="none" rtlCol="0">
            <a:spAutoFit/>
          </a:bodyPr>
          <a:lstStyle/>
          <a:p>
            <a:r>
              <a:rPr lang="en-IN" dirty="0"/>
              <a:t>Fig 2: Amazon stock dataset 2015-22</a:t>
            </a:r>
          </a:p>
        </p:txBody>
      </p:sp>
      <p:sp>
        <p:nvSpPr>
          <p:cNvPr id="12" name="TextBox 11">
            <a:extLst>
              <a:ext uri="{FF2B5EF4-FFF2-40B4-BE49-F238E27FC236}">
                <a16:creationId xmlns:a16="http://schemas.microsoft.com/office/drawing/2014/main" id="{423FCEB4-3C9F-3CF9-08B1-7B488C6A2714}"/>
              </a:ext>
            </a:extLst>
          </p:cNvPr>
          <p:cNvSpPr txBox="1"/>
          <p:nvPr/>
        </p:nvSpPr>
        <p:spPr>
          <a:xfrm>
            <a:off x="7787604" y="5865213"/>
            <a:ext cx="3311099" cy="369332"/>
          </a:xfrm>
          <a:prstGeom prst="rect">
            <a:avLst/>
          </a:prstGeom>
          <a:noFill/>
        </p:spPr>
        <p:txBody>
          <a:bodyPr wrap="none" rtlCol="0">
            <a:spAutoFit/>
          </a:bodyPr>
          <a:lstStyle/>
          <a:p>
            <a:r>
              <a:rPr lang="en-IN" dirty="0"/>
              <a:t>Fig 4: Tesla stock dataset 2015-22</a:t>
            </a:r>
          </a:p>
        </p:txBody>
      </p:sp>
      <p:sp>
        <p:nvSpPr>
          <p:cNvPr id="13" name="TextBox 12">
            <a:extLst>
              <a:ext uri="{FF2B5EF4-FFF2-40B4-BE49-F238E27FC236}">
                <a16:creationId xmlns:a16="http://schemas.microsoft.com/office/drawing/2014/main" id="{B5805997-2325-EC26-FE35-449D11C9B0AF}"/>
              </a:ext>
            </a:extLst>
          </p:cNvPr>
          <p:cNvSpPr txBox="1"/>
          <p:nvPr/>
        </p:nvSpPr>
        <p:spPr>
          <a:xfrm>
            <a:off x="110836" y="6378127"/>
            <a:ext cx="12076191" cy="369332"/>
          </a:xfrm>
          <a:prstGeom prst="rect">
            <a:avLst/>
          </a:prstGeom>
          <a:noFill/>
        </p:spPr>
        <p:txBody>
          <a:bodyPr wrap="none" rtlCol="0">
            <a:spAutoFit/>
          </a:bodyPr>
          <a:lstStyle/>
          <a:p>
            <a:r>
              <a:rPr lang="en-IN" b="1" dirty="0"/>
              <a:t>Note</a:t>
            </a:r>
            <a:r>
              <a:rPr lang="en-IN" dirty="0"/>
              <a:t>: </a:t>
            </a:r>
            <a:r>
              <a:rPr lang="en-US" sz="1800" dirty="0">
                <a:effectLst/>
                <a:latin typeface="Arial" panose="020B0604020202020204" pitchFamily="34" charset="0"/>
                <a:ea typeface="Calibri" panose="020F0502020204030204" pitchFamily="34" charset="0"/>
              </a:rPr>
              <a:t>The difference between the predicted values and the actual values is extremely high. So SMA is not preferable</a:t>
            </a:r>
            <a:endParaRPr lang="en-IN" dirty="0"/>
          </a:p>
        </p:txBody>
      </p:sp>
    </p:spTree>
    <p:extLst>
      <p:ext uri="{BB962C8B-B14F-4D97-AF65-F5344CB8AC3E}">
        <p14:creationId xmlns:p14="http://schemas.microsoft.com/office/powerpoint/2010/main" val="188469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9B77-BD64-A4F3-CC14-B146DB652E8C}"/>
              </a:ext>
            </a:extLst>
          </p:cNvPr>
          <p:cNvSpPr>
            <a:spLocks noGrp="1"/>
          </p:cNvSpPr>
          <p:nvPr>
            <p:ph type="title"/>
          </p:nvPr>
        </p:nvSpPr>
        <p:spPr>
          <a:xfrm>
            <a:off x="609562" y="0"/>
            <a:ext cx="10971684" cy="1144682"/>
          </a:xfrm>
        </p:spPr>
        <p:txBody>
          <a:bodyPr/>
          <a:lstStyle/>
          <a:p>
            <a:r>
              <a:rPr lang="en-IN" b="1" dirty="0"/>
              <a:t>SMA PERFORMANCE METRICS </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578622421"/>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IN" sz="2000" i="1" smtClean="0">
                                        <a:latin typeface="Cambria Math" panose="02040503050406030204" pitchFamily="18" charset="0"/>
                                      </a:rPr>
                                    </m:ctrlPr>
                                  </m:sSupPr>
                                  <m:e>
                                    <m:r>
                                      <a:rPr lang="en-IN" sz="2000" i="1">
                                        <a:latin typeface="Cambria Math" panose="02040503050406030204" pitchFamily="18" charset="0"/>
                                      </a:rPr>
                                      <m:t>𝑅</m:t>
                                    </m:r>
                                  </m:e>
                                  <m:sup>
                                    <m:r>
                                      <a:rPr lang="en-IN" sz="2000" i="1">
                                        <a:latin typeface="Cambria Math" panose="02040503050406030204" pitchFamily="18" charset="0"/>
                                      </a:rPr>
                                      <m:t>2</m:t>
                                    </m:r>
                                  </m:sup>
                                </m:sSup>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34719.06597189837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186.33052882417945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-1.7888224221496438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19929.376115409774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141.17144227998017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-0.07731787220738173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172.4774882448837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13.133068500730653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-1.2322162402500383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61294.70551009148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247.57767571025357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-0.1405148889654626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Choice>
        <mc:Fallback xmlns="">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578622421"/>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4270" t="-12360" r="-375" b="-402247"/>
                          </a:stretch>
                        </a:blipFill>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34719.06597189837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186.33052882417945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-1.7888224221496438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19929.376115409774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141.17144227998017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-0.07731787220738173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172.4774882448837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13.133068500730653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-1.2322162402500383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61294.70551009148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247.57767571025357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-0.1405148889654626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Fallback>
      </mc:AlternateContent>
      <p:sp>
        <p:nvSpPr>
          <p:cNvPr id="8" name="TextBox 7">
            <a:extLst>
              <a:ext uri="{FF2B5EF4-FFF2-40B4-BE49-F238E27FC236}">
                <a16:creationId xmlns:a16="http://schemas.microsoft.com/office/drawing/2014/main" id="{6531BDB0-558D-091D-BD78-31107A2E0C2D}"/>
              </a:ext>
            </a:extLst>
          </p:cNvPr>
          <p:cNvSpPr txBox="1"/>
          <p:nvPr/>
        </p:nvSpPr>
        <p:spPr>
          <a:xfrm>
            <a:off x="3392535" y="4213432"/>
            <a:ext cx="5406929" cy="369332"/>
          </a:xfrm>
          <a:prstGeom prst="rect">
            <a:avLst/>
          </a:prstGeom>
          <a:noFill/>
        </p:spPr>
        <p:txBody>
          <a:bodyPr wrap="none" rtlCol="0">
            <a:spAutoFit/>
          </a:bodyPr>
          <a:lstStyle/>
          <a:p>
            <a:r>
              <a:rPr lang="en-IN" dirty="0"/>
              <a:t>Table 1: Performance Metrics for Stock Dataset 2015-22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83DB61-3D56-56F1-C04E-5679A3C3C33D}"/>
                  </a:ext>
                </a:extLst>
              </p:cNvPr>
              <p:cNvSpPr txBox="1"/>
              <p:nvPr/>
            </p:nvSpPr>
            <p:spPr>
              <a:xfrm>
                <a:off x="662430" y="4794447"/>
                <a:ext cx="7045518" cy="1754326"/>
              </a:xfrm>
              <a:prstGeom prst="rect">
                <a:avLst/>
              </a:prstGeom>
              <a:noFill/>
            </p:spPr>
            <p:txBody>
              <a:bodyPr wrap="none" rtlCol="0">
                <a:spAutoFit/>
              </a:bodyPr>
              <a:lstStyle/>
              <a:p>
                <a:r>
                  <a:rPr lang="en-IN" dirty="0"/>
                  <a:t>NOTE: </a:t>
                </a:r>
              </a:p>
              <a:p>
                <a:endParaRPr lang="en-IN" dirty="0"/>
              </a:p>
              <a:p>
                <a:r>
                  <a:rPr lang="en-US" sz="1800" dirty="0">
                    <a:effectLst/>
                    <a:latin typeface="Arial" panose="020B0604020202020204" pitchFamily="34" charset="0"/>
                    <a:ea typeface="Calibri" panose="020F0502020204030204" pitchFamily="34" charset="0"/>
                    <a:cs typeface="Times New Roman" panose="02020603050405020304" pitchFamily="18" charset="0"/>
                  </a:rPr>
                  <a:t>1. MSE and RMSE values are extremely high and </a:t>
                </a:r>
                <a14:m>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Arial" panose="020B0604020202020204" pitchFamily="34" charset="0"/>
                          </a:rPr>
                        </m:ctrlPr>
                      </m:sSupPr>
                      <m:e>
                        <m:r>
                          <a:rPr lang="en-IN" sz="1800" i="1">
                            <a:effectLst/>
                            <a:latin typeface="Cambria Math" panose="02040503050406030204" pitchFamily="18" charset="0"/>
                            <a:ea typeface="Calibri" panose="020F0502020204030204" pitchFamily="34" charset="0"/>
                            <a:cs typeface="Arial" panose="020B0604020202020204" pitchFamily="34" charset="0"/>
                          </a:rPr>
                          <m:t>𝑅</m:t>
                        </m:r>
                      </m:e>
                      <m:sup>
                        <m:r>
                          <a:rPr lang="en-IN" sz="1800" i="1">
                            <a:effectLst/>
                            <a:latin typeface="Cambria Math" panose="02040503050406030204" pitchFamily="18" charset="0"/>
                            <a:ea typeface="Calibri" panose="020F0502020204030204" pitchFamily="34" charset="0"/>
                            <a:cs typeface="Arial" panose="020B0604020202020204" pitchFamily="34" charset="0"/>
                          </a:rPr>
                          <m:t>2</m:t>
                        </m:r>
                      </m:sup>
                    </m:sSup>
                  </m:oMath>
                </a14:m>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 is too low. </a:t>
                </a:r>
              </a:p>
              <a:p>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cs typeface="Times New Roman" panose="02020603050405020304" pitchFamily="18" charset="0"/>
                  </a:rPr>
                  <a:t>2. I</a:t>
                </a:r>
                <a:r>
                  <a:rPr lang="en-US" sz="1800" dirty="0">
                    <a:effectLst/>
                    <a:latin typeface="Arial" panose="020B0604020202020204" pitchFamily="34" charset="0"/>
                    <a:ea typeface="Calibri" panose="020F0502020204030204" pitchFamily="34" charset="0"/>
                    <a:cs typeface="Times New Roman" panose="02020603050405020304" pitchFamily="18" charset="0"/>
                  </a:rPr>
                  <a:t>t denotes that this model is not preferable for satisfactory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9" name="TextBox 8">
                <a:extLst>
                  <a:ext uri="{FF2B5EF4-FFF2-40B4-BE49-F238E27FC236}">
                    <a16:creationId xmlns:a16="http://schemas.microsoft.com/office/drawing/2014/main" id="{6B83DB61-3D56-56F1-C04E-5679A3C3C33D}"/>
                  </a:ext>
                </a:extLst>
              </p:cNvPr>
              <p:cNvSpPr txBox="1">
                <a:spLocks noRot="1" noChangeAspect="1" noMove="1" noResize="1" noEditPoints="1" noAdjustHandles="1" noChangeArrowheads="1" noChangeShapeType="1" noTextEdit="1"/>
              </p:cNvSpPr>
              <p:nvPr/>
            </p:nvSpPr>
            <p:spPr>
              <a:xfrm>
                <a:off x="662430" y="4794447"/>
                <a:ext cx="7045518" cy="1754326"/>
              </a:xfrm>
              <a:prstGeom prst="rect">
                <a:avLst/>
              </a:prstGeom>
              <a:blipFill>
                <a:blip r:embed="rId3"/>
                <a:stretch>
                  <a:fillRect l="-779" t="-1736"/>
                </a:stretch>
              </a:blipFill>
            </p:spPr>
            <p:txBody>
              <a:bodyPr/>
              <a:lstStyle/>
              <a:p>
                <a:r>
                  <a:rPr lang="en-IN">
                    <a:noFill/>
                  </a:rPr>
                  <a:t> </a:t>
                </a:r>
              </a:p>
            </p:txBody>
          </p:sp>
        </mc:Fallback>
      </mc:AlternateContent>
    </p:spTree>
    <p:extLst>
      <p:ext uri="{BB962C8B-B14F-4D97-AF65-F5344CB8AC3E}">
        <p14:creationId xmlns:p14="http://schemas.microsoft.com/office/powerpoint/2010/main" val="76698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0C946247-1B9B-1C77-0BC4-CDC0B382441D}"/>
              </a:ext>
            </a:extLst>
          </p:cNvPr>
          <p:cNvSpPr>
            <a:spLocks noGrp="1"/>
          </p:cNvSpPr>
          <p:nvPr>
            <p:ph type="title"/>
          </p:nvPr>
        </p:nvSpPr>
        <p:spPr>
          <a:xfrm>
            <a:off x="569247" y="538274"/>
            <a:ext cx="5311049" cy="730079"/>
          </a:xfrm>
        </p:spPr>
        <p:txBody>
          <a:bodyPr vert="horz" lIns="91440" tIns="45720" rIns="91440" bIns="45720" rtlCol="0" anchor="t">
            <a:normAutofit fontScale="90000"/>
          </a:bodyPr>
          <a:lstStyle/>
          <a:p>
            <a:pPr>
              <a:spcBef>
                <a:spcPct val="0"/>
              </a:spcBef>
            </a:pPr>
            <a:r>
              <a:rPr lang="en-US" sz="4000" b="0" dirty="0">
                <a:effectLst/>
              </a:rPr>
              <a:t>2. ARIMA-Statistical Model</a:t>
            </a:r>
            <a:endParaRPr lang="en-US" sz="4000" dirty="0"/>
          </a:p>
        </p:txBody>
      </p:sp>
      <p:sp>
        <p:nvSpPr>
          <p:cNvPr id="53" name="Subtitle 2">
            <a:extLst>
              <a:ext uri="{FF2B5EF4-FFF2-40B4-BE49-F238E27FC236}">
                <a16:creationId xmlns:a16="http://schemas.microsoft.com/office/drawing/2014/main" id="{6C1F973B-3BBE-2B1B-D268-DEFCA8CBCEC9}"/>
              </a:ext>
            </a:extLst>
          </p:cNvPr>
          <p:cNvSpPr>
            <a:spLocks noGrp="1"/>
          </p:cNvSpPr>
          <p:nvPr>
            <p:ph type="subTitle" idx="1"/>
          </p:nvPr>
        </p:nvSpPr>
        <p:spPr>
          <a:xfrm>
            <a:off x="6463610" y="487850"/>
            <a:ext cx="5051490" cy="830926"/>
          </a:xfrm>
          <a:ln>
            <a:solidFill>
              <a:schemeClr val="accent1"/>
            </a:solidFill>
          </a:ln>
        </p:spPr>
        <p:txBody>
          <a:bodyPr vert="horz" lIns="91440" tIns="45720" rIns="91440" bIns="45720" rtlCol="0" anchor="t">
            <a:normAutofit fontScale="62500" lnSpcReduction="20000"/>
          </a:bodyPr>
          <a:lstStyle/>
          <a:p>
            <a:pPr algn="ctr">
              <a:spcBef>
                <a:spcPts val="1000"/>
              </a:spcBef>
            </a:pPr>
            <a:r>
              <a:rPr lang="en-IN" sz="3000" b="0" i="0" dirty="0">
                <a:effectLst/>
                <a:latin typeface="Arial" panose="020B0604020202020204" pitchFamily="34" charset="0"/>
              </a:rPr>
              <a:t>Auto-Regressive Integrated Moving Average </a:t>
            </a:r>
          </a:p>
          <a:p>
            <a:pPr algn="ctr">
              <a:spcBef>
                <a:spcPts val="1000"/>
              </a:spcBef>
            </a:pPr>
            <a:r>
              <a:rPr lang="en-IN" sz="3800" b="0" i="0" dirty="0">
                <a:effectLst/>
                <a:latin typeface="Arial" panose="020B0604020202020204" pitchFamily="34" charset="0"/>
              </a:rPr>
              <a:t>(ARIMA)</a:t>
            </a:r>
          </a:p>
        </p:txBody>
      </p:sp>
      <p:sp>
        <p:nvSpPr>
          <p:cNvPr id="54" name="TextBox 53">
            <a:extLst>
              <a:ext uri="{FF2B5EF4-FFF2-40B4-BE49-F238E27FC236}">
                <a16:creationId xmlns:a16="http://schemas.microsoft.com/office/drawing/2014/main" id="{D49FE0E4-7C53-7C82-7F50-28D3FD0BD8B9}"/>
              </a:ext>
            </a:extLst>
          </p:cNvPr>
          <p:cNvSpPr txBox="1"/>
          <p:nvPr/>
        </p:nvSpPr>
        <p:spPr>
          <a:xfrm>
            <a:off x="569247" y="2586969"/>
            <a:ext cx="9524210" cy="2246769"/>
          </a:xfrm>
          <a:prstGeom prst="rect">
            <a:avLst/>
          </a:prstGeom>
          <a:noFill/>
        </p:spPr>
        <p:txBody>
          <a:bodyPr wrap="none" rtlCol="0">
            <a:spAutoFit/>
          </a:bodyPr>
          <a:lstStyle/>
          <a:p>
            <a:pPr marL="342900" indent="-342900">
              <a:buFont typeface="Wingdings" panose="05000000000000000000" pitchFamily="2" charset="2"/>
              <a:buChar char="q"/>
            </a:pPr>
            <a:r>
              <a:rPr lang="en-US" sz="2000" dirty="0"/>
              <a:t>ARIMA models are known to be robust and efficient in financial time series forecasting</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It constantly outperformed complex structural models in short-term prediction</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But they  work  only  for  a  particular  time  series  data</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It is categorized into linear that is it cannot handle nonlinear behavior of stock market</a:t>
            </a:r>
            <a:endParaRPr lang="en-IN" sz="2000" dirty="0"/>
          </a:p>
        </p:txBody>
      </p:sp>
    </p:spTree>
    <p:extLst>
      <p:ext uri="{BB962C8B-B14F-4D97-AF65-F5344CB8AC3E}">
        <p14:creationId xmlns:p14="http://schemas.microsoft.com/office/powerpoint/2010/main" val="224755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7379-9739-438D-B22D-52E5E02DA8E2}"/>
              </a:ext>
            </a:extLst>
          </p:cNvPr>
          <p:cNvSpPr>
            <a:spLocks noGrp="1"/>
          </p:cNvSpPr>
          <p:nvPr>
            <p:ph type="title"/>
          </p:nvPr>
        </p:nvSpPr>
        <p:spPr>
          <a:xfrm>
            <a:off x="525717" y="787068"/>
            <a:ext cx="5566263" cy="1455091"/>
          </a:xfrm>
        </p:spPr>
        <p:txBody>
          <a:bodyPr vert="horz" lIns="91440" tIns="45720" rIns="91440" bIns="45720" rtlCol="0" anchor="b">
            <a:normAutofit/>
          </a:bodyPr>
          <a:lstStyle/>
          <a:p>
            <a:pPr>
              <a:spcBef>
                <a:spcPct val="0"/>
              </a:spcBef>
            </a:pPr>
            <a:r>
              <a:rPr lang="en-US" b="0" dirty="0">
                <a:effectLst/>
              </a:rPr>
              <a:t>ARIMA Terminology</a:t>
            </a:r>
            <a:br>
              <a:rPr lang="en-US" b="0" dirty="0">
                <a:effectLst/>
              </a:rPr>
            </a:br>
            <a:endParaRPr lang="en-US" dirty="0"/>
          </a:p>
        </p:txBody>
      </p:sp>
      <p:sp>
        <p:nvSpPr>
          <p:cNvPr id="3" name="Subtitle 2">
            <a:extLst>
              <a:ext uri="{FF2B5EF4-FFF2-40B4-BE49-F238E27FC236}">
                <a16:creationId xmlns:a16="http://schemas.microsoft.com/office/drawing/2014/main" id="{61B1EC68-07B6-49D4-A4FC-2408C80E929E}"/>
              </a:ext>
            </a:extLst>
          </p:cNvPr>
          <p:cNvSpPr>
            <a:spLocks noGrp="1"/>
          </p:cNvSpPr>
          <p:nvPr>
            <p:ph type="subTitle" idx="1"/>
          </p:nvPr>
        </p:nvSpPr>
        <p:spPr>
          <a:xfrm>
            <a:off x="645316" y="2038539"/>
            <a:ext cx="4645505" cy="3719058"/>
          </a:xfrm>
          <a:ln>
            <a:solidFill>
              <a:schemeClr val="accent1"/>
            </a:solidFill>
          </a:ln>
        </p:spPr>
        <p:txBody>
          <a:bodyPr vert="horz" lIns="91440" tIns="45720" rIns="91440" bIns="45720" rtlCol="0">
            <a:normAutofit/>
          </a:bodyPr>
          <a:lstStyle/>
          <a:p>
            <a:pPr marL="285750" indent="-285750">
              <a:lnSpc>
                <a:spcPct val="100000"/>
              </a:lnSpc>
              <a:spcAft>
                <a:spcPts val="600"/>
              </a:spcAft>
              <a:buFont typeface="Arial" panose="020B0604020202020204" pitchFamily="34" charset="0"/>
              <a:buChar char="•"/>
            </a:pPr>
            <a:r>
              <a:rPr lang="en-US" sz="1800" b="1" dirty="0"/>
              <a:t>AR: Auto Regressive </a:t>
            </a:r>
          </a:p>
          <a:p>
            <a:pPr marL="285750" indent="-285750">
              <a:lnSpc>
                <a:spcPct val="100000"/>
              </a:lnSpc>
              <a:spcAft>
                <a:spcPts val="600"/>
              </a:spcAft>
              <a:buFont typeface="Arial" panose="020B0604020202020204" pitchFamily="34" charset="0"/>
              <a:buChar char="•"/>
            </a:pPr>
            <a:r>
              <a:rPr lang="en-US" sz="1800" dirty="0"/>
              <a:t>It is the dependent relationship between an observation and predefined number of lagged observations</a:t>
            </a:r>
          </a:p>
          <a:p>
            <a:pPr marL="285750" indent="-285750">
              <a:lnSpc>
                <a:spcPct val="100000"/>
              </a:lnSpc>
              <a:spcAft>
                <a:spcPts val="600"/>
              </a:spcAft>
              <a:buFont typeface="Arial" panose="020B0604020202020204" pitchFamily="34" charset="0"/>
              <a:buChar char="•"/>
            </a:pPr>
            <a:endParaRPr lang="en-US" sz="1800" dirty="0"/>
          </a:p>
          <a:p>
            <a:pPr marL="285750" indent="-285750">
              <a:lnSpc>
                <a:spcPct val="100000"/>
              </a:lnSpc>
              <a:spcAft>
                <a:spcPts val="600"/>
              </a:spcAft>
              <a:buFont typeface="Arial" panose="020B0604020202020204" pitchFamily="34" charset="0"/>
              <a:buChar char="•"/>
            </a:pPr>
            <a:r>
              <a:rPr lang="en-US" sz="1800" b="1" dirty="0"/>
              <a:t>I: Integrated </a:t>
            </a:r>
            <a:r>
              <a:rPr lang="en-US" sz="1800" dirty="0"/>
              <a:t>means the differencing of raw observations</a:t>
            </a:r>
          </a:p>
          <a:p>
            <a:pPr marL="285750" indent="-285750">
              <a:lnSpc>
                <a:spcPct val="100000"/>
              </a:lnSpc>
              <a:spcAft>
                <a:spcPts val="600"/>
              </a:spcAft>
              <a:buFont typeface="Arial" panose="020B0604020202020204" pitchFamily="34" charset="0"/>
              <a:buChar char="•"/>
            </a:pPr>
            <a:endParaRPr lang="en-US" sz="1800" dirty="0"/>
          </a:p>
          <a:p>
            <a:pPr marL="285750" indent="-285750">
              <a:lnSpc>
                <a:spcPct val="100000"/>
              </a:lnSpc>
              <a:spcAft>
                <a:spcPts val="600"/>
              </a:spcAft>
              <a:buFont typeface="Arial" panose="020B0604020202020204" pitchFamily="34" charset="0"/>
              <a:buChar char="•"/>
            </a:pPr>
            <a:r>
              <a:rPr lang="en-US" sz="1800" b="1" dirty="0"/>
              <a:t>MA: Moving Average </a:t>
            </a:r>
          </a:p>
          <a:p>
            <a:pPr marL="285750" indent="-285750">
              <a:lnSpc>
                <a:spcPct val="100000"/>
              </a:lnSpc>
              <a:spcAft>
                <a:spcPts val="600"/>
              </a:spcAft>
              <a:buFont typeface="Arial" panose="020B0604020202020204" pitchFamily="34" charset="0"/>
              <a:buChar char="•"/>
            </a:pPr>
            <a:r>
              <a:rPr lang="en-US" sz="1800" dirty="0"/>
              <a:t>The relationship between the residual error and the observations.</a:t>
            </a:r>
          </a:p>
        </p:txBody>
      </p:sp>
      <p:sp>
        <p:nvSpPr>
          <p:cNvPr id="41" name="Subtitle 2">
            <a:extLst>
              <a:ext uri="{FF2B5EF4-FFF2-40B4-BE49-F238E27FC236}">
                <a16:creationId xmlns:a16="http://schemas.microsoft.com/office/drawing/2014/main" id="{EC905253-BBC4-4633-BDA9-3D3D1E00AC4F}"/>
              </a:ext>
            </a:extLst>
          </p:cNvPr>
          <p:cNvSpPr txBox="1">
            <a:spLocks/>
          </p:cNvSpPr>
          <p:nvPr/>
        </p:nvSpPr>
        <p:spPr>
          <a:xfrm>
            <a:off x="6639950" y="2038539"/>
            <a:ext cx="5329137" cy="3719058"/>
          </a:xfrm>
          <a:prstGeom prst="rect">
            <a:avLst/>
          </a:prstGeom>
          <a:noFill/>
          <a:ln>
            <a:solidFill>
              <a:schemeClr val="accent1"/>
            </a:solidFill>
          </a:ln>
        </p:spPr>
        <p:txBody>
          <a:bodyPr spcFirstLastPara="1" vert="horz" wrap="square" lIns="0" tIns="0" rIns="0" bIns="0" rtlCol="0" anchor="ctr" anchorCtr="0">
            <a:noAutofit/>
          </a:bodyPr>
          <a:lstStyle>
            <a:lvl1pPr marL="0" lvl="0" indent="0" algn="l" defTabSz="914400" rtl="0" eaLnBrk="1" latinLnBrk="0" hangingPunct="1">
              <a:lnSpc>
                <a:spcPct val="11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1pPr>
            <a:lvl2pPr marL="0" lvl="1" indent="-228600" algn="l" defTabSz="914400" rtl="0" eaLnBrk="1" latinLnBrk="0" hangingPunct="1">
              <a:lnSpc>
                <a:spcPct val="11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2pPr>
            <a:lvl3pPr marL="457200" lvl="2" indent="0" algn="l" defTabSz="914400" rtl="0" eaLnBrk="1" latinLnBrk="0" hangingPunct="1">
              <a:lnSpc>
                <a:spcPct val="110000"/>
              </a:lnSpc>
              <a:spcBef>
                <a:spcPts val="0"/>
              </a:spcBef>
              <a:spcAft>
                <a:spcPts val="0"/>
              </a:spcAft>
              <a:buSzPts val="1400"/>
              <a:buFont typeface="Arial" panose="020B0604020202020204" pitchFamily="34" charset="0"/>
              <a:buNone/>
              <a:defRPr sz="1600" kern="1200">
                <a:solidFill>
                  <a:schemeClr val="tx1"/>
                </a:solidFill>
                <a:latin typeface="+mn-lt"/>
                <a:ea typeface="+mn-ea"/>
                <a:cs typeface="+mn-cs"/>
              </a:defRPr>
            </a:lvl3pPr>
            <a:lvl4pPr marL="685800" lvl="3" indent="-228600" algn="l" defTabSz="914400" rtl="0" eaLnBrk="1" latinLnBrk="0" hangingPunct="1">
              <a:lnSpc>
                <a:spcPct val="110000"/>
              </a:lnSpc>
              <a:spcBef>
                <a:spcPts val="0"/>
              </a:spcBef>
              <a:spcAft>
                <a:spcPts val="0"/>
              </a:spcAft>
              <a:buSzPts val="1400"/>
              <a:buFont typeface="Arial" panose="020B0604020202020204" pitchFamily="34" charset="0"/>
              <a:buNone/>
              <a:defRPr sz="1400" kern="1200">
                <a:solidFill>
                  <a:schemeClr val="tx1"/>
                </a:solidFill>
                <a:latin typeface="+mn-lt"/>
                <a:ea typeface="+mn-ea"/>
                <a:cs typeface="+mn-cs"/>
              </a:defRPr>
            </a:lvl4pPr>
            <a:lvl5pPr marL="914400" lvl="4" indent="0" algn="l" defTabSz="914400" rtl="0" eaLnBrk="1" latinLnBrk="0" hangingPunct="1">
              <a:lnSpc>
                <a:spcPct val="110000"/>
              </a:lnSpc>
              <a:spcBef>
                <a:spcPts val="0"/>
              </a:spcBef>
              <a:spcAft>
                <a:spcPts val="0"/>
              </a:spcAft>
              <a:buSzPts val="1400"/>
              <a:buFont typeface="Arial" panose="020B0604020202020204" pitchFamily="34" charset="0"/>
              <a:buNone/>
              <a:defRPr sz="14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a:lnSpc>
                <a:spcPct val="200000"/>
              </a:lnSpc>
              <a:buFont typeface="Arial" panose="020B0604020202020204" pitchFamily="34" charset="0"/>
              <a:buChar char="•"/>
            </a:pPr>
            <a:r>
              <a:rPr lang="en-US" sz="2400" b="1" dirty="0">
                <a:solidFill>
                  <a:srgbClr val="292929"/>
                </a:solidFill>
                <a:latin typeface="charter"/>
              </a:rPr>
              <a:t>p</a:t>
            </a:r>
            <a:r>
              <a:rPr lang="en-US" sz="2400" dirty="0">
                <a:solidFill>
                  <a:srgbClr val="292929"/>
                </a:solidFill>
                <a:latin typeface="charter"/>
              </a:rPr>
              <a:t> is the number of lag observations.</a:t>
            </a:r>
          </a:p>
          <a:p>
            <a:pPr>
              <a:lnSpc>
                <a:spcPct val="200000"/>
              </a:lnSpc>
              <a:buFont typeface="Arial" panose="020B0604020202020204" pitchFamily="34" charset="0"/>
              <a:buChar char="•"/>
            </a:pPr>
            <a:r>
              <a:rPr lang="en-US" sz="2400" b="1" dirty="0">
                <a:solidFill>
                  <a:srgbClr val="292929"/>
                </a:solidFill>
                <a:latin typeface="charter"/>
              </a:rPr>
              <a:t>d</a:t>
            </a:r>
            <a:r>
              <a:rPr lang="en-US" sz="2400" dirty="0">
                <a:solidFill>
                  <a:srgbClr val="292929"/>
                </a:solidFill>
                <a:latin typeface="charter"/>
              </a:rPr>
              <a:t> is the degree of differencing.</a:t>
            </a:r>
          </a:p>
          <a:p>
            <a:pPr>
              <a:lnSpc>
                <a:spcPct val="200000"/>
              </a:lnSpc>
              <a:buFont typeface="Arial" panose="020B0604020202020204" pitchFamily="34" charset="0"/>
              <a:buChar char="•"/>
            </a:pPr>
            <a:r>
              <a:rPr lang="en-US" sz="2400" b="1" dirty="0">
                <a:solidFill>
                  <a:srgbClr val="292929"/>
                </a:solidFill>
                <a:latin typeface="charter"/>
              </a:rPr>
              <a:t>q</a:t>
            </a:r>
            <a:r>
              <a:rPr lang="en-US" sz="2400" dirty="0">
                <a:solidFill>
                  <a:srgbClr val="292929"/>
                </a:solidFill>
                <a:latin typeface="charter"/>
              </a:rPr>
              <a:t> is the width of moving average window.</a:t>
            </a:r>
          </a:p>
        </p:txBody>
      </p:sp>
      <p:sp>
        <p:nvSpPr>
          <p:cNvPr id="43" name="Title 1">
            <a:extLst>
              <a:ext uri="{FF2B5EF4-FFF2-40B4-BE49-F238E27FC236}">
                <a16:creationId xmlns:a16="http://schemas.microsoft.com/office/drawing/2014/main" id="{737B7017-4268-424C-A460-0797CB633CBA}"/>
              </a:ext>
            </a:extLst>
          </p:cNvPr>
          <p:cNvSpPr txBox="1">
            <a:spLocks/>
          </p:cNvSpPr>
          <p:nvPr/>
        </p:nvSpPr>
        <p:spPr>
          <a:xfrm>
            <a:off x="6901179" y="1045859"/>
            <a:ext cx="4310771" cy="468754"/>
          </a:xfrm>
          <a:prstGeom prst="rect">
            <a:avLst/>
          </a:prstGeom>
          <a:noFill/>
          <a:ln>
            <a:noFill/>
          </a:ln>
        </p:spPr>
        <p:txBody>
          <a:bodyPr spcFirstLastPara="1" vert="horz" wrap="square" lIns="0" tIns="0" rIns="0" bIns="0" rtlCol="0" anchor="ctr" anchorCtr="0">
            <a:noAutofit/>
          </a:bodyPr>
          <a:lstStyle>
            <a:lvl1pPr lvl="0" algn="l" defTabSz="914400" rtl="0" eaLnBrk="1" latinLnBrk="0" hangingPunct="1">
              <a:lnSpc>
                <a:spcPct val="100000"/>
              </a:lnSpc>
              <a:spcBef>
                <a:spcPts val="0"/>
              </a:spcBef>
              <a:spcAft>
                <a:spcPts val="0"/>
              </a:spcAft>
              <a:buSzPts val="1400"/>
              <a:buNone/>
              <a:defRPr sz="3600" i="1" kern="1200">
                <a:solidFill>
                  <a:schemeClr val="tx1"/>
                </a:solidFill>
                <a:latin typeface="+mj-lt"/>
                <a:ea typeface="+mj-ea"/>
                <a:cs typeface="+mj-c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z="4400" i="0" dirty="0">
                <a:solidFill>
                  <a:srgbClr val="292929"/>
                </a:solidFill>
              </a:rPr>
              <a:t>Model parameters</a:t>
            </a:r>
            <a:endParaRPr lang="en-IN" sz="4400" dirty="0"/>
          </a:p>
        </p:txBody>
      </p:sp>
    </p:spTree>
    <p:extLst>
      <p:ext uri="{BB962C8B-B14F-4D97-AF65-F5344CB8AC3E}">
        <p14:creationId xmlns:p14="http://schemas.microsoft.com/office/powerpoint/2010/main" val="112808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3A027E1-CCEA-D4CD-4C3E-756524BDB172}"/>
              </a:ext>
            </a:extLst>
          </p:cNvPr>
          <p:cNvSpPr txBox="1"/>
          <p:nvPr/>
        </p:nvSpPr>
        <p:spPr>
          <a:xfrm>
            <a:off x="4620339" y="2729837"/>
            <a:ext cx="2951321" cy="400110"/>
          </a:xfrm>
          <a:prstGeom prst="rect">
            <a:avLst/>
          </a:prstGeom>
          <a:noFill/>
          <a:ln>
            <a:solidFill>
              <a:schemeClr val="accent1"/>
            </a:solidFill>
          </a:ln>
        </p:spPr>
        <p:txBody>
          <a:bodyPr wrap="none" rtlCol="0">
            <a:spAutoFit/>
          </a:bodyPr>
          <a:lstStyle/>
          <a:p>
            <a:r>
              <a:rPr lang="en-IN" sz="2000" b="1" dirty="0"/>
              <a:t>ARIMA IMPLEMENTATION</a:t>
            </a:r>
          </a:p>
        </p:txBody>
      </p:sp>
      <p:sp>
        <p:nvSpPr>
          <p:cNvPr id="9" name="TextBox 8">
            <a:extLst>
              <a:ext uri="{FF2B5EF4-FFF2-40B4-BE49-F238E27FC236}">
                <a16:creationId xmlns:a16="http://schemas.microsoft.com/office/drawing/2014/main" id="{E31CFECE-395F-7FF2-F102-24BE832E9744}"/>
              </a:ext>
            </a:extLst>
          </p:cNvPr>
          <p:cNvSpPr txBox="1"/>
          <p:nvPr/>
        </p:nvSpPr>
        <p:spPr>
          <a:xfrm>
            <a:off x="754646" y="2686654"/>
            <a:ext cx="3517566" cy="369332"/>
          </a:xfrm>
          <a:prstGeom prst="rect">
            <a:avLst/>
          </a:prstGeom>
          <a:noFill/>
        </p:spPr>
        <p:txBody>
          <a:bodyPr wrap="none" rtlCol="0">
            <a:spAutoFit/>
          </a:bodyPr>
          <a:lstStyle/>
          <a:p>
            <a:r>
              <a:rPr lang="en-IN" dirty="0"/>
              <a:t>Fig 1: Google stock dataset 2021-22</a:t>
            </a:r>
          </a:p>
        </p:txBody>
      </p:sp>
      <p:sp>
        <p:nvSpPr>
          <p:cNvPr id="10" name="TextBox 9">
            <a:extLst>
              <a:ext uri="{FF2B5EF4-FFF2-40B4-BE49-F238E27FC236}">
                <a16:creationId xmlns:a16="http://schemas.microsoft.com/office/drawing/2014/main" id="{1998A5AB-ADD2-CD80-7196-2FA3CFECC9F7}"/>
              </a:ext>
            </a:extLst>
          </p:cNvPr>
          <p:cNvSpPr txBox="1"/>
          <p:nvPr/>
        </p:nvSpPr>
        <p:spPr>
          <a:xfrm>
            <a:off x="754646" y="5891616"/>
            <a:ext cx="3395738" cy="369332"/>
          </a:xfrm>
          <a:prstGeom prst="rect">
            <a:avLst/>
          </a:prstGeom>
          <a:noFill/>
        </p:spPr>
        <p:txBody>
          <a:bodyPr wrap="none" rtlCol="0">
            <a:spAutoFit/>
          </a:bodyPr>
          <a:lstStyle/>
          <a:p>
            <a:r>
              <a:rPr lang="en-IN" dirty="0"/>
              <a:t>Fig 3: Apple stock dataset 2021-22</a:t>
            </a:r>
          </a:p>
        </p:txBody>
      </p:sp>
      <p:sp>
        <p:nvSpPr>
          <p:cNvPr id="11" name="TextBox 10">
            <a:extLst>
              <a:ext uri="{FF2B5EF4-FFF2-40B4-BE49-F238E27FC236}">
                <a16:creationId xmlns:a16="http://schemas.microsoft.com/office/drawing/2014/main" id="{5AA1F060-998D-1DCC-2506-B8080CB53913}"/>
              </a:ext>
            </a:extLst>
          </p:cNvPr>
          <p:cNvSpPr txBox="1"/>
          <p:nvPr/>
        </p:nvSpPr>
        <p:spPr>
          <a:xfrm>
            <a:off x="7787604" y="2679726"/>
            <a:ext cx="3608680" cy="369332"/>
          </a:xfrm>
          <a:prstGeom prst="rect">
            <a:avLst/>
          </a:prstGeom>
          <a:noFill/>
        </p:spPr>
        <p:txBody>
          <a:bodyPr wrap="none" rtlCol="0">
            <a:spAutoFit/>
          </a:bodyPr>
          <a:lstStyle/>
          <a:p>
            <a:r>
              <a:rPr lang="en-IN" dirty="0"/>
              <a:t>Fig 2: Amazon stock dataset 2021-22</a:t>
            </a:r>
          </a:p>
        </p:txBody>
      </p:sp>
      <p:sp>
        <p:nvSpPr>
          <p:cNvPr id="12" name="TextBox 11">
            <a:extLst>
              <a:ext uri="{FF2B5EF4-FFF2-40B4-BE49-F238E27FC236}">
                <a16:creationId xmlns:a16="http://schemas.microsoft.com/office/drawing/2014/main" id="{423FCEB4-3C9F-3CF9-08B1-7B488C6A2714}"/>
              </a:ext>
            </a:extLst>
          </p:cNvPr>
          <p:cNvSpPr txBox="1"/>
          <p:nvPr/>
        </p:nvSpPr>
        <p:spPr>
          <a:xfrm>
            <a:off x="7787604" y="5865213"/>
            <a:ext cx="3311099" cy="369332"/>
          </a:xfrm>
          <a:prstGeom prst="rect">
            <a:avLst/>
          </a:prstGeom>
          <a:noFill/>
        </p:spPr>
        <p:txBody>
          <a:bodyPr wrap="none" rtlCol="0">
            <a:spAutoFit/>
          </a:bodyPr>
          <a:lstStyle/>
          <a:p>
            <a:r>
              <a:rPr lang="en-IN" dirty="0"/>
              <a:t>Fig 4: Tesla stock dataset 2021-22</a:t>
            </a:r>
          </a:p>
        </p:txBody>
      </p:sp>
      <p:sp>
        <p:nvSpPr>
          <p:cNvPr id="13" name="TextBox 12">
            <a:extLst>
              <a:ext uri="{FF2B5EF4-FFF2-40B4-BE49-F238E27FC236}">
                <a16:creationId xmlns:a16="http://schemas.microsoft.com/office/drawing/2014/main" id="{B5805997-2325-EC26-FE35-449D11C9B0AF}"/>
              </a:ext>
            </a:extLst>
          </p:cNvPr>
          <p:cNvSpPr txBox="1"/>
          <p:nvPr/>
        </p:nvSpPr>
        <p:spPr>
          <a:xfrm>
            <a:off x="110836" y="6378127"/>
            <a:ext cx="11395684" cy="369332"/>
          </a:xfrm>
          <a:prstGeom prst="rect">
            <a:avLst/>
          </a:prstGeom>
          <a:noFill/>
        </p:spPr>
        <p:txBody>
          <a:bodyPr wrap="none" rtlCol="0">
            <a:spAutoFit/>
          </a:bodyPr>
          <a:lstStyle/>
          <a:p>
            <a:r>
              <a:rPr lang="en-IN" b="1" dirty="0"/>
              <a:t>Note</a:t>
            </a:r>
            <a:r>
              <a:rPr lang="en-IN" dirty="0"/>
              <a:t>: </a:t>
            </a:r>
            <a:r>
              <a:rPr lang="en-US" sz="1800" dirty="0">
                <a:effectLst/>
                <a:latin typeface="Arial" panose="020B0604020202020204" pitchFamily="34" charset="0"/>
                <a:ea typeface="Calibri" panose="020F0502020204030204" pitchFamily="34" charset="0"/>
              </a:rPr>
              <a:t>The difference between the predicted values and the actual values is low. So ARIMA is slightly preferable</a:t>
            </a:r>
            <a:endParaRPr lang="en-IN" dirty="0"/>
          </a:p>
        </p:txBody>
      </p:sp>
      <p:pic>
        <p:nvPicPr>
          <p:cNvPr id="14" name="Picture 13" descr="Chart, line chart, histogram&#10;&#10;Description automatically generated">
            <a:extLst>
              <a:ext uri="{FF2B5EF4-FFF2-40B4-BE49-F238E27FC236}">
                <a16:creationId xmlns:a16="http://schemas.microsoft.com/office/drawing/2014/main" id="{90B92199-DE40-6C2C-3654-16BF315F24F9}"/>
              </a:ext>
            </a:extLst>
          </p:cNvPr>
          <p:cNvPicPr>
            <a:picLocks noChangeAspect="1"/>
          </p:cNvPicPr>
          <p:nvPr/>
        </p:nvPicPr>
        <p:blipFill rotWithShape="1">
          <a:blip r:embed="rId2">
            <a:extLst>
              <a:ext uri="{28A0092B-C50C-407E-A947-70E740481C1C}">
                <a14:useLocalDpi xmlns:a14="http://schemas.microsoft.com/office/drawing/2010/main" val="0"/>
              </a:ext>
            </a:extLst>
          </a:blip>
          <a:srcRect l="5121" t="4438" r="9697"/>
          <a:stretch/>
        </p:blipFill>
        <p:spPr bwMode="auto">
          <a:xfrm>
            <a:off x="262536" y="106095"/>
            <a:ext cx="4391622" cy="2463380"/>
          </a:xfrm>
          <a:prstGeom prst="rect">
            <a:avLst/>
          </a:prstGeom>
          <a:noFill/>
          <a:ln>
            <a:solidFill>
              <a:schemeClr val="tx1"/>
            </a:solidFill>
          </a:ln>
          <a:extLst>
            <a:ext uri="{53640926-AAD7-44D8-BBD7-CCE9431645EC}">
              <a14:shadowObscured xmlns:a14="http://schemas.microsoft.com/office/drawing/2010/main"/>
            </a:ext>
          </a:extLst>
        </p:spPr>
      </p:pic>
      <p:pic>
        <p:nvPicPr>
          <p:cNvPr id="15" name="Picture 14" descr="Chart, line chart, histogram&#10;&#10;Description automatically generated">
            <a:extLst>
              <a:ext uri="{FF2B5EF4-FFF2-40B4-BE49-F238E27FC236}">
                <a16:creationId xmlns:a16="http://schemas.microsoft.com/office/drawing/2014/main" id="{7DF34655-14FA-DE27-2663-CCE32214F508}"/>
              </a:ext>
            </a:extLst>
          </p:cNvPr>
          <p:cNvPicPr>
            <a:picLocks noChangeAspect="1"/>
          </p:cNvPicPr>
          <p:nvPr/>
        </p:nvPicPr>
        <p:blipFill rotWithShape="1">
          <a:blip r:embed="rId3">
            <a:extLst>
              <a:ext uri="{28A0092B-C50C-407E-A947-70E740481C1C}">
                <a14:useLocalDpi xmlns:a14="http://schemas.microsoft.com/office/drawing/2010/main" val="0"/>
              </a:ext>
            </a:extLst>
          </a:blip>
          <a:srcRect l="5463" t="6828" r="10207"/>
          <a:stretch/>
        </p:blipFill>
        <p:spPr bwMode="auto">
          <a:xfrm>
            <a:off x="7521229" y="106095"/>
            <a:ext cx="4436859" cy="2451948"/>
          </a:xfrm>
          <a:prstGeom prst="rect">
            <a:avLst/>
          </a:prstGeom>
          <a:noFill/>
          <a:ln>
            <a:solidFill>
              <a:schemeClr val="tx1"/>
            </a:solidFill>
          </a:ln>
          <a:extLst>
            <a:ext uri="{53640926-AAD7-44D8-BBD7-CCE9431645EC}">
              <a14:shadowObscured xmlns:a14="http://schemas.microsoft.com/office/drawing/2010/main"/>
            </a:ext>
          </a:extLst>
        </p:spPr>
      </p:pic>
      <p:pic>
        <p:nvPicPr>
          <p:cNvPr id="16" name="Picture 15" descr="Chart, line chart, histogram&#10;&#10;Description automatically generated">
            <a:extLst>
              <a:ext uri="{FF2B5EF4-FFF2-40B4-BE49-F238E27FC236}">
                <a16:creationId xmlns:a16="http://schemas.microsoft.com/office/drawing/2014/main" id="{FC7D920F-B6BF-34F3-76B2-93238314BDE5}"/>
              </a:ext>
            </a:extLst>
          </p:cNvPr>
          <p:cNvPicPr>
            <a:picLocks noChangeAspect="1"/>
          </p:cNvPicPr>
          <p:nvPr/>
        </p:nvPicPr>
        <p:blipFill rotWithShape="1">
          <a:blip r:embed="rId4">
            <a:extLst>
              <a:ext uri="{28A0092B-C50C-407E-A947-70E740481C1C}">
                <a14:useLocalDpi xmlns:a14="http://schemas.microsoft.com/office/drawing/2010/main" val="0"/>
              </a:ext>
            </a:extLst>
          </a:blip>
          <a:srcRect l="5975" t="5803" r="12426"/>
          <a:stretch/>
        </p:blipFill>
        <p:spPr bwMode="auto">
          <a:xfrm>
            <a:off x="262536" y="3307603"/>
            <a:ext cx="4391622" cy="2535120"/>
          </a:xfrm>
          <a:prstGeom prst="rect">
            <a:avLst/>
          </a:prstGeom>
          <a:noFill/>
          <a:ln>
            <a:solidFill>
              <a:schemeClr val="tx1"/>
            </a:solidFill>
          </a:ln>
          <a:extLst>
            <a:ext uri="{53640926-AAD7-44D8-BBD7-CCE9431645EC}">
              <a14:shadowObscured xmlns:a14="http://schemas.microsoft.com/office/drawing/2010/main"/>
            </a:ext>
          </a:extLst>
        </p:spPr>
      </p:pic>
      <p:pic>
        <p:nvPicPr>
          <p:cNvPr id="17" name="Picture 16" descr="Chart, line chart, histogram&#10;&#10;Description automatically generated">
            <a:extLst>
              <a:ext uri="{FF2B5EF4-FFF2-40B4-BE49-F238E27FC236}">
                <a16:creationId xmlns:a16="http://schemas.microsoft.com/office/drawing/2014/main" id="{3D65AE1D-DA76-A5F5-0D01-FC792A39696C}"/>
              </a:ext>
            </a:extLst>
          </p:cNvPr>
          <p:cNvPicPr>
            <a:picLocks noChangeAspect="1"/>
          </p:cNvPicPr>
          <p:nvPr/>
        </p:nvPicPr>
        <p:blipFill rotWithShape="1">
          <a:blip r:embed="rId5">
            <a:extLst>
              <a:ext uri="{28A0092B-C50C-407E-A947-70E740481C1C}">
                <a14:useLocalDpi xmlns:a14="http://schemas.microsoft.com/office/drawing/2010/main" val="0"/>
              </a:ext>
            </a:extLst>
          </a:blip>
          <a:srcRect l="5292" t="6486" r="10208"/>
          <a:stretch/>
        </p:blipFill>
        <p:spPr bwMode="auto">
          <a:xfrm>
            <a:off x="7521230" y="3301741"/>
            <a:ext cx="4440564" cy="253512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386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9B77-BD64-A4F3-CC14-B146DB652E8C}"/>
              </a:ext>
            </a:extLst>
          </p:cNvPr>
          <p:cNvSpPr>
            <a:spLocks noGrp="1"/>
          </p:cNvSpPr>
          <p:nvPr>
            <p:ph type="title"/>
          </p:nvPr>
        </p:nvSpPr>
        <p:spPr>
          <a:xfrm>
            <a:off x="609562" y="0"/>
            <a:ext cx="10971684" cy="1144682"/>
          </a:xfrm>
        </p:spPr>
        <p:txBody>
          <a:bodyPr/>
          <a:lstStyle/>
          <a:p>
            <a:r>
              <a:rPr lang="en-IN" b="1" dirty="0"/>
              <a:t>ARIMA PERFORMANCE METRICS </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2355236046"/>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IN" sz="2000" i="1" smtClean="0">
                                        <a:latin typeface="Cambria Math" panose="02040503050406030204" pitchFamily="18" charset="0"/>
                                      </a:rPr>
                                    </m:ctrlPr>
                                  </m:sSupPr>
                                  <m:e>
                                    <m:r>
                                      <a:rPr lang="en-IN" sz="2000" i="1">
                                        <a:latin typeface="Cambria Math" panose="02040503050406030204" pitchFamily="18" charset="0"/>
                                      </a:rPr>
                                      <m:t>𝑅</m:t>
                                    </m:r>
                                  </m:e>
                                  <m:sup>
                                    <m:r>
                                      <a:rPr lang="en-IN" sz="2000" i="1">
                                        <a:latin typeface="Cambria Math" panose="02040503050406030204" pitchFamily="18" charset="0"/>
                                      </a:rPr>
                                      <m:t>2</m:t>
                                    </m:r>
                                  </m:sup>
                                </m:sSup>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3773.9785847266844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61.43271591527339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0.7959908752231214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2398.8965348454335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48.978531366767555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0.80730770665867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14.24036165715729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3.7736403719958913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0.815700200173321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9812.722059667907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99.0591846305425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0.8174139916784733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Choice>
        <mc:Fallback xmlns="">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2355236046"/>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4270" t="-12360" r="-375" b="-402247"/>
                          </a:stretch>
                        </a:blipFill>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3773.9785847266844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61.43271591527339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0.7959908752231214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2398.8965348454335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48.978531366767555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0.80730770665867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14.24036165715729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3.7736403719958913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0.815700200173321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9812.722059667907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99.0591846305425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0.8174139916784733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Fallback>
      </mc:AlternateContent>
      <p:sp>
        <p:nvSpPr>
          <p:cNvPr id="8" name="TextBox 7">
            <a:extLst>
              <a:ext uri="{FF2B5EF4-FFF2-40B4-BE49-F238E27FC236}">
                <a16:creationId xmlns:a16="http://schemas.microsoft.com/office/drawing/2014/main" id="{6531BDB0-558D-091D-BD78-31107A2E0C2D}"/>
              </a:ext>
            </a:extLst>
          </p:cNvPr>
          <p:cNvSpPr txBox="1"/>
          <p:nvPr/>
        </p:nvSpPr>
        <p:spPr>
          <a:xfrm>
            <a:off x="3392535" y="4213432"/>
            <a:ext cx="5406929" cy="369332"/>
          </a:xfrm>
          <a:prstGeom prst="rect">
            <a:avLst/>
          </a:prstGeom>
          <a:noFill/>
        </p:spPr>
        <p:txBody>
          <a:bodyPr wrap="none" rtlCol="0">
            <a:spAutoFit/>
          </a:bodyPr>
          <a:lstStyle/>
          <a:p>
            <a:r>
              <a:rPr lang="en-IN" dirty="0"/>
              <a:t>Table 1: Performance Metrics for Stock Dataset 2021-22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83DB61-3D56-56F1-C04E-5679A3C3C33D}"/>
                  </a:ext>
                </a:extLst>
              </p:cNvPr>
              <p:cNvSpPr txBox="1"/>
              <p:nvPr/>
            </p:nvSpPr>
            <p:spPr>
              <a:xfrm>
                <a:off x="662430" y="4919960"/>
                <a:ext cx="6891695" cy="1760547"/>
              </a:xfrm>
              <a:prstGeom prst="rect">
                <a:avLst/>
              </a:prstGeom>
              <a:noFill/>
            </p:spPr>
            <p:txBody>
              <a:bodyPr wrap="none" rtlCol="0">
                <a:spAutoFit/>
              </a:bodyPr>
              <a:lstStyle/>
              <a:p>
                <a:r>
                  <a:rPr lang="en-IN" dirty="0"/>
                  <a:t>NOTE: </a:t>
                </a:r>
              </a:p>
              <a:p>
                <a:endParaRPr lang="en-IN" dirty="0"/>
              </a:p>
              <a:p>
                <a:r>
                  <a:rPr lang="en-US" dirty="0"/>
                  <a:t>1. MSE and RMSE values are high and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𝑅</m:t>
                        </m:r>
                      </m:e>
                      <m:sup>
                        <m:r>
                          <a:rPr lang="en-IN" i="1">
                            <a:latin typeface="Cambria Math" panose="02040503050406030204" pitchFamily="18" charset="0"/>
                          </a:rPr>
                          <m:t>2</m:t>
                        </m:r>
                      </m:sup>
                    </m:sSup>
                  </m:oMath>
                </a14:m>
                <a:r>
                  <a:rPr lang="en-IN" dirty="0"/>
                  <a:t> </a:t>
                </a:r>
                <a:r>
                  <a:rPr lang="en-US" dirty="0"/>
                  <a:t> is high.</a:t>
                </a:r>
              </a:p>
              <a:p>
                <a:endParaRPr lang="en-US" dirty="0"/>
              </a:p>
              <a:p>
                <a:r>
                  <a:rPr lang="en-US" dirty="0"/>
                  <a:t>2. It denotes that this model is slightly preferable for satisfactory results</a:t>
                </a:r>
                <a:endParaRPr lang="en-IN" dirty="0"/>
              </a:p>
              <a:p>
                <a:endParaRPr lang="en-IN" dirty="0"/>
              </a:p>
            </p:txBody>
          </p:sp>
        </mc:Choice>
        <mc:Fallback xmlns="">
          <p:sp>
            <p:nvSpPr>
              <p:cNvPr id="9" name="TextBox 8">
                <a:extLst>
                  <a:ext uri="{FF2B5EF4-FFF2-40B4-BE49-F238E27FC236}">
                    <a16:creationId xmlns:a16="http://schemas.microsoft.com/office/drawing/2014/main" id="{6B83DB61-3D56-56F1-C04E-5679A3C3C33D}"/>
                  </a:ext>
                </a:extLst>
              </p:cNvPr>
              <p:cNvSpPr txBox="1">
                <a:spLocks noRot="1" noChangeAspect="1" noMove="1" noResize="1" noEditPoints="1" noAdjustHandles="1" noChangeArrowheads="1" noChangeShapeType="1" noTextEdit="1"/>
              </p:cNvSpPr>
              <p:nvPr/>
            </p:nvSpPr>
            <p:spPr>
              <a:xfrm>
                <a:off x="662430" y="4919960"/>
                <a:ext cx="6891695" cy="1760547"/>
              </a:xfrm>
              <a:prstGeom prst="rect">
                <a:avLst/>
              </a:prstGeom>
              <a:blipFill>
                <a:blip r:embed="rId3"/>
                <a:stretch>
                  <a:fillRect l="-796" t="-1730"/>
                </a:stretch>
              </a:blipFill>
            </p:spPr>
            <p:txBody>
              <a:bodyPr/>
              <a:lstStyle/>
              <a:p>
                <a:r>
                  <a:rPr lang="en-IN">
                    <a:noFill/>
                  </a:rPr>
                  <a:t> </a:t>
                </a:r>
              </a:p>
            </p:txBody>
          </p:sp>
        </mc:Fallback>
      </mc:AlternateContent>
    </p:spTree>
    <p:extLst>
      <p:ext uri="{BB962C8B-B14F-4D97-AF65-F5344CB8AC3E}">
        <p14:creationId xmlns:p14="http://schemas.microsoft.com/office/powerpoint/2010/main" val="382659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nerve cell">
            <a:extLst>
              <a:ext uri="{FF2B5EF4-FFF2-40B4-BE49-F238E27FC236}">
                <a16:creationId xmlns:a16="http://schemas.microsoft.com/office/drawing/2014/main" id="{DB2B3FD3-4213-F88A-B2E1-7199987CBACB}"/>
              </a:ext>
            </a:extLst>
          </p:cNvPr>
          <p:cNvPicPr>
            <a:picLocks noChangeAspect="1"/>
          </p:cNvPicPr>
          <p:nvPr/>
        </p:nvPicPr>
        <p:blipFill rotWithShape="1">
          <a:blip r:embed="rId2">
            <a:alphaModFix amt="35000"/>
          </a:blip>
          <a:srcRect t="8059" b="16941"/>
          <a:stretch/>
        </p:blipFill>
        <p:spPr>
          <a:xfrm>
            <a:off x="20" y="10"/>
            <a:ext cx="12191980" cy="6857989"/>
          </a:xfrm>
          <a:prstGeom prst="rect">
            <a:avLst/>
          </a:prstGeom>
        </p:spPr>
      </p:pic>
      <p:sp>
        <p:nvSpPr>
          <p:cNvPr id="2" name="Title 1">
            <a:extLst>
              <a:ext uri="{FF2B5EF4-FFF2-40B4-BE49-F238E27FC236}">
                <a16:creationId xmlns:a16="http://schemas.microsoft.com/office/drawing/2014/main" id="{CCE4D0C4-0B1E-4124-BBE8-DB038275A981}"/>
              </a:ext>
            </a:extLst>
          </p:cNvPr>
          <p:cNvSpPr>
            <a:spLocks noGrp="1"/>
          </p:cNvSpPr>
          <p:nvPr>
            <p:ph type="title"/>
          </p:nvPr>
        </p:nvSpPr>
        <p:spPr>
          <a:xfrm>
            <a:off x="1105486" y="681037"/>
            <a:ext cx="10515600" cy="1325563"/>
          </a:xfrm>
        </p:spPr>
        <p:txBody>
          <a:bodyPr vert="horz" lIns="91440" tIns="45720" rIns="91440" bIns="45720" rtlCol="0" anchor="ctr">
            <a:normAutofit/>
          </a:bodyPr>
          <a:lstStyle/>
          <a:p>
            <a:pPr>
              <a:spcBef>
                <a:spcPct val="0"/>
              </a:spcBef>
            </a:pPr>
            <a:r>
              <a:rPr lang="en-US" b="1" u="none" strike="noStrike" dirty="0">
                <a:solidFill>
                  <a:srgbClr val="FFFFFF"/>
                </a:solidFill>
                <a:effectLst/>
              </a:rPr>
              <a:t>3. RNN (</a:t>
            </a:r>
            <a:r>
              <a:rPr lang="en-US" b="1" dirty="0">
                <a:solidFill>
                  <a:srgbClr val="FFFFFF"/>
                </a:solidFill>
              </a:rPr>
              <a:t>R</a:t>
            </a:r>
            <a:r>
              <a:rPr lang="en-US" b="1" u="none" strike="noStrike" dirty="0">
                <a:solidFill>
                  <a:srgbClr val="FFFFFF"/>
                </a:solidFill>
                <a:effectLst/>
              </a:rPr>
              <a:t>ecurrent Neural Network)</a:t>
            </a:r>
            <a:endParaRPr lang="en-US" b="1" dirty="0">
              <a:solidFill>
                <a:srgbClr val="FFFFFF"/>
              </a:solidFill>
            </a:endParaRPr>
          </a:p>
        </p:txBody>
      </p:sp>
      <p:sp>
        <p:nvSpPr>
          <p:cNvPr id="3" name="Subtitle 2">
            <a:extLst>
              <a:ext uri="{FF2B5EF4-FFF2-40B4-BE49-F238E27FC236}">
                <a16:creationId xmlns:a16="http://schemas.microsoft.com/office/drawing/2014/main" id="{04BCE3DE-3357-49B7-975E-BAFED17168C4}"/>
              </a:ext>
            </a:extLst>
          </p:cNvPr>
          <p:cNvSpPr>
            <a:spLocks noGrp="1"/>
          </p:cNvSpPr>
          <p:nvPr>
            <p:ph type="subTitle" idx="1"/>
          </p:nvPr>
        </p:nvSpPr>
        <p:spPr>
          <a:xfrm>
            <a:off x="838200" y="1825625"/>
            <a:ext cx="10515600" cy="4351338"/>
          </a:xfrm>
        </p:spPr>
        <p:txBody>
          <a:bodyPr vert="horz" lIns="91440" tIns="45720" rIns="91440" bIns="45720" rtlCol="0">
            <a:normAutofit/>
          </a:bodyPr>
          <a:lstStyle/>
          <a:p>
            <a:pPr marL="342900">
              <a:spcBef>
                <a:spcPts val="1000"/>
              </a:spcBef>
              <a:buFont typeface="Arial" panose="020B0604020202020204" pitchFamily="34" charset="0"/>
              <a:buChar char="•"/>
            </a:pPr>
            <a:r>
              <a:rPr lang="en-US">
                <a:solidFill>
                  <a:srgbClr val="FFFFFF"/>
                </a:solidFill>
              </a:rPr>
              <a:t>RNN is a class of advanced artificial neural network (ANN) </a:t>
            </a:r>
          </a:p>
          <a:p>
            <a:pPr marL="342900">
              <a:spcBef>
                <a:spcPts val="1000"/>
              </a:spcBef>
              <a:buFont typeface="Arial" panose="020B0604020202020204" pitchFamily="34" charset="0"/>
              <a:buChar char="•"/>
            </a:pPr>
            <a:r>
              <a:rPr lang="en-US">
                <a:solidFill>
                  <a:srgbClr val="FFFFFF"/>
                </a:solidFill>
              </a:rPr>
              <a:t>It is categorized into nonlinear</a:t>
            </a:r>
          </a:p>
          <a:p>
            <a:pPr marL="342900">
              <a:spcBef>
                <a:spcPts val="1000"/>
              </a:spcBef>
              <a:buFont typeface="Arial" panose="020B0604020202020204" pitchFamily="34" charset="0"/>
              <a:buChar char="•"/>
            </a:pPr>
            <a:r>
              <a:rPr lang="en-US">
                <a:solidFill>
                  <a:srgbClr val="FFFFFF"/>
                </a:solidFill>
              </a:rPr>
              <a:t>RNN takes input from two sources, one is from the present and the other from the past. Information from these two sources are used to decide how they react to the new set of data</a:t>
            </a:r>
          </a:p>
          <a:p>
            <a:pPr marL="342900">
              <a:spcBef>
                <a:spcPts val="1000"/>
              </a:spcBef>
              <a:buFont typeface="Arial" panose="020B0604020202020204" pitchFamily="34" charset="0"/>
              <a:buChar char="•"/>
            </a:pPr>
            <a:r>
              <a:rPr lang="en-US">
                <a:solidFill>
                  <a:srgbClr val="FFFFFF"/>
                </a:solidFill>
              </a:rPr>
              <a:t>But fails in forecasting long term duration</a:t>
            </a:r>
          </a:p>
        </p:txBody>
      </p:sp>
    </p:spTree>
    <p:extLst>
      <p:ext uri="{BB962C8B-B14F-4D97-AF65-F5344CB8AC3E}">
        <p14:creationId xmlns:p14="http://schemas.microsoft.com/office/powerpoint/2010/main" val="347033269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152407-EC0C-4148-8334-F95312178542}"/>
              </a:ext>
            </a:extLst>
          </p:cNvPr>
          <p:cNvSpPr txBox="1"/>
          <p:nvPr/>
        </p:nvSpPr>
        <p:spPr>
          <a:xfrm>
            <a:off x="2465161" y="5160220"/>
            <a:ext cx="2322980" cy="662060"/>
          </a:xfrm>
          <a:prstGeom prst="rect">
            <a:avLst/>
          </a:prstGeom>
        </p:spPr>
        <p:txBody>
          <a:bodyPr vert="horz" lIns="91440" tIns="45720" rIns="91440" bIns="45720" rtlCol="0" anchor="t">
            <a:normAutofit/>
          </a:bodyPr>
          <a:lstStyle/>
          <a:p>
            <a:pPr>
              <a:spcBef>
                <a:spcPct val="0"/>
              </a:spcBef>
              <a:spcAft>
                <a:spcPts val="600"/>
              </a:spcAft>
            </a:pPr>
            <a:r>
              <a:rPr lang="en-US" sz="2000" dirty="0">
                <a:latin typeface="+mj-lt"/>
                <a:ea typeface="+mj-ea"/>
                <a:cs typeface="+mj-cs"/>
              </a:rPr>
              <a:t>Fig: RNN</a:t>
            </a:r>
          </a:p>
        </p:txBody>
      </p:sp>
      <p:pic>
        <p:nvPicPr>
          <p:cNvPr id="2050" name="Picture 2" descr="An unrolled recurrent neural network.">
            <a:extLst>
              <a:ext uri="{FF2B5EF4-FFF2-40B4-BE49-F238E27FC236}">
                <a16:creationId xmlns:a16="http://schemas.microsoft.com/office/drawing/2014/main" id="{53E33DB1-1387-420F-836B-CECB345AB6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12804" y="2846778"/>
            <a:ext cx="5598213" cy="146953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67341BDD-9468-4836-89E6-5790FA2DFF46}"/>
              </a:ext>
            </a:extLst>
          </p:cNvPr>
          <p:cNvSpPr>
            <a:spLocks noGrp="1"/>
          </p:cNvSpPr>
          <p:nvPr>
            <p:ph type="subTitle" idx="1"/>
          </p:nvPr>
        </p:nvSpPr>
        <p:spPr>
          <a:xfrm>
            <a:off x="6442968" y="924817"/>
            <a:ext cx="4159233" cy="5144455"/>
          </a:xfrm>
        </p:spPr>
        <p:txBody>
          <a:bodyPr vert="horz" lIns="91440" tIns="45720" rIns="91440" bIns="45720" rtlCol="0">
            <a:normAutofit/>
          </a:bodyPr>
          <a:lstStyle/>
          <a:p>
            <a:pPr marL="285750" indent="-285750" algn="just">
              <a:lnSpc>
                <a:spcPct val="100000"/>
              </a:lnSpc>
              <a:spcAft>
                <a:spcPts val="600"/>
              </a:spcAft>
              <a:buFont typeface="Arial" panose="020B0604020202020204" pitchFamily="34" charset="0"/>
              <a:buChar char="•"/>
            </a:pPr>
            <a:r>
              <a:rPr lang="en-US" sz="1700" dirty="0"/>
              <a:t>In a feed-forward neural network, the information only moves in one direction from the input layer, through the hidden layers, to the output layer. </a:t>
            </a:r>
          </a:p>
          <a:p>
            <a:pPr marL="285750" indent="-285750" algn="just">
              <a:lnSpc>
                <a:spcPct val="100000"/>
              </a:lnSpc>
              <a:spcAft>
                <a:spcPts val="600"/>
              </a:spcAft>
              <a:buFont typeface="Arial" panose="020B0604020202020204" pitchFamily="34" charset="0"/>
              <a:buChar char="•"/>
            </a:pPr>
            <a:endParaRPr lang="en-US" sz="1700" dirty="0"/>
          </a:p>
          <a:p>
            <a:pPr marL="285750" indent="-285750" algn="just">
              <a:lnSpc>
                <a:spcPct val="100000"/>
              </a:lnSpc>
              <a:spcAft>
                <a:spcPts val="600"/>
              </a:spcAft>
              <a:buFont typeface="Arial" panose="020B0604020202020204" pitchFamily="34" charset="0"/>
              <a:buChar char="•"/>
            </a:pPr>
            <a:r>
              <a:rPr lang="en-US" sz="1700" dirty="0"/>
              <a:t>The information moves straight through the network and never touches a node twice. Feed-forward neural networks have no memory of the input they receive and are bad at predicting what’s coming next. </a:t>
            </a:r>
          </a:p>
          <a:p>
            <a:pPr marL="285750" indent="-285750" algn="just">
              <a:lnSpc>
                <a:spcPct val="100000"/>
              </a:lnSpc>
              <a:spcAft>
                <a:spcPts val="600"/>
              </a:spcAft>
              <a:buFont typeface="Arial" panose="020B0604020202020204" pitchFamily="34" charset="0"/>
              <a:buChar char="•"/>
            </a:pPr>
            <a:endParaRPr lang="en-US" sz="1700" dirty="0"/>
          </a:p>
          <a:p>
            <a:pPr marL="285750" indent="-285750" algn="just">
              <a:lnSpc>
                <a:spcPct val="100000"/>
              </a:lnSpc>
              <a:spcAft>
                <a:spcPts val="600"/>
              </a:spcAft>
              <a:buFont typeface="Arial" panose="020B0604020202020204" pitchFamily="34" charset="0"/>
              <a:buChar char="•"/>
            </a:pPr>
            <a:r>
              <a:rPr lang="en-US" sz="1700" dirty="0"/>
              <a:t>RNN the information cycles through a loop. When it decide, it considers the current input and what it has learned from the inputs it received previously. </a:t>
            </a:r>
          </a:p>
        </p:txBody>
      </p:sp>
    </p:spTree>
    <p:extLst>
      <p:ext uri="{BB962C8B-B14F-4D97-AF65-F5344CB8AC3E}">
        <p14:creationId xmlns:p14="http://schemas.microsoft.com/office/powerpoint/2010/main" val="3875815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3A027E1-CCEA-D4CD-4C3E-756524BDB172}"/>
              </a:ext>
            </a:extLst>
          </p:cNvPr>
          <p:cNvSpPr txBox="1"/>
          <p:nvPr/>
        </p:nvSpPr>
        <p:spPr>
          <a:xfrm>
            <a:off x="4754190" y="2742511"/>
            <a:ext cx="2683620" cy="400110"/>
          </a:xfrm>
          <a:prstGeom prst="rect">
            <a:avLst/>
          </a:prstGeom>
          <a:noFill/>
          <a:ln>
            <a:solidFill>
              <a:schemeClr val="accent1"/>
            </a:solidFill>
          </a:ln>
        </p:spPr>
        <p:txBody>
          <a:bodyPr wrap="none" rtlCol="0">
            <a:spAutoFit/>
          </a:bodyPr>
          <a:lstStyle/>
          <a:p>
            <a:r>
              <a:rPr lang="en-IN" sz="2000" b="1" dirty="0"/>
              <a:t>RNN IMPLEMENTATION</a:t>
            </a:r>
          </a:p>
        </p:txBody>
      </p:sp>
      <p:sp>
        <p:nvSpPr>
          <p:cNvPr id="9" name="TextBox 8">
            <a:extLst>
              <a:ext uri="{FF2B5EF4-FFF2-40B4-BE49-F238E27FC236}">
                <a16:creationId xmlns:a16="http://schemas.microsoft.com/office/drawing/2014/main" id="{E31CFECE-395F-7FF2-F102-24BE832E9744}"/>
              </a:ext>
            </a:extLst>
          </p:cNvPr>
          <p:cNvSpPr txBox="1"/>
          <p:nvPr/>
        </p:nvSpPr>
        <p:spPr>
          <a:xfrm>
            <a:off x="754646" y="2686654"/>
            <a:ext cx="3517566" cy="369332"/>
          </a:xfrm>
          <a:prstGeom prst="rect">
            <a:avLst/>
          </a:prstGeom>
          <a:noFill/>
        </p:spPr>
        <p:txBody>
          <a:bodyPr wrap="none" rtlCol="0">
            <a:spAutoFit/>
          </a:bodyPr>
          <a:lstStyle/>
          <a:p>
            <a:r>
              <a:rPr lang="en-IN" dirty="0"/>
              <a:t>Fig 1: Google stock dataset 2018-22</a:t>
            </a:r>
          </a:p>
        </p:txBody>
      </p:sp>
      <p:sp>
        <p:nvSpPr>
          <p:cNvPr id="10" name="TextBox 9">
            <a:extLst>
              <a:ext uri="{FF2B5EF4-FFF2-40B4-BE49-F238E27FC236}">
                <a16:creationId xmlns:a16="http://schemas.microsoft.com/office/drawing/2014/main" id="{1998A5AB-ADD2-CD80-7196-2FA3CFECC9F7}"/>
              </a:ext>
            </a:extLst>
          </p:cNvPr>
          <p:cNvSpPr txBox="1"/>
          <p:nvPr/>
        </p:nvSpPr>
        <p:spPr>
          <a:xfrm>
            <a:off x="754646" y="5891616"/>
            <a:ext cx="3395738" cy="369332"/>
          </a:xfrm>
          <a:prstGeom prst="rect">
            <a:avLst/>
          </a:prstGeom>
          <a:noFill/>
        </p:spPr>
        <p:txBody>
          <a:bodyPr wrap="none" rtlCol="0">
            <a:spAutoFit/>
          </a:bodyPr>
          <a:lstStyle/>
          <a:p>
            <a:r>
              <a:rPr lang="en-IN" dirty="0"/>
              <a:t>Fig 3: Apple stock dataset 2018-22</a:t>
            </a:r>
          </a:p>
        </p:txBody>
      </p:sp>
      <p:sp>
        <p:nvSpPr>
          <p:cNvPr id="11" name="TextBox 10">
            <a:extLst>
              <a:ext uri="{FF2B5EF4-FFF2-40B4-BE49-F238E27FC236}">
                <a16:creationId xmlns:a16="http://schemas.microsoft.com/office/drawing/2014/main" id="{5AA1F060-998D-1DCC-2506-B8080CB53913}"/>
              </a:ext>
            </a:extLst>
          </p:cNvPr>
          <p:cNvSpPr txBox="1"/>
          <p:nvPr/>
        </p:nvSpPr>
        <p:spPr>
          <a:xfrm>
            <a:off x="7787604" y="2679726"/>
            <a:ext cx="3608680" cy="369332"/>
          </a:xfrm>
          <a:prstGeom prst="rect">
            <a:avLst/>
          </a:prstGeom>
          <a:noFill/>
        </p:spPr>
        <p:txBody>
          <a:bodyPr wrap="none" rtlCol="0">
            <a:spAutoFit/>
          </a:bodyPr>
          <a:lstStyle/>
          <a:p>
            <a:r>
              <a:rPr lang="en-IN" dirty="0"/>
              <a:t>Fig 2: Amazon stock dataset 2018-22</a:t>
            </a:r>
          </a:p>
        </p:txBody>
      </p:sp>
      <p:sp>
        <p:nvSpPr>
          <p:cNvPr id="12" name="TextBox 11">
            <a:extLst>
              <a:ext uri="{FF2B5EF4-FFF2-40B4-BE49-F238E27FC236}">
                <a16:creationId xmlns:a16="http://schemas.microsoft.com/office/drawing/2014/main" id="{423FCEB4-3C9F-3CF9-08B1-7B488C6A2714}"/>
              </a:ext>
            </a:extLst>
          </p:cNvPr>
          <p:cNvSpPr txBox="1"/>
          <p:nvPr/>
        </p:nvSpPr>
        <p:spPr>
          <a:xfrm>
            <a:off x="7787604" y="5865213"/>
            <a:ext cx="3428118" cy="369332"/>
          </a:xfrm>
          <a:prstGeom prst="rect">
            <a:avLst/>
          </a:prstGeom>
          <a:noFill/>
        </p:spPr>
        <p:txBody>
          <a:bodyPr wrap="none" rtlCol="0">
            <a:spAutoFit/>
          </a:bodyPr>
          <a:lstStyle/>
          <a:p>
            <a:r>
              <a:rPr lang="en-IN" dirty="0"/>
              <a:t>Fig 4: Tesla stock dataset 2018-22</a:t>
            </a:r>
          </a:p>
        </p:txBody>
      </p:sp>
      <p:sp>
        <p:nvSpPr>
          <p:cNvPr id="13" name="TextBox 12">
            <a:extLst>
              <a:ext uri="{FF2B5EF4-FFF2-40B4-BE49-F238E27FC236}">
                <a16:creationId xmlns:a16="http://schemas.microsoft.com/office/drawing/2014/main" id="{B5805997-2325-EC26-FE35-449D11C9B0AF}"/>
              </a:ext>
            </a:extLst>
          </p:cNvPr>
          <p:cNvSpPr txBox="1"/>
          <p:nvPr/>
        </p:nvSpPr>
        <p:spPr>
          <a:xfrm>
            <a:off x="110836" y="6378127"/>
            <a:ext cx="10485050" cy="369332"/>
          </a:xfrm>
          <a:prstGeom prst="rect">
            <a:avLst/>
          </a:prstGeom>
          <a:noFill/>
        </p:spPr>
        <p:txBody>
          <a:bodyPr wrap="none" rtlCol="0">
            <a:spAutoFit/>
          </a:bodyPr>
          <a:lstStyle/>
          <a:p>
            <a:r>
              <a:rPr lang="en-IN" b="1" dirty="0"/>
              <a:t>Note</a:t>
            </a:r>
            <a:r>
              <a:rPr lang="en-IN" dirty="0"/>
              <a:t>: </a:t>
            </a:r>
            <a:r>
              <a:rPr lang="en-US" sz="1800" dirty="0">
                <a:effectLst/>
                <a:latin typeface="Arial" panose="020B0604020202020204" pitchFamily="34" charset="0"/>
                <a:ea typeface="Calibri" panose="020F0502020204030204" pitchFamily="34" charset="0"/>
              </a:rPr>
              <a:t>The difference between the predicted values and the actual values is low. So RNN is preferable</a:t>
            </a:r>
            <a:endParaRPr lang="en-IN" dirty="0"/>
          </a:p>
        </p:txBody>
      </p:sp>
      <p:pic>
        <p:nvPicPr>
          <p:cNvPr id="18" name="image13.jpeg" descr="Chart, line chart  Description automatically generated">
            <a:extLst>
              <a:ext uri="{FF2B5EF4-FFF2-40B4-BE49-F238E27FC236}">
                <a16:creationId xmlns:a16="http://schemas.microsoft.com/office/drawing/2014/main" id="{F9440986-4B36-5F0B-6539-1BED6E98B5B3}"/>
              </a:ext>
            </a:extLst>
          </p:cNvPr>
          <p:cNvPicPr>
            <a:picLocks noChangeAspect="1"/>
          </p:cNvPicPr>
          <p:nvPr/>
        </p:nvPicPr>
        <p:blipFill>
          <a:blip r:embed="rId2" cstate="print"/>
          <a:stretch>
            <a:fillRect/>
          </a:stretch>
        </p:blipFill>
        <p:spPr>
          <a:xfrm>
            <a:off x="555366" y="71730"/>
            <a:ext cx="3916126" cy="2567239"/>
          </a:xfrm>
          <a:prstGeom prst="rect">
            <a:avLst/>
          </a:prstGeom>
          <a:ln>
            <a:solidFill>
              <a:schemeClr val="tx1"/>
            </a:solidFill>
          </a:ln>
        </p:spPr>
      </p:pic>
      <p:pic>
        <p:nvPicPr>
          <p:cNvPr id="19" name="image14.jpeg" descr="Chart, line chart, histogram  Description automatically generated">
            <a:extLst>
              <a:ext uri="{FF2B5EF4-FFF2-40B4-BE49-F238E27FC236}">
                <a16:creationId xmlns:a16="http://schemas.microsoft.com/office/drawing/2014/main" id="{24E4F441-4BD2-979B-F78A-13A5DA0EFF57}"/>
              </a:ext>
            </a:extLst>
          </p:cNvPr>
          <p:cNvPicPr>
            <a:picLocks noChangeAspect="1"/>
          </p:cNvPicPr>
          <p:nvPr/>
        </p:nvPicPr>
        <p:blipFill>
          <a:blip r:embed="rId3" cstate="print"/>
          <a:stretch>
            <a:fillRect/>
          </a:stretch>
        </p:blipFill>
        <p:spPr>
          <a:xfrm>
            <a:off x="7720508" y="71730"/>
            <a:ext cx="3916126" cy="2577894"/>
          </a:xfrm>
          <a:prstGeom prst="rect">
            <a:avLst/>
          </a:prstGeom>
          <a:ln>
            <a:solidFill>
              <a:schemeClr val="tx1"/>
            </a:solidFill>
          </a:ln>
        </p:spPr>
      </p:pic>
      <p:pic>
        <p:nvPicPr>
          <p:cNvPr id="20" name="image15.jpeg" descr="Graphical user interface, chart, histogram  Description automatically generated">
            <a:extLst>
              <a:ext uri="{FF2B5EF4-FFF2-40B4-BE49-F238E27FC236}">
                <a16:creationId xmlns:a16="http://schemas.microsoft.com/office/drawing/2014/main" id="{6FAD8F04-C65B-9EE8-D6B4-8E01906B65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366" y="3218562"/>
            <a:ext cx="3916126" cy="2648297"/>
          </a:xfrm>
          <a:prstGeom prst="rect">
            <a:avLst/>
          </a:prstGeom>
          <a:ln>
            <a:solidFill>
              <a:schemeClr val="tx1"/>
            </a:solidFill>
          </a:ln>
        </p:spPr>
      </p:pic>
      <p:pic>
        <p:nvPicPr>
          <p:cNvPr id="21" name="image16.jpeg" descr="Graphical user interface, chart, line chart  Description automatically generated">
            <a:extLst>
              <a:ext uri="{FF2B5EF4-FFF2-40B4-BE49-F238E27FC236}">
                <a16:creationId xmlns:a16="http://schemas.microsoft.com/office/drawing/2014/main" id="{829822B2-AEF9-4705-FFC3-B345F331E82F}"/>
              </a:ext>
            </a:extLst>
          </p:cNvPr>
          <p:cNvPicPr>
            <a:picLocks noChangeAspect="1"/>
          </p:cNvPicPr>
          <p:nvPr/>
        </p:nvPicPr>
        <p:blipFill>
          <a:blip r:embed="rId5" cstate="print"/>
          <a:stretch>
            <a:fillRect/>
          </a:stretch>
        </p:blipFill>
        <p:spPr>
          <a:xfrm>
            <a:off x="7787604" y="3223909"/>
            <a:ext cx="3849030" cy="2648391"/>
          </a:xfrm>
          <a:prstGeom prst="rect">
            <a:avLst/>
          </a:prstGeom>
          <a:ln>
            <a:solidFill>
              <a:schemeClr val="tx1"/>
            </a:solidFill>
          </a:ln>
        </p:spPr>
      </p:pic>
    </p:spTree>
    <p:extLst>
      <p:ext uri="{BB962C8B-B14F-4D97-AF65-F5344CB8AC3E}">
        <p14:creationId xmlns:p14="http://schemas.microsoft.com/office/powerpoint/2010/main" val="377181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dirty="0">
                <a:solidFill>
                  <a:schemeClr val="tx1"/>
                </a:solidFill>
                <a:latin typeface="Arial" panose="020B0604020202020204" pitchFamily="34" charset="0"/>
                <a:cs typeface="Arial" panose="020B0604020202020204" pitchFamily="34" charset="0"/>
              </a:rPr>
              <a:t>ABSTRACT</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9B77-BD64-A4F3-CC14-B146DB652E8C}"/>
              </a:ext>
            </a:extLst>
          </p:cNvPr>
          <p:cNvSpPr>
            <a:spLocks noGrp="1"/>
          </p:cNvSpPr>
          <p:nvPr>
            <p:ph type="title"/>
          </p:nvPr>
        </p:nvSpPr>
        <p:spPr>
          <a:xfrm>
            <a:off x="609562" y="0"/>
            <a:ext cx="10971684" cy="1144682"/>
          </a:xfrm>
        </p:spPr>
        <p:txBody>
          <a:bodyPr/>
          <a:lstStyle/>
          <a:p>
            <a:r>
              <a:rPr lang="en-IN" b="1" dirty="0"/>
              <a:t>RNN PERFORMANCE METRICS </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723132113"/>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IN" sz="2000" i="1" smtClean="0">
                                        <a:latin typeface="Cambria Math" panose="02040503050406030204" pitchFamily="18" charset="0"/>
                                      </a:rPr>
                                    </m:ctrlPr>
                                  </m:sSupPr>
                                  <m:e>
                                    <m:r>
                                      <a:rPr lang="en-IN" sz="2000" i="1">
                                        <a:latin typeface="Cambria Math" panose="02040503050406030204" pitchFamily="18" charset="0"/>
                                      </a:rPr>
                                      <m:t>𝑅</m:t>
                                    </m:r>
                                  </m:e>
                                  <m:sup>
                                    <m:r>
                                      <a:rPr lang="en-IN" sz="2000" i="1">
                                        <a:latin typeface="Cambria Math" panose="02040503050406030204" pitchFamily="18" charset="0"/>
                                      </a:rPr>
                                      <m:t>2</m:t>
                                    </m:r>
                                  </m:sup>
                                </m:sSup>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1280.6098714823484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52.95856749839773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0.7747186257457797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502.300541395257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70.86819132301358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0.728510611596199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18.03839872750767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4.247163609693847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0.7665457272285929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791.871955275536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93.76498256425762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0.8364090212454195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Choice>
        <mc:Fallback xmlns="">
          <p:graphicFrame>
            <p:nvGraphicFramePr>
              <p:cNvPr id="7" name="Table 6">
                <a:extLst>
                  <a:ext uri="{FF2B5EF4-FFF2-40B4-BE49-F238E27FC236}">
                    <a16:creationId xmlns:a16="http://schemas.microsoft.com/office/drawing/2014/main" id="{B5A86912-A4A3-144A-8DDF-42B1A481F246}"/>
                  </a:ext>
                </a:extLst>
              </p:cNvPr>
              <p:cNvGraphicFramePr>
                <a:graphicFrameLocks noGrp="1"/>
              </p:cNvGraphicFramePr>
              <p:nvPr>
                <p:extLst>
                  <p:ext uri="{D42A27DB-BD31-4B8C-83A1-F6EECF244321}">
                    <p14:modId xmlns:p14="http://schemas.microsoft.com/office/powerpoint/2010/main" val="723132113"/>
                  </p:ext>
                </p:extLst>
              </p:nvPr>
            </p:nvGraphicFramePr>
            <p:xfrm>
              <a:off x="662430" y="1356364"/>
              <a:ext cx="10868332" cy="2707700"/>
            </p:xfrm>
            <a:graphic>
              <a:graphicData uri="http://schemas.openxmlformats.org/drawingml/2006/table">
                <a:tbl>
                  <a:tblPr firstRow="1" firstCol="1" bandRow="1"/>
                  <a:tblGrid>
                    <a:gridCol w="1777354">
                      <a:extLst>
                        <a:ext uri="{9D8B030D-6E8A-4147-A177-3AD203B41FA5}">
                          <a16:colId xmlns:a16="http://schemas.microsoft.com/office/drawing/2014/main" val="2411317345"/>
                        </a:ext>
                      </a:extLst>
                    </a:gridCol>
                    <a:gridCol w="2920048">
                      <a:extLst>
                        <a:ext uri="{9D8B030D-6E8A-4147-A177-3AD203B41FA5}">
                          <a16:colId xmlns:a16="http://schemas.microsoft.com/office/drawing/2014/main" val="1651215113"/>
                        </a:ext>
                      </a:extLst>
                    </a:gridCol>
                    <a:gridCol w="2916597">
                      <a:extLst>
                        <a:ext uri="{9D8B030D-6E8A-4147-A177-3AD203B41FA5}">
                          <a16:colId xmlns:a16="http://schemas.microsoft.com/office/drawing/2014/main" val="2932169753"/>
                        </a:ext>
                      </a:extLst>
                    </a:gridCol>
                    <a:gridCol w="3254333">
                      <a:extLst>
                        <a:ext uri="{9D8B030D-6E8A-4147-A177-3AD203B41FA5}">
                          <a16:colId xmlns:a16="http://schemas.microsoft.com/office/drawing/2014/main" val="2302527753"/>
                        </a:ext>
                      </a:extLst>
                    </a:gridCol>
                  </a:tblGrid>
                  <a:tr h="54154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4270" t="-12360" r="-375" b="-402247"/>
                          </a:stretch>
                        </a:blipFill>
                      </a:tcPr>
                    </a:tc>
                    <a:extLst>
                      <a:ext uri="{0D108BD9-81ED-4DB2-BD59-A6C34878D82A}">
                        <a16:rowId xmlns:a16="http://schemas.microsoft.com/office/drawing/2014/main" val="1377457769"/>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1280.6098714823484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52.95856749839773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0.7747186257457797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504477"/>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502.300541395257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70.86819132301358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0.728510611596199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424658"/>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18.03839872750767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4.247163609693847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0.7665457272285929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034263"/>
                      </a:ext>
                    </a:extLst>
                  </a:tr>
                  <a:tr h="541540">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791.871955275536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cs typeface="Times New Roman" panose="02020603050405020304" pitchFamily="18" charset="0"/>
                            </a:rPr>
                            <a:t>93.76498256425762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0.8364090212454195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439365"/>
                      </a:ext>
                    </a:extLst>
                  </a:tr>
                </a:tbl>
              </a:graphicData>
            </a:graphic>
          </p:graphicFrame>
        </mc:Fallback>
      </mc:AlternateContent>
      <p:sp>
        <p:nvSpPr>
          <p:cNvPr id="8" name="TextBox 7">
            <a:extLst>
              <a:ext uri="{FF2B5EF4-FFF2-40B4-BE49-F238E27FC236}">
                <a16:creationId xmlns:a16="http://schemas.microsoft.com/office/drawing/2014/main" id="{6531BDB0-558D-091D-BD78-31107A2E0C2D}"/>
              </a:ext>
            </a:extLst>
          </p:cNvPr>
          <p:cNvSpPr txBox="1"/>
          <p:nvPr/>
        </p:nvSpPr>
        <p:spPr>
          <a:xfrm>
            <a:off x="3392535" y="4213432"/>
            <a:ext cx="5406929" cy="369332"/>
          </a:xfrm>
          <a:prstGeom prst="rect">
            <a:avLst/>
          </a:prstGeom>
          <a:noFill/>
        </p:spPr>
        <p:txBody>
          <a:bodyPr wrap="none" rtlCol="0">
            <a:spAutoFit/>
          </a:bodyPr>
          <a:lstStyle/>
          <a:p>
            <a:r>
              <a:rPr lang="en-IN" dirty="0"/>
              <a:t>Table 1: Performance Metrics for Stock Dataset 2028-22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83DB61-3D56-56F1-C04E-5679A3C3C33D}"/>
                  </a:ext>
                </a:extLst>
              </p:cNvPr>
              <p:cNvSpPr txBox="1"/>
              <p:nvPr/>
            </p:nvSpPr>
            <p:spPr>
              <a:xfrm>
                <a:off x="662430" y="4892921"/>
                <a:ext cx="6891695" cy="1760547"/>
              </a:xfrm>
              <a:prstGeom prst="rect">
                <a:avLst/>
              </a:prstGeom>
              <a:noFill/>
            </p:spPr>
            <p:txBody>
              <a:bodyPr wrap="none" rtlCol="0">
                <a:spAutoFit/>
              </a:bodyPr>
              <a:lstStyle/>
              <a:p>
                <a:r>
                  <a:rPr lang="en-IN" dirty="0"/>
                  <a:t>NOTE: </a:t>
                </a:r>
              </a:p>
              <a:p>
                <a:endParaRPr lang="en-IN" dirty="0"/>
              </a:p>
              <a:p>
                <a:r>
                  <a:rPr lang="en-US" dirty="0"/>
                  <a:t>1. MSE and RMSE values are high and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𝑅</m:t>
                        </m:r>
                      </m:e>
                      <m:sup>
                        <m:r>
                          <a:rPr lang="en-IN" i="1">
                            <a:latin typeface="Cambria Math" panose="02040503050406030204" pitchFamily="18" charset="0"/>
                          </a:rPr>
                          <m:t>2</m:t>
                        </m:r>
                      </m:sup>
                    </m:sSup>
                  </m:oMath>
                </a14:m>
                <a:r>
                  <a:rPr lang="en-IN" dirty="0"/>
                  <a:t> </a:t>
                </a:r>
                <a:r>
                  <a:rPr lang="en-US" dirty="0"/>
                  <a:t> is high.</a:t>
                </a:r>
              </a:p>
              <a:p>
                <a:endParaRPr lang="en-US" dirty="0"/>
              </a:p>
              <a:p>
                <a:r>
                  <a:rPr lang="en-US" dirty="0"/>
                  <a:t>2. It denotes that this model is slightly preferable for satisfactory results</a:t>
                </a:r>
                <a:endParaRPr lang="en-IN" dirty="0"/>
              </a:p>
              <a:p>
                <a:endParaRPr lang="en-IN" dirty="0"/>
              </a:p>
            </p:txBody>
          </p:sp>
        </mc:Choice>
        <mc:Fallback xmlns="">
          <p:sp>
            <p:nvSpPr>
              <p:cNvPr id="9" name="TextBox 8">
                <a:extLst>
                  <a:ext uri="{FF2B5EF4-FFF2-40B4-BE49-F238E27FC236}">
                    <a16:creationId xmlns:a16="http://schemas.microsoft.com/office/drawing/2014/main" id="{6B83DB61-3D56-56F1-C04E-5679A3C3C33D}"/>
                  </a:ext>
                </a:extLst>
              </p:cNvPr>
              <p:cNvSpPr txBox="1">
                <a:spLocks noRot="1" noChangeAspect="1" noMove="1" noResize="1" noEditPoints="1" noAdjustHandles="1" noChangeArrowheads="1" noChangeShapeType="1" noTextEdit="1"/>
              </p:cNvSpPr>
              <p:nvPr/>
            </p:nvSpPr>
            <p:spPr>
              <a:xfrm>
                <a:off x="662430" y="4892921"/>
                <a:ext cx="6891695" cy="1760547"/>
              </a:xfrm>
              <a:prstGeom prst="rect">
                <a:avLst/>
              </a:prstGeom>
              <a:blipFill>
                <a:blip r:embed="rId3"/>
                <a:stretch>
                  <a:fillRect l="-796" t="-2083"/>
                </a:stretch>
              </a:blipFill>
            </p:spPr>
            <p:txBody>
              <a:bodyPr/>
              <a:lstStyle/>
              <a:p>
                <a:r>
                  <a:rPr lang="en-IN">
                    <a:noFill/>
                  </a:rPr>
                  <a:t> </a:t>
                </a:r>
              </a:p>
            </p:txBody>
          </p:sp>
        </mc:Fallback>
      </mc:AlternateContent>
    </p:spTree>
    <p:extLst>
      <p:ext uri="{BB962C8B-B14F-4D97-AF65-F5344CB8AC3E}">
        <p14:creationId xmlns:p14="http://schemas.microsoft.com/office/powerpoint/2010/main" val="91206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dirty="0"/>
              <a:t>OBJECTIVE</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89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ree darts on bullseye">
            <a:extLst>
              <a:ext uri="{FF2B5EF4-FFF2-40B4-BE49-F238E27FC236}">
                <a16:creationId xmlns:a16="http://schemas.microsoft.com/office/drawing/2014/main" id="{B54E7E42-C27F-4F7A-878A-EF37A177C935}"/>
              </a:ext>
            </a:extLst>
          </p:cNvPr>
          <p:cNvPicPr>
            <a:picLocks noChangeAspect="1"/>
          </p:cNvPicPr>
          <p:nvPr/>
        </p:nvPicPr>
        <p:blipFill rotWithShape="1">
          <a:blip r:embed="rId2"/>
          <a:srcRect t="11044" r="4" b="4206"/>
          <a:stretch/>
        </p:blipFill>
        <p:spPr>
          <a:xfrm>
            <a:off x="20" y="10"/>
            <a:ext cx="12185156" cy="6857990"/>
          </a:xfrm>
          <a:prstGeom prst="rect">
            <a:avLst/>
          </a:prstGeom>
        </p:spPr>
      </p:pic>
      <p:sp>
        <p:nvSpPr>
          <p:cNvPr id="2" name="Title 1">
            <a:extLst>
              <a:ext uri="{FF2B5EF4-FFF2-40B4-BE49-F238E27FC236}">
                <a16:creationId xmlns:a16="http://schemas.microsoft.com/office/drawing/2014/main" id="{2C04C6BF-6B77-4999-898D-5B9E165C8880}"/>
              </a:ext>
            </a:extLst>
          </p:cNvPr>
          <p:cNvSpPr>
            <a:spLocks noGrp="1"/>
          </p:cNvSpPr>
          <p:nvPr>
            <p:ph type="title"/>
          </p:nvPr>
        </p:nvSpPr>
        <p:spPr>
          <a:xfrm>
            <a:off x="346282" y="844738"/>
            <a:ext cx="5565648" cy="2179601"/>
          </a:xfrm>
        </p:spPr>
        <p:txBody>
          <a:bodyPr vert="horz" lIns="91440" tIns="45720" rIns="91440" bIns="45720" rtlCol="0" anchor="b">
            <a:normAutofit/>
          </a:bodyPr>
          <a:lstStyle/>
          <a:p>
            <a:r>
              <a:rPr lang="en-US" sz="4400" dirty="0"/>
              <a:t>OBJECTIVE</a:t>
            </a:r>
          </a:p>
        </p:txBody>
      </p:sp>
      <p:sp>
        <p:nvSpPr>
          <p:cNvPr id="3" name="Content Placeholder 2">
            <a:extLst>
              <a:ext uri="{FF2B5EF4-FFF2-40B4-BE49-F238E27FC236}">
                <a16:creationId xmlns:a16="http://schemas.microsoft.com/office/drawing/2014/main" id="{2574FD59-0E72-499D-9F7C-07DA54AC34A1}"/>
              </a:ext>
            </a:extLst>
          </p:cNvPr>
          <p:cNvSpPr>
            <a:spLocks noGrp="1"/>
          </p:cNvSpPr>
          <p:nvPr>
            <p:ph idx="1"/>
          </p:nvPr>
        </p:nvSpPr>
        <p:spPr>
          <a:xfrm>
            <a:off x="119533" y="3528484"/>
            <a:ext cx="5565647" cy="2747154"/>
          </a:xfrm>
        </p:spPr>
        <p:txBody>
          <a:bodyPr vert="horz" lIns="91440" tIns="45720" rIns="91440" bIns="45720" rtlCol="0" anchor="t">
            <a:normAutofit/>
          </a:bodyPr>
          <a:lstStyle/>
          <a:p>
            <a:pPr marL="342900" indent="-342900">
              <a:buFont typeface="Wingdings" panose="05000000000000000000" pitchFamily="2" charset="2"/>
              <a:buChar char="Ø"/>
            </a:pPr>
            <a:r>
              <a:rPr lang="en-US" sz="2400" dirty="0"/>
              <a:t>To design efficient system for predicting the stock market movement using ML .</a:t>
            </a:r>
          </a:p>
          <a:p>
            <a:pPr marL="342900" indent="-342900">
              <a:buFont typeface="Wingdings" panose="05000000000000000000" pitchFamily="2" charset="2"/>
              <a:buChar char="Ø"/>
            </a:pPr>
            <a:r>
              <a:rPr lang="en-US" sz="2400" dirty="0"/>
              <a:t>Specifically, use LSTM method to Predict stock price based on the historical data.</a:t>
            </a:r>
            <a:endParaRPr lang="en-US" sz="2400" dirty="0">
              <a:ea typeface="+mn-lt"/>
              <a:cs typeface="+mn-lt"/>
            </a:endParaRPr>
          </a:p>
          <a:p>
            <a:pPr marL="342900" indent="-342900">
              <a:buFont typeface="Wingdings" panose="05000000000000000000" pitchFamily="2" charset="2"/>
              <a:buChar char="Ø"/>
            </a:pPr>
            <a:r>
              <a:rPr lang="en-US" sz="2400" dirty="0"/>
              <a:t>Compare existing methods to show the superiority of LSTM.</a:t>
            </a:r>
          </a:p>
        </p:txBody>
      </p:sp>
    </p:spTree>
    <p:extLst>
      <p:ext uri="{BB962C8B-B14F-4D97-AF65-F5344CB8AC3E}">
        <p14:creationId xmlns:p14="http://schemas.microsoft.com/office/powerpoint/2010/main" val="2399453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dirty="0"/>
              <a:t>PROBLEM STATEMENT</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913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Light bulb on yellow background with sketched light beams and cord">
            <a:extLst>
              <a:ext uri="{FF2B5EF4-FFF2-40B4-BE49-F238E27FC236}">
                <a16:creationId xmlns:a16="http://schemas.microsoft.com/office/drawing/2014/main" id="{FA5CCCC6-806B-4116-B961-16D2C220DF2C}"/>
              </a:ext>
            </a:extLst>
          </p:cNvPr>
          <p:cNvPicPr>
            <a:picLocks noChangeAspect="1"/>
          </p:cNvPicPr>
          <p:nvPr/>
        </p:nvPicPr>
        <p:blipFill rotWithShape="1">
          <a:blip r:embed="rId2"/>
          <a:srcRect t="8520" r="4" b="4"/>
          <a:stretch/>
        </p:blipFill>
        <p:spPr>
          <a:xfrm>
            <a:off x="20" y="10"/>
            <a:ext cx="12185156" cy="6857990"/>
          </a:xfrm>
          <a:prstGeom prst="rect">
            <a:avLst/>
          </a:prstGeom>
        </p:spPr>
      </p:pic>
      <p:sp>
        <p:nvSpPr>
          <p:cNvPr id="2" name="Title 1">
            <a:extLst>
              <a:ext uri="{FF2B5EF4-FFF2-40B4-BE49-F238E27FC236}">
                <a16:creationId xmlns:a16="http://schemas.microsoft.com/office/drawing/2014/main" id="{3C077F69-CD01-4D98-8F04-412D49FE699C}"/>
              </a:ext>
            </a:extLst>
          </p:cNvPr>
          <p:cNvSpPr>
            <a:spLocks noGrp="1"/>
          </p:cNvSpPr>
          <p:nvPr>
            <p:ph type="title"/>
          </p:nvPr>
        </p:nvSpPr>
        <p:spPr>
          <a:xfrm>
            <a:off x="530352" y="799521"/>
            <a:ext cx="5565648" cy="2179601"/>
          </a:xfrm>
        </p:spPr>
        <p:txBody>
          <a:bodyPr vert="horz" lIns="91440" tIns="45720" rIns="91440" bIns="45720" rtlCol="0" anchor="b">
            <a:normAutofit/>
          </a:bodyPr>
          <a:lstStyle/>
          <a:p>
            <a:r>
              <a:rPr lang="en-US" sz="4400" dirty="0">
                <a:solidFill>
                  <a:srgbClr val="FFFFFF"/>
                </a:solidFill>
              </a:rPr>
              <a:t>PROBLEM STATEMENT</a:t>
            </a:r>
          </a:p>
        </p:txBody>
      </p:sp>
      <p:sp>
        <p:nvSpPr>
          <p:cNvPr id="41" name="Content Placeholder 2">
            <a:extLst>
              <a:ext uri="{FF2B5EF4-FFF2-40B4-BE49-F238E27FC236}">
                <a16:creationId xmlns:a16="http://schemas.microsoft.com/office/drawing/2014/main" id="{0BC96D34-957E-41E3-9287-49A9D0AEBCF7}"/>
              </a:ext>
            </a:extLst>
          </p:cNvPr>
          <p:cNvSpPr>
            <a:spLocks noGrp="1"/>
          </p:cNvSpPr>
          <p:nvPr/>
        </p:nvSpPr>
        <p:spPr>
          <a:xfrm>
            <a:off x="529809" y="3536820"/>
            <a:ext cx="5539460" cy="3247227"/>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ea typeface="+mn-lt"/>
                <a:cs typeface="+mn-lt"/>
              </a:rPr>
              <a:t>Predict stock market movement using machine learning techniques to improve the profit percentage in the trading</a:t>
            </a:r>
          </a:p>
          <a:p>
            <a:pPr algn="just"/>
            <a:endParaRPr lang="en-US" dirty="0">
              <a:ea typeface="+mn-lt"/>
              <a:cs typeface="+mn-lt"/>
            </a:endParaRPr>
          </a:p>
        </p:txBody>
      </p:sp>
    </p:spTree>
    <p:extLst>
      <p:ext uri="{BB962C8B-B14F-4D97-AF65-F5344CB8AC3E}">
        <p14:creationId xmlns:p14="http://schemas.microsoft.com/office/powerpoint/2010/main" val="719674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dirty="0"/>
              <a:t>RESEARCH WORK</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248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0F7DC65-0104-4891-8BD3-989F7811BF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13" r="7452"/>
          <a:stretch/>
        </p:blipFill>
        <p:spPr bwMode="auto">
          <a:xfrm>
            <a:off x="0" y="-9882"/>
            <a:ext cx="12192000" cy="6867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410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9795AC-1A78-4482-9FD2-0243D74E7C4D}"/>
              </a:ext>
            </a:extLst>
          </p:cNvPr>
          <p:cNvSpPr>
            <a:spLocks noGrp="1"/>
          </p:cNvSpPr>
          <p:nvPr>
            <p:ph type="title"/>
          </p:nvPr>
        </p:nvSpPr>
        <p:spPr>
          <a:xfrm>
            <a:off x="525717" y="749414"/>
            <a:ext cx="5706736" cy="1491309"/>
          </a:xfrm>
        </p:spPr>
        <p:txBody>
          <a:bodyPr vert="horz" lIns="91440" tIns="45720" rIns="91440" bIns="45720" rtlCol="0" anchor="b">
            <a:normAutofit/>
          </a:bodyPr>
          <a:lstStyle/>
          <a:p>
            <a:pPr>
              <a:lnSpc>
                <a:spcPct val="90000"/>
              </a:lnSpc>
              <a:spcBef>
                <a:spcPct val="0"/>
              </a:spcBef>
            </a:pPr>
            <a:r>
              <a:rPr lang="en-US" sz="2800" b="1" dirty="0">
                <a:effectLst/>
              </a:rPr>
              <a:t>LSTM </a:t>
            </a:r>
            <a:br>
              <a:rPr lang="en-US" sz="2800" b="1" dirty="0">
                <a:effectLst/>
              </a:rPr>
            </a:br>
            <a:r>
              <a:rPr lang="en-US" sz="2800" b="1" dirty="0">
                <a:effectLst/>
              </a:rPr>
              <a:t>Long-Short-Term Memory</a:t>
            </a:r>
            <a:endParaRPr lang="en-US" sz="2800" b="1" dirty="0"/>
          </a:p>
        </p:txBody>
      </p:sp>
      <p:sp>
        <p:nvSpPr>
          <p:cNvPr id="5" name="Subtitle 2">
            <a:extLst>
              <a:ext uri="{FF2B5EF4-FFF2-40B4-BE49-F238E27FC236}">
                <a16:creationId xmlns:a16="http://schemas.microsoft.com/office/drawing/2014/main" id="{EFC35976-1D2D-43FE-B40E-8433414F9752}"/>
              </a:ext>
            </a:extLst>
          </p:cNvPr>
          <p:cNvSpPr>
            <a:spLocks noGrp="1"/>
          </p:cNvSpPr>
          <p:nvPr>
            <p:ph type="subTitle" idx="1"/>
          </p:nvPr>
        </p:nvSpPr>
        <p:spPr>
          <a:xfrm>
            <a:off x="525717" y="2507861"/>
            <a:ext cx="11252301" cy="3448955"/>
          </a:xfrm>
        </p:spPr>
        <p:txBody>
          <a:bodyPr vert="horz" lIns="91440" tIns="45720" rIns="91440" bIns="45720" rtlCol="0">
            <a:normAutofit/>
          </a:bodyPr>
          <a:lstStyle/>
          <a:p>
            <a:pPr marL="285750" indent="-285750" algn="just">
              <a:lnSpc>
                <a:spcPct val="100000"/>
              </a:lnSpc>
              <a:spcBef>
                <a:spcPts val="1000"/>
              </a:spcBef>
              <a:buFont typeface="Wingdings" panose="05000000000000000000" pitchFamily="2" charset="2"/>
              <a:buChar char="Ø"/>
            </a:pPr>
            <a:r>
              <a:rPr lang="en-US" sz="2000" dirty="0"/>
              <a:t>LSTM is an advanced type of RNN</a:t>
            </a:r>
          </a:p>
          <a:p>
            <a:pPr marL="285750" indent="-285750" algn="just">
              <a:lnSpc>
                <a:spcPct val="100000"/>
              </a:lnSpc>
              <a:spcBef>
                <a:spcPts val="1000"/>
              </a:spcBef>
              <a:buFont typeface="Wingdings" panose="05000000000000000000" pitchFamily="2" charset="2"/>
              <a:buChar char="Ø"/>
            </a:pPr>
            <a:r>
              <a:rPr lang="en-US" sz="2000" dirty="0"/>
              <a:t>LSTM is proficient in learning about long-term dependencies.</a:t>
            </a:r>
          </a:p>
          <a:p>
            <a:pPr marL="285750" indent="-285750" algn="just">
              <a:lnSpc>
                <a:spcPct val="100000"/>
              </a:lnSpc>
              <a:spcBef>
                <a:spcPts val="1000"/>
              </a:spcBef>
              <a:buFont typeface="Wingdings" panose="05000000000000000000" pitchFamily="2" charset="2"/>
              <a:buChar char="Ø"/>
            </a:pPr>
            <a:r>
              <a:rPr lang="en-US" sz="2000" dirty="0"/>
              <a:t>It solves the vanishing gradient problem</a:t>
            </a:r>
          </a:p>
          <a:p>
            <a:pPr marL="285750" indent="-285750" algn="just">
              <a:lnSpc>
                <a:spcPct val="100000"/>
              </a:lnSpc>
              <a:spcBef>
                <a:spcPts val="1000"/>
              </a:spcBef>
              <a:buFont typeface="Wingdings" panose="05000000000000000000" pitchFamily="2" charset="2"/>
              <a:buChar char="Ø"/>
            </a:pPr>
            <a:r>
              <a:rPr lang="en-US" sz="2000" dirty="0">
                <a:effectLst/>
              </a:rPr>
              <a:t>LSTM is popularly used on time-series data for classification, processing, and making predictions.</a:t>
            </a:r>
          </a:p>
          <a:p>
            <a:pPr marL="285750" indent="-285750" algn="just">
              <a:lnSpc>
                <a:spcPct val="100000"/>
              </a:lnSpc>
              <a:spcBef>
                <a:spcPts val="1000"/>
              </a:spcBef>
              <a:buFont typeface="Wingdings" panose="05000000000000000000" pitchFamily="2" charset="2"/>
              <a:buChar char="Ø"/>
            </a:pPr>
            <a:r>
              <a:rPr lang="en-US" sz="2000" b="0" i="0" dirty="0">
                <a:effectLst/>
              </a:rPr>
              <a:t>It doesn’t just use the previous prediction but rather retains data for longer-term</a:t>
            </a:r>
            <a:endParaRPr lang="en-US" sz="2000" dirty="0">
              <a:effectLst/>
            </a:endParaRPr>
          </a:p>
          <a:p>
            <a:pPr marL="285750" indent="-285750" algn="just">
              <a:lnSpc>
                <a:spcPct val="100000"/>
              </a:lnSpc>
              <a:spcBef>
                <a:spcPts val="1000"/>
              </a:spcBef>
              <a:buFont typeface="Wingdings" panose="05000000000000000000" pitchFamily="2" charset="2"/>
              <a:buChar char="Ø"/>
            </a:pPr>
            <a:r>
              <a:rPr lang="en-US" sz="2000" i="0" dirty="0">
                <a:effectLst/>
              </a:rPr>
              <a:t>LSTMs are good at processing sequences of data such as text, speech and general time-series.</a:t>
            </a:r>
            <a:endParaRPr lang="en-US" sz="2000" dirty="0">
              <a:effectLst/>
            </a:endParaRPr>
          </a:p>
          <a:p>
            <a:pPr marL="285750" indent="-285750" algn="just">
              <a:lnSpc>
                <a:spcPct val="100000"/>
              </a:lnSpc>
              <a:spcBef>
                <a:spcPts val="1000"/>
              </a:spcBef>
              <a:buFont typeface="Arial" panose="020B0604020202020204" pitchFamily="34" charset="0"/>
              <a:buChar char="ü"/>
            </a:pPr>
            <a:endParaRPr lang="en-US" sz="2000" dirty="0"/>
          </a:p>
        </p:txBody>
      </p:sp>
    </p:spTree>
    <p:extLst>
      <p:ext uri="{BB962C8B-B14F-4D97-AF65-F5344CB8AC3E}">
        <p14:creationId xmlns:p14="http://schemas.microsoft.com/office/powerpoint/2010/main" val="176020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EC9E-214D-4D8C-ACA2-0E3E61D8D4F2}"/>
              </a:ext>
            </a:extLst>
          </p:cNvPr>
          <p:cNvSpPr>
            <a:spLocks noGrp="1"/>
          </p:cNvSpPr>
          <p:nvPr>
            <p:ph type="title"/>
          </p:nvPr>
        </p:nvSpPr>
        <p:spPr>
          <a:xfrm>
            <a:off x="130210" y="1469973"/>
            <a:ext cx="4821618" cy="546960"/>
          </a:xfrm>
        </p:spPr>
        <p:txBody>
          <a:bodyPr vert="horz" lIns="91440" tIns="45720" rIns="91440" bIns="45720" rtlCol="0" anchor="t">
            <a:normAutofit/>
          </a:bodyPr>
          <a:lstStyle/>
          <a:p>
            <a:pPr>
              <a:spcBef>
                <a:spcPct val="0"/>
              </a:spcBef>
            </a:pPr>
            <a:r>
              <a:rPr lang="en-US" sz="3200" b="1" dirty="0">
                <a:effectLst/>
              </a:rPr>
              <a:t>Vanishing gradient problem</a:t>
            </a:r>
            <a:endParaRPr lang="en-US" sz="3200" b="1" dirty="0"/>
          </a:p>
        </p:txBody>
      </p:sp>
      <p:pic>
        <p:nvPicPr>
          <p:cNvPr id="7" name="Graphic 6" descr="Warning">
            <a:extLst>
              <a:ext uri="{FF2B5EF4-FFF2-40B4-BE49-F238E27FC236}">
                <a16:creationId xmlns:a16="http://schemas.microsoft.com/office/drawing/2014/main" id="{6D63C559-995D-4C03-A4D2-C9A2883B9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592" y="2428342"/>
            <a:ext cx="3411864" cy="3411864"/>
          </a:xfrm>
          <a:prstGeom prst="rect">
            <a:avLst/>
          </a:prstGeom>
        </p:spPr>
      </p:pic>
      <p:sp>
        <p:nvSpPr>
          <p:cNvPr id="3" name="Subtitle 2">
            <a:extLst>
              <a:ext uri="{FF2B5EF4-FFF2-40B4-BE49-F238E27FC236}">
                <a16:creationId xmlns:a16="http://schemas.microsoft.com/office/drawing/2014/main" id="{6F66ABB8-2347-4CBB-B283-F72346C549E1}"/>
              </a:ext>
            </a:extLst>
          </p:cNvPr>
          <p:cNvSpPr>
            <a:spLocks noGrp="1"/>
          </p:cNvSpPr>
          <p:nvPr>
            <p:ph type="subTitle" idx="1"/>
          </p:nvPr>
        </p:nvSpPr>
        <p:spPr>
          <a:xfrm>
            <a:off x="5703285" y="506437"/>
            <a:ext cx="5533969" cy="6351563"/>
          </a:xfrm>
        </p:spPr>
        <p:txBody>
          <a:bodyPr vert="horz" lIns="91440" tIns="45720" rIns="91440" bIns="45720" rtlCol="0">
            <a:normAutofit/>
          </a:bodyPr>
          <a:lstStyle/>
          <a:p>
            <a:pPr marL="342900" indent="-342900" algn="just">
              <a:lnSpc>
                <a:spcPct val="100000"/>
              </a:lnSpc>
              <a:spcAft>
                <a:spcPts val="600"/>
              </a:spcAft>
              <a:buFont typeface="Arial" panose="020B0604020202020204" pitchFamily="34" charset="0"/>
              <a:buChar char="Ø"/>
            </a:pPr>
            <a:r>
              <a:rPr lang="en-US" sz="2000" dirty="0"/>
              <a:t>It is encountered when training artificial neural networks with gradient-based learning methods</a:t>
            </a:r>
          </a:p>
          <a:p>
            <a:pPr algn="just">
              <a:lnSpc>
                <a:spcPct val="100000"/>
              </a:lnSpc>
              <a:spcAft>
                <a:spcPts val="600"/>
              </a:spcAft>
            </a:pPr>
            <a:endParaRPr lang="en-US" sz="2000" dirty="0"/>
          </a:p>
          <a:p>
            <a:pPr marL="342900" indent="-342900" algn="just">
              <a:lnSpc>
                <a:spcPct val="100000"/>
              </a:lnSpc>
              <a:spcAft>
                <a:spcPts val="600"/>
              </a:spcAft>
              <a:buFont typeface="Arial" panose="020B0604020202020204" pitchFamily="34" charset="0"/>
              <a:buChar char="Ø"/>
            </a:pPr>
            <a:r>
              <a:rPr lang="en-US" sz="2000" dirty="0"/>
              <a:t>In such methods, during each iteration of training each of the neural network's weights receives an update</a:t>
            </a:r>
          </a:p>
          <a:p>
            <a:pPr algn="just">
              <a:lnSpc>
                <a:spcPct val="100000"/>
              </a:lnSpc>
              <a:spcAft>
                <a:spcPts val="600"/>
              </a:spcAft>
            </a:pPr>
            <a:endParaRPr lang="en-US" sz="2000" dirty="0"/>
          </a:p>
          <a:p>
            <a:pPr marL="342900" indent="-342900" algn="just">
              <a:lnSpc>
                <a:spcPct val="100000"/>
              </a:lnSpc>
              <a:spcAft>
                <a:spcPts val="600"/>
              </a:spcAft>
              <a:buFont typeface="Arial" panose="020B0604020202020204" pitchFamily="34" charset="0"/>
              <a:buChar char="Ø"/>
            </a:pPr>
            <a:r>
              <a:rPr lang="en-US" sz="2000" dirty="0"/>
              <a:t>in some cases, the gradient will be vanishingly small, effectively preventing the weight from changing its value.</a:t>
            </a:r>
          </a:p>
          <a:p>
            <a:pPr algn="just">
              <a:lnSpc>
                <a:spcPct val="100000"/>
              </a:lnSpc>
              <a:spcAft>
                <a:spcPts val="600"/>
              </a:spcAft>
            </a:pPr>
            <a:endParaRPr lang="en-US" sz="2000" dirty="0"/>
          </a:p>
          <a:p>
            <a:pPr marL="342900" indent="-342900" algn="just">
              <a:lnSpc>
                <a:spcPct val="100000"/>
              </a:lnSpc>
              <a:spcAft>
                <a:spcPts val="600"/>
              </a:spcAft>
              <a:buFont typeface="Arial" panose="020B0604020202020204" pitchFamily="34" charset="0"/>
              <a:buChar char="Ø"/>
            </a:pPr>
            <a:r>
              <a:rPr lang="en-US" sz="2000" dirty="0"/>
              <a:t>In the worst case, this may completely stop the neural network from further training.</a:t>
            </a:r>
          </a:p>
        </p:txBody>
      </p:sp>
      <p:sp>
        <p:nvSpPr>
          <p:cNvPr id="146" name="TextBox 145">
            <a:extLst>
              <a:ext uri="{FF2B5EF4-FFF2-40B4-BE49-F238E27FC236}">
                <a16:creationId xmlns:a16="http://schemas.microsoft.com/office/drawing/2014/main" id="{733AE956-77D4-4F33-ABB5-D4A1135A45A5}"/>
              </a:ext>
            </a:extLst>
          </p:cNvPr>
          <p:cNvSpPr txBox="1"/>
          <p:nvPr/>
        </p:nvSpPr>
        <p:spPr>
          <a:xfrm>
            <a:off x="1168496" y="5693944"/>
            <a:ext cx="2404056" cy="369332"/>
          </a:xfrm>
          <a:prstGeom prst="rect">
            <a:avLst/>
          </a:prstGeom>
          <a:noFill/>
        </p:spPr>
        <p:txBody>
          <a:bodyPr wrap="none" rtlCol="0">
            <a:spAutoFit/>
          </a:bodyPr>
          <a:lstStyle/>
          <a:p>
            <a:r>
              <a:rPr lang="en-US" dirty="0"/>
              <a:t>Fig. problem symbol</a:t>
            </a:r>
            <a:endParaRPr lang="en-IN" dirty="0"/>
          </a:p>
        </p:txBody>
      </p:sp>
    </p:spTree>
    <p:extLst>
      <p:ext uri="{BB962C8B-B14F-4D97-AF65-F5344CB8AC3E}">
        <p14:creationId xmlns:p14="http://schemas.microsoft.com/office/powerpoint/2010/main" val="4293251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813F-37CA-4B28-B14C-A7773D287EC6}"/>
              </a:ext>
            </a:extLst>
          </p:cNvPr>
          <p:cNvSpPr>
            <a:spLocks noGrp="1"/>
          </p:cNvSpPr>
          <p:nvPr>
            <p:ph type="title"/>
          </p:nvPr>
        </p:nvSpPr>
        <p:spPr>
          <a:xfrm>
            <a:off x="966436" y="797980"/>
            <a:ext cx="10941515" cy="586457"/>
          </a:xfrm>
        </p:spPr>
        <p:txBody>
          <a:bodyPr/>
          <a:lstStyle/>
          <a:p>
            <a:r>
              <a:rPr lang="en-US" b="1" i="0" dirty="0">
                <a:solidFill>
                  <a:srgbClr val="333333"/>
                </a:solidFill>
                <a:effectLst/>
                <a:latin typeface="CMS"/>
              </a:rPr>
              <a:t>The Problem of Long-Term Dependencies</a:t>
            </a:r>
            <a:br>
              <a:rPr lang="en-US" dirty="0"/>
            </a:br>
            <a:endParaRPr lang="en-IN" dirty="0"/>
          </a:p>
        </p:txBody>
      </p:sp>
      <p:pic>
        <p:nvPicPr>
          <p:cNvPr id="2050" name="Picture 2">
            <a:extLst>
              <a:ext uri="{FF2B5EF4-FFF2-40B4-BE49-F238E27FC236}">
                <a16:creationId xmlns:a16="http://schemas.microsoft.com/office/drawing/2014/main" id="{38B0298C-BB60-4E33-B72E-0EC07BCDB0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463" y="2014665"/>
            <a:ext cx="4386098" cy="20217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8E7CB7-1470-4DA4-97E1-BCA1D77E392F}"/>
              </a:ext>
            </a:extLst>
          </p:cNvPr>
          <p:cNvSpPr txBox="1"/>
          <p:nvPr/>
        </p:nvSpPr>
        <p:spPr>
          <a:xfrm>
            <a:off x="397463" y="4147202"/>
            <a:ext cx="4654800" cy="369332"/>
          </a:xfrm>
          <a:prstGeom prst="rect">
            <a:avLst/>
          </a:prstGeom>
          <a:noFill/>
        </p:spPr>
        <p:txBody>
          <a:bodyPr wrap="none" rtlCol="0">
            <a:spAutoFit/>
          </a:bodyPr>
          <a:lstStyle/>
          <a:p>
            <a:r>
              <a:rPr lang="en-US" b="0" i="0" dirty="0">
                <a:solidFill>
                  <a:srgbClr val="333333"/>
                </a:solidFill>
                <a:effectLst/>
                <a:latin typeface="CMS"/>
              </a:rPr>
              <a:t>Fig. RNNs can learn to use the past information.</a:t>
            </a:r>
            <a:endParaRPr lang="en-IN" dirty="0"/>
          </a:p>
        </p:txBody>
      </p:sp>
      <p:pic>
        <p:nvPicPr>
          <p:cNvPr id="2052" name="Picture 4" descr="Neural networks struggle with long term dependencies.">
            <a:extLst>
              <a:ext uri="{FF2B5EF4-FFF2-40B4-BE49-F238E27FC236}">
                <a16:creationId xmlns:a16="http://schemas.microsoft.com/office/drawing/2014/main" id="{F78DD036-CB69-4869-B8C1-B5DBCC7E3E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3463" y="1971125"/>
            <a:ext cx="5145206" cy="20652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E757E6-88AA-4950-AD0A-0A82558821F5}"/>
              </a:ext>
            </a:extLst>
          </p:cNvPr>
          <p:cNvSpPr txBox="1"/>
          <p:nvPr/>
        </p:nvSpPr>
        <p:spPr>
          <a:xfrm>
            <a:off x="6602645" y="4147202"/>
            <a:ext cx="5145206" cy="1200329"/>
          </a:xfrm>
          <a:prstGeom prst="rect">
            <a:avLst/>
          </a:prstGeom>
          <a:noFill/>
        </p:spPr>
        <p:txBody>
          <a:bodyPr wrap="square" rtlCol="0">
            <a:spAutoFit/>
          </a:bodyPr>
          <a:lstStyle/>
          <a:p>
            <a:pPr algn="just"/>
            <a:r>
              <a:rPr lang="en-US" b="0" i="0" dirty="0">
                <a:solidFill>
                  <a:srgbClr val="333333"/>
                </a:solidFill>
                <a:effectLst/>
                <a:latin typeface="CMS"/>
              </a:rPr>
              <a:t>Fig. Unfortunately, as that gap grows, RNNs become unable to learn to connect the information.</a:t>
            </a:r>
          </a:p>
          <a:p>
            <a:br>
              <a:rPr lang="en-US" dirty="0"/>
            </a:br>
            <a:endParaRPr lang="en-IN" dirty="0"/>
          </a:p>
        </p:txBody>
      </p:sp>
    </p:spTree>
    <p:extLst>
      <p:ext uri="{BB962C8B-B14F-4D97-AF65-F5344CB8AC3E}">
        <p14:creationId xmlns:p14="http://schemas.microsoft.com/office/powerpoint/2010/main" val="295912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5104-4108-4DF1-A29D-C91BCE34E2FE}"/>
              </a:ext>
            </a:extLst>
          </p:cNvPr>
          <p:cNvSpPr>
            <a:spLocks noGrp="1"/>
          </p:cNvSpPr>
          <p:nvPr>
            <p:ph type="title"/>
          </p:nvPr>
        </p:nvSpPr>
        <p:spPr>
          <a:xfrm>
            <a:off x="1136428" y="627564"/>
            <a:ext cx="7474172" cy="1325563"/>
          </a:xfrm>
        </p:spPr>
        <p:txBody>
          <a:bodyPr>
            <a:normAutofit/>
          </a:bodyPr>
          <a:lstStyle/>
          <a:p>
            <a:r>
              <a:rPr lang="en-IN" dirty="0"/>
              <a:t>ABSTRACT</a:t>
            </a:r>
          </a:p>
        </p:txBody>
      </p:sp>
      <p:sp>
        <p:nvSpPr>
          <p:cNvPr id="3" name="Content Placeholder 2">
            <a:extLst>
              <a:ext uri="{FF2B5EF4-FFF2-40B4-BE49-F238E27FC236}">
                <a16:creationId xmlns:a16="http://schemas.microsoft.com/office/drawing/2014/main" id="{C3238A6F-967D-4516-9FBB-383E109827DF}"/>
              </a:ext>
            </a:extLst>
          </p:cNvPr>
          <p:cNvSpPr>
            <a:spLocks noGrp="1"/>
          </p:cNvSpPr>
          <p:nvPr>
            <p:ph idx="1"/>
          </p:nvPr>
        </p:nvSpPr>
        <p:spPr>
          <a:xfrm>
            <a:off x="1103782" y="962085"/>
            <a:ext cx="7474171" cy="5268351"/>
          </a:xfrm>
        </p:spPr>
        <p:txBody>
          <a:bodyPr anchor="ctr">
            <a:norm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Stock market is a probabilistic trading where we can gain and have possibility of loss. Investing in stock market trading might be a risky task. </a:t>
            </a:r>
          </a:p>
          <a:p>
            <a:pPr algn="just">
              <a:lnSpc>
                <a:spcPct val="150000"/>
              </a:lnSpc>
            </a:pPr>
            <a:r>
              <a:rPr lang="en-US" sz="1600" dirty="0">
                <a:latin typeface="Times New Roman" panose="02020603050405020304" pitchFamily="18" charset="0"/>
                <a:ea typeface="Times New Roman" panose="02020603050405020304" pitchFamily="18" charset="0"/>
              </a:rPr>
              <a:t>A</a:t>
            </a:r>
            <a:r>
              <a:rPr lang="en-US" sz="1600" dirty="0">
                <a:effectLst/>
                <a:latin typeface="Times New Roman" panose="02020603050405020304" pitchFamily="18" charset="0"/>
                <a:ea typeface="Times New Roman" panose="02020603050405020304" pitchFamily="18" charset="0"/>
              </a:rPr>
              <a:t>lgorithmic trading works on the previous trends of a particular stock and help us predicting the stock market movements. </a:t>
            </a:r>
          </a:p>
          <a:p>
            <a:pPr algn="just">
              <a:lnSpc>
                <a:spcPct val="150000"/>
              </a:lnSpc>
            </a:pPr>
            <a:r>
              <a:rPr lang="en-US" sz="1600" dirty="0">
                <a:effectLst/>
                <a:latin typeface="Times New Roman" panose="02020603050405020304" pitchFamily="18" charset="0"/>
                <a:ea typeface="Times New Roman" panose="02020603050405020304" pitchFamily="18" charset="0"/>
              </a:rPr>
              <a:t>Algorithmic trading use machine learning techniques to increase the probability of profit because it uses the technical analysis of stock, price action strategies, seasonal trends and help us to predict which time is better to invest in stocks. </a:t>
            </a:r>
          </a:p>
          <a:p>
            <a:pPr algn="just">
              <a:lnSpc>
                <a:spcPct val="150000"/>
              </a:lnSpc>
            </a:pPr>
            <a:r>
              <a:rPr lang="en-US" sz="1600" dirty="0">
                <a:effectLst/>
                <a:latin typeface="Times New Roman" panose="02020603050405020304" pitchFamily="18" charset="0"/>
                <a:ea typeface="Times New Roman" panose="02020603050405020304" pitchFamily="18" charset="0"/>
              </a:rPr>
              <a:t>We are developing an algorithm using machine learning and deep learning techniques such as  RNN and LSTM for algorithmic trading.</a:t>
            </a:r>
            <a:endParaRPr lang="en-IN" sz="1600" dirty="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 Graph with Downward Trend">
            <a:extLst>
              <a:ext uri="{FF2B5EF4-FFF2-40B4-BE49-F238E27FC236}">
                <a16:creationId xmlns:a16="http://schemas.microsoft.com/office/drawing/2014/main" id="{D8ECBA9E-E860-CF75-6160-66A6A84425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51318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4749-4AAF-49AC-B8D8-7C99EBEBE5AA}"/>
              </a:ext>
            </a:extLst>
          </p:cNvPr>
          <p:cNvSpPr>
            <a:spLocks noGrp="1"/>
          </p:cNvSpPr>
          <p:nvPr>
            <p:ph type="title"/>
          </p:nvPr>
        </p:nvSpPr>
        <p:spPr>
          <a:xfrm>
            <a:off x="295663" y="0"/>
            <a:ext cx="11782606" cy="681991"/>
          </a:xfrm>
        </p:spPr>
        <p:txBody>
          <a:bodyPr/>
          <a:lstStyle/>
          <a:p>
            <a:r>
              <a:rPr lang="en-IN" b="1" i="0" dirty="0">
                <a:solidFill>
                  <a:srgbClr val="292929"/>
                </a:solidFill>
                <a:effectLst/>
                <a:latin typeface="sohne"/>
              </a:rPr>
              <a:t>LSTM </a:t>
            </a:r>
            <a:r>
              <a:rPr lang="en-IN" b="1" i="0" dirty="0">
                <a:solidFill>
                  <a:srgbClr val="292929"/>
                </a:solidFill>
                <a:latin typeface="sohne"/>
              </a:rPr>
              <a:t>		        </a:t>
            </a:r>
            <a:r>
              <a:rPr lang="en-IN" sz="3200" b="1" i="0" dirty="0">
                <a:solidFill>
                  <a:srgbClr val="292929"/>
                </a:solidFill>
                <a:effectLst/>
                <a:latin typeface="sohne"/>
              </a:rPr>
              <a:t>Long-Short-Term Memory </a:t>
            </a:r>
            <a:endParaRPr lang="en-IN" dirty="0"/>
          </a:p>
        </p:txBody>
      </p:sp>
      <p:pic>
        <p:nvPicPr>
          <p:cNvPr id="5" name="Picture 4">
            <a:extLst>
              <a:ext uri="{FF2B5EF4-FFF2-40B4-BE49-F238E27FC236}">
                <a16:creationId xmlns:a16="http://schemas.microsoft.com/office/drawing/2014/main" id="{03084EE5-3995-49EC-B8C4-9BA0FB85A982}"/>
              </a:ext>
            </a:extLst>
          </p:cNvPr>
          <p:cNvPicPr>
            <a:picLocks noChangeAspect="1"/>
          </p:cNvPicPr>
          <p:nvPr/>
        </p:nvPicPr>
        <p:blipFill>
          <a:blip r:embed="rId2"/>
          <a:stretch>
            <a:fillRect/>
          </a:stretch>
        </p:blipFill>
        <p:spPr>
          <a:xfrm>
            <a:off x="0" y="617289"/>
            <a:ext cx="12191999" cy="6240711"/>
          </a:xfrm>
          <a:prstGeom prst="rect">
            <a:avLst/>
          </a:prstGeom>
        </p:spPr>
      </p:pic>
    </p:spTree>
    <p:extLst>
      <p:ext uri="{BB962C8B-B14F-4D97-AF65-F5344CB8AC3E}">
        <p14:creationId xmlns:p14="http://schemas.microsoft.com/office/powerpoint/2010/main" val="289473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4D67-3E92-483D-B333-C93EE6750C0C}"/>
              </a:ext>
            </a:extLst>
          </p:cNvPr>
          <p:cNvSpPr>
            <a:spLocks noGrp="1"/>
          </p:cNvSpPr>
          <p:nvPr>
            <p:ph type="title"/>
          </p:nvPr>
        </p:nvSpPr>
        <p:spPr>
          <a:xfrm>
            <a:off x="484951" y="296114"/>
            <a:ext cx="7845851" cy="804821"/>
          </a:xfrm>
        </p:spPr>
        <p:txBody>
          <a:bodyPr/>
          <a:lstStyle/>
          <a:p>
            <a:r>
              <a:rPr lang="en-US" b="1" i="0" dirty="0">
                <a:solidFill>
                  <a:srgbClr val="292929"/>
                </a:solidFill>
                <a:effectLst/>
                <a:latin typeface="sohne"/>
              </a:rPr>
              <a:t>How do LSTM Networks Work?</a:t>
            </a:r>
            <a:endParaRPr lang="en-IN" dirty="0"/>
          </a:p>
        </p:txBody>
      </p:sp>
      <p:sp>
        <p:nvSpPr>
          <p:cNvPr id="3" name="Subtitle 2">
            <a:extLst>
              <a:ext uri="{FF2B5EF4-FFF2-40B4-BE49-F238E27FC236}">
                <a16:creationId xmlns:a16="http://schemas.microsoft.com/office/drawing/2014/main" id="{4DF1BA18-330B-411B-81C0-B486AD64EF14}"/>
              </a:ext>
            </a:extLst>
          </p:cNvPr>
          <p:cNvSpPr>
            <a:spLocks noGrp="1"/>
          </p:cNvSpPr>
          <p:nvPr>
            <p:ph type="subTitle" idx="1"/>
          </p:nvPr>
        </p:nvSpPr>
        <p:spPr>
          <a:xfrm>
            <a:off x="180110" y="1202057"/>
            <a:ext cx="11804072" cy="2982016"/>
          </a:xfrm>
        </p:spPr>
        <p:txBody>
          <a:bodyPr/>
          <a:lstStyle/>
          <a:p>
            <a:r>
              <a:rPr lang="en-US" dirty="0">
                <a:solidFill>
                  <a:srgbClr val="292929"/>
                </a:solidFill>
                <a:latin typeface="charter"/>
              </a:rPr>
              <a:t>   T</a:t>
            </a:r>
            <a:r>
              <a:rPr lang="en-US" b="0" i="0" dirty="0">
                <a:solidFill>
                  <a:srgbClr val="292929"/>
                </a:solidFill>
                <a:effectLst/>
                <a:latin typeface="charter"/>
              </a:rPr>
              <a:t>he output of an LSTM at a particular point in time is dependent on :</a:t>
            </a:r>
          </a:p>
          <a:p>
            <a:br>
              <a:rPr lang="en-US" dirty="0"/>
            </a:br>
            <a:r>
              <a:rPr lang="en-US" b="0" i="0" dirty="0">
                <a:solidFill>
                  <a:srgbClr val="292929"/>
                </a:solidFill>
                <a:effectLst/>
                <a:latin typeface="charter"/>
              </a:rPr>
              <a:t>▹ The current long-term memory of the network known as the </a:t>
            </a:r>
            <a:r>
              <a:rPr lang="en-US" b="0" dirty="0">
                <a:solidFill>
                  <a:srgbClr val="292929"/>
                </a:solidFill>
                <a:effectLst/>
                <a:latin typeface="charter"/>
              </a:rPr>
              <a:t>cell state</a:t>
            </a:r>
            <a:br>
              <a:rPr lang="en-US" dirty="0"/>
            </a:br>
            <a:r>
              <a:rPr lang="en-US" b="0" i="0" dirty="0">
                <a:solidFill>
                  <a:srgbClr val="292929"/>
                </a:solidFill>
                <a:effectLst/>
                <a:latin typeface="charter"/>
              </a:rPr>
              <a:t>▹ The output at the previous point in time known as the previous</a:t>
            </a:r>
            <a:r>
              <a:rPr lang="en-US" b="0" i="1" dirty="0">
                <a:solidFill>
                  <a:srgbClr val="292929"/>
                </a:solidFill>
                <a:effectLst/>
                <a:latin typeface="charter"/>
              </a:rPr>
              <a:t> </a:t>
            </a:r>
            <a:r>
              <a:rPr lang="en-US" b="0" dirty="0">
                <a:solidFill>
                  <a:srgbClr val="292929"/>
                </a:solidFill>
                <a:effectLst/>
                <a:latin typeface="charter"/>
              </a:rPr>
              <a:t>hidden state</a:t>
            </a:r>
            <a:br>
              <a:rPr lang="en-US" dirty="0"/>
            </a:br>
            <a:r>
              <a:rPr lang="en-US" b="0" i="0" dirty="0">
                <a:solidFill>
                  <a:srgbClr val="292929"/>
                </a:solidFill>
                <a:effectLst/>
                <a:latin typeface="charter"/>
              </a:rPr>
              <a:t>▹ The input data at the current time step</a:t>
            </a:r>
          </a:p>
        </p:txBody>
      </p:sp>
      <p:sp>
        <p:nvSpPr>
          <p:cNvPr id="4" name="TextBox 3">
            <a:extLst>
              <a:ext uri="{FF2B5EF4-FFF2-40B4-BE49-F238E27FC236}">
                <a16:creationId xmlns:a16="http://schemas.microsoft.com/office/drawing/2014/main" id="{84E5729D-A11F-4FD3-8BC9-5D56C78CE7F1}"/>
              </a:ext>
            </a:extLst>
          </p:cNvPr>
          <p:cNvSpPr txBox="1"/>
          <p:nvPr/>
        </p:nvSpPr>
        <p:spPr>
          <a:xfrm>
            <a:off x="368308" y="4184073"/>
            <a:ext cx="11615874" cy="2246769"/>
          </a:xfrm>
          <a:prstGeom prst="rect">
            <a:avLst/>
          </a:prstGeom>
          <a:noFill/>
        </p:spPr>
        <p:txBody>
          <a:bodyPr wrap="square" rtlCol="0">
            <a:spAutoFit/>
          </a:bodyPr>
          <a:lstStyle/>
          <a:p>
            <a:pPr marL="342900" indent="-342900">
              <a:buFont typeface="Arial" panose="020B0604020202020204" pitchFamily="34" charset="0"/>
              <a:buChar char="•"/>
            </a:pPr>
            <a:r>
              <a:rPr lang="en-US" sz="2800" i="0" dirty="0">
                <a:solidFill>
                  <a:srgbClr val="292929"/>
                </a:solidFill>
                <a:effectLst/>
                <a:latin typeface="charter"/>
              </a:rPr>
              <a:t>LSTM series of gates control how the information in a sequence of data.</a:t>
            </a:r>
          </a:p>
          <a:p>
            <a:pPr marL="342900" indent="-342900">
              <a:buFont typeface="Arial" panose="020B0604020202020204" pitchFamily="34" charset="0"/>
              <a:buChar char="•"/>
            </a:pPr>
            <a:r>
              <a:rPr lang="en-US" sz="2800" i="0" dirty="0">
                <a:solidFill>
                  <a:srgbClr val="292929"/>
                </a:solidFill>
                <a:effectLst/>
                <a:latin typeface="charter"/>
              </a:rPr>
              <a:t>There are three gates in a typical LSTM; </a:t>
            </a:r>
          </a:p>
          <a:p>
            <a:pPr marL="342900" indent="-342900">
              <a:buFont typeface="Arial" panose="020B0604020202020204" pitchFamily="34" charset="0"/>
              <a:buChar char="•"/>
            </a:pPr>
            <a:r>
              <a:rPr lang="en-US" sz="2800" i="0" dirty="0">
                <a:solidFill>
                  <a:srgbClr val="292929"/>
                </a:solidFill>
                <a:effectLst/>
                <a:latin typeface="charter"/>
              </a:rPr>
              <a:t>forget gate, </a:t>
            </a:r>
          </a:p>
          <a:p>
            <a:pPr marL="342900" indent="-342900">
              <a:buFont typeface="Arial" panose="020B0604020202020204" pitchFamily="34" charset="0"/>
              <a:buChar char="•"/>
            </a:pPr>
            <a:r>
              <a:rPr lang="en-US" sz="2800" i="0" dirty="0">
                <a:solidFill>
                  <a:srgbClr val="292929"/>
                </a:solidFill>
                <a:effectLst/>
                <a:latin typeface="charter"/>
              </a:rPr>
              <a:t>input gate and </a:t>
            </a:r>
          </a:p>
          <a:p>
            <a:pPr marL="342900" indent="-342900">
              <a:buFont typeface="Arial" panose="020B0604020202020204" pitchFamily="34" charset="0"/>
              <a:buChar char="•"/>
            </a:pPr>
            <a:r>
              <a:rPr lang="en-US" sz="2800" i="0" dirty="0">
                <a:solidFill>
                  <a:srgbClr val="292929"/>
                </a:solidFill>
                <a:effectLst/>
                <a:latin typeface="charter"/>
              </a:rPr>
              <a:t>output gate.</a:t>
            </a:r>
            <a:endParaRPr lang="en-IN" sz="2800" dirty="0"/>
          </a:p>
        </p:txBody>
      </p:sp>
    </p:spTree>
    <p:extLst>
      <p:ext uri="{BB962C8B-B14F-4D97-AF65-F5344CB8AC3E}">
        <p14:creationId xmlns:p14="http://schemas.microsoft.com/office/powerpoint/2010/main" val="2359224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852B88-E57D-4CD0-B2B9-CD8A7FE82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762" y="1951630"/>
            <a:ext cx="9526237" cy="4906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3D006E-46EC-46D7-977C-937EAAE5076F}"/>
              </a:ext>
            </a:extLst>
          </p:cNvPr>
          <p:cNvSpPr txBox="1"/>
          <p:nvPr/>
        </p:nvSpPr>
        <p:spPr>
          <a:xfrm>
            <a:off x="313899" y="5459104"/>
            <a:ext cx="1844159" cy="369332"/>
          </a:xfrm>
          <a:prstGeom prst="rect">
            <a:avLst/>
          </a:prstGeom>
          <a:noFill/>
        </p:spPr>
        <p:txBody>
          <a:bodyPr wrap="none" rtlCol="0">
            <a:spAutoFit/>
          </a:bodyPr>
          <a:lstStyle/>
          <a:p>
            <a:r>
              <a:rPr lang="en-US" dirty="0"/>
              <a:t>Fig. Forget gate</a:t>
            </a:r>
            <a:endParaRPr lang="en-IN" dirty="0"/>
          </a:p>
        </p:txBody>
      </p:sp>
      <p:sp>
        <p:nvSpPr>
          <p:cNvPr id="6" name="TextBox 5">
            <a:extLst>
              <a:ext uri="{FF2B5EF4-FFF2-40B4-BE49-F238E27FC236}">
                <a16:creationId xmlns:a16="http://schemas.microsoft.com/office/drawing/2014/main" id="{6C6A1A2F-77BE-A158-1170-D29ACDA7CBB0}"/>
              </a:ext>
            </a:extLst>
          </p:cNvPr>
          <p:cNvSpPr txBox="1"/>
          <p:nvPr/>
        </p:nvSpPr>
        <p:spPr>
          <a:xfrm>
            <a:off x="0" y="152309"/>
            <a:ext cx="11887200" cy="87857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IN" sz="1800" dirty="0">
                <a:effectLst/>
                <a:latin typeface="Arial" panose="020B0604020202020204" pitchFamily="34" charset="0"/>
                <a:ea typeface="Calibri" panose="020F0502020204030204" pitchFamily="34" charset="0"/>
              </a:rPr>
              <a:t>The forget gate decides which pieces of the long-term memory should now be forgotten (have less weight) given the previous hidden state and the new data point in the sequence.</a:t>
            </a:r>
            <a:endParaRPr lang="en-IN" dirty="0"/>
          </a:p>
        </p:txBody>
      </p:sp>
    </p:spTree>
    <p:extLst>
      <p:ext uri="{BB962C8B-B14F-4D97-AF65-F5344CB8AC3E}">
        <p14:creationId xmlns:p14="http://schemas.microsoft.com/office/powerpoint/2010/main" val="1037580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089E2DE-A1E6-467A-B24C-C6B38ADFC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490" y="2037285"/>
            <a:ext cx="9786961" cy="48207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1000A8-D483-4B88-8951-6D7E9A5D045A}"/>
              </a:ext>
            </a:extLst>
          </p:cNvPr>
          <p:cNvSpPr txBox="1"/>
          <p:nvPr/>
        </p:nvSpPr>
        <p:spPr>
          <a:xfrm>
            <a:off x="313899" y="5459104"/>
            <a:ext cx="1702261" cy="369332"/>
          </a:xfrm>
          <a:prstGeom prst="rect">
            <a:avLst/>
          </a:prstGeom>
          <a:noFill/>
        </p:spPr>
        <p:txBody>
          <a:bodyPr wrap="none" rtlCol="0">
            <a:spAutoFit/>
          </a:bodyPr>
          <a:lstStyle/>
          <a:p>
            <a:r>
              <a:rPr lang="en-US" dirty="0"/>
              <a:t>Fig. Input gate</a:t>
            </a:r>
            <a:endParaRPr lang="en-IN" dirty="0"/>
          </a:p>
        </p:txBody>
      </p:sp>
      <p:sp>
        <p:nvSpPr>
          <p:cNvPr id="8" name="TextBox 7">
            <a:extLst>
              <a:ext uri="{FF2B5EF4-FFF2-40B4-BE49-F238E27FC236}">
                <a16:creationId xmlns:a16="http://schemas.microsoft.com/office/drawing/2014/main" id="{AB96F25E-E4D6-23B4-4F76-02E80435DE73}"/>
              </a:ext>
            </a:extLst>
          </p:cNvPr>
          <p:cNvSpPr txBox="1"/>
          <p:nvPr/>
        </p:nvSpPr>
        <p:spPr>
          <a:xfrm>
            <a:off x="193964" y="404291"/>
            <a:ext cx="11582400" cy="8785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800" dirty="0">
                <a:effectLst/>
                <a:latin typeface="Arial" panose="020B0604020202020204" pitchFamily="34" charset="0"/>
                <a:ea typeface="Calibri" panose="020F0502020204030204" pitchFamily="34" charset="0"/>
              </a:rPr>
              <a:t>The goal of this step is to determine what added information should add to the networks long-term memory (cell state), given the previous hidden state and new input data.</a:t>
            </a:r>
            <a:endParaRPr lang="en-IN" dirty="0"/>
          </a:p>
        </p:txBody>
      </p:sp>
    </p:spTree>
    <p:extLst>
      <p:ext uri="{BB962C8B-B14F-4D97-AF65-F5344CB8AC3E}">
        <p14:creationId xmlns:p14="http://schemas.microsoft.com/office/powerpoint/2010/main" val="2123854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5002C7D-50A0-4CFA-B283-11DEACE53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869" y="2006221"/>
            <a:ext cx="9739631" cy="48517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4BC447-E888-4205-87FD-536F6831F410}"/>
              </a:ext>
            </a:extLst>
          </p:cNvPr>
          <p:cNvSpPr txBox="1"/>
          <p:nvPr/>
        </p:nvSpPr>
        <p:spPr>
          <a:xfrm>
            <a:off x="313899" y="5459104"/>
            <a:ext cx="1912255" cy="369332"/>
          </a:xfrm>
          <a:prstGeom prst="rect">
            <a:avLst/>
          </a:prstGeom>
          <a:noFill/>
        </p:spPr>
        <p:txBody>
          <a:bodyPr wrap="none" rtlCol="0">
            <a:spAutoFit/>
          </a:bodyPr>
          <a:lstStyle/>
          <a:p>
            <a:r>
              <a:rPr lang="en-US" dirty="0"/>
              <a:t>Fig. Output gate</a:t>
            </a:r>
            <a:endParaRPr lang="en-IN" dirty="0"/>
          </a:p>
        </p:txBody>
      </p:sp>
      <p:sp>
        <p:nvSpPr>
          <p:cNvPr id="8" name="TextBox 7">
            <a:extLst>
              <a:ext uri="{FF2B5EF4-FFF2-40B4-BE49-F238E27FC236}">
                <a16:creationId xmlns:a16="http://schemas.microsoft.com/office/drawing/2014/main" id="{0F627F79-775F-1A6D-9C1D-D9659A37CE24}"/>
              </a:ext>
            </a:extLst>
          </p:cNvPr>
          <p:cNvSpPr txBox="1"/>
          <p:nvPr/>
        </p:nvSpPr>
        <p:spPr>
          <a:xfrm>
            <a:off x="124690" y="174778"/>
            <a:ext cx="11914909" cy="878574"/>
          </a:xfrm>
          <a:prstGeom prst="rect">
            <a:avLst/>
          </a:prstGeom>
          <a:noFill/>
        </p:spPr>
        <p:txBody>
          <a:bodyPr wrap="square">
            <a:spAutoFit/>
          </a:bodyPr>
          <a:lstStyle/>
          <a:p>
            <a:pPr marL="285750" indent="-285750">
              <a:lnSpc>
                <a:spcPct val="150000"/>
              </a:lnSpc>
              <a:spcAft>
                <a:spcPts val="800"/>
              </a:spcAft>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This ensures that only necessary information will be an output (saved to the new hidden state). However, before applying the filter, we pass the cell state through a tanh to force the values into the interval [-1,1].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452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B4622C-D31E-4DF6-8727-202A4D48E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534" y="0"/>
            <a:ext cx="10368466"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D8DC6E-6D4A-40BF-9F0D-388118DC2F7A}"/>
              </a:ext>
            </a:extLst>
          </p:cNvPr>
          <p:cNvSpPr txBox="1"/>
          <p:nvPr/>
        </p:nvSpPr>
        <p:spPr>
          <a:xfrm>
            <a:off x="109182" y="286603"/>
            <a:ext cx="1269322" cy="584775"/>
          </a:xfrm>
          <a:prstGeom prst="rect">
            <a:avLst/>
          </a:prstGeom>
          <a:noFill/>
        </p:spPr>
        <p:txBody>
          <a:bodyPr wrap="none" rtlCol="0">
            <a:spAutoFit/>
          </a:bodyPr>
          <a:lstStyle/>
          <a:p>
            <a:r>
              <a:rPr lang="en-US" sz="3200" b="1" dirty="0"/>
              <a:t>LSTM</a:t>
            </a:r>
            <a:endParaRPr lang="en-IN" sz="3200" b="1" dirty="0"/>
          </a:p>
        </p:txBody>
      </p:sp>
      <p:sp>
        <p:nvSpPr>
          <p:cNvPr id="41" name="TextBox 40">
            <a:extLst>
              <a:ext uri="{FF2B5EF4-FFF2-40B4-BE49-F238E27FC236}">
                <a16:creationId xmlns:a16="http://schemas.microsoft.com/office/drawing/2014/main" id="{E5F0C89B-0A37-4FD7-ACBE-00DE22CD8D89}"/>
              </a:ext>
            </a:extLst>
          </p:cNvPr>
          <p:cNvSpPr txBox="1"/>
          <p:nvPr/>
        </p:nvSpPr>
        <p:spPr>
          <a:xfrm>
            <a:off x="-11830" y="6202065"/>
            <a:ext cx="1950342" cy="369332"/>
          </a:xfrm>
          <a:prstGeom prst="rect">
            <a:avLst/>
          </a:prstGeom>
          <a:noFill/>
        </p:spPr>
        <p:txBody>
          <a:bodyPr wrap="none" rtlCol="0">
            <a:spAutoFit/>
          </a:bodyPr>
          <a:lstStyle/>
          <a:p>
            <a:r>
              <a:rPr lang="en-US" sz="1400" dirty="0"/>
              <a:t>Fig</a:t>
            </a:r>
            <a:r>
              <a:rPr lang="en-US" dirty="0"/>
              <a:t>. </a:t>
            </a:r>
            <a:r>
              <a:rPr lang="en-US" sz="1400" dirty="0"/>
              <a:t>LSTM</a:t>
            </a:r>
            <a:r>
              <a:rPr lang="en-US" dirty="0"/>
              <a:t> process</a:t>
            </a:r>
            <a:endParaRPr lang="en-IN" dirty="0"/>
          </a:p>
        </p:txBody>
      </p:sp>
    </p:spTree>
    <p:extLst>
      <p:ext uri="{BB962C8B-B14F-4D97-AF65-F5344CB8AC3E}">
        <p14:creationId xmlns:p14="http://schemas.microsoft.com/office/powerpoint/2010/main" val="2888651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FE6B-91EC-40B9-9537-98979D19A4E3}"/>
              </a:ext>
            </a:extLst>
          </p:cNvPr>
          <p:cNvSpPr>
            <a:spLocks noGrp="1"/>
          </p:cNvSpPr>
          <p:nvPr>
            <p:ph type="title"/>
          </p:nvPr>
        </p:nvSpPr>
        <p:spPr>
          <a:xfrm>
            <a:off x="1927657" y="702217"/>
            <a:ext cx="8336683" cy="852995"/>
          </a:xfrm>
        </p:spPr>
        <p:txBody>
          <a:bodyPr vert="horz" lIns="91440" tIns="45720" rIns="91440" bIns="45720" rtlCol="0" anchor="t">
            <a:normAutofit/>
          </a:bodyPr>
          <a:lstStyle/>
          <a:p>
            <a:pPr>
              <a:spcBef>
                <a:spcPct val="0"/>
              </a:spcBef>
            </a:pPr>
            <a:r>
              <a:rPr lang="en-US" sz="4000" b="1" dirty="0">
                <a:effectLst/>
              </a:rPr>
              <a:t>LSTM Implementation – Import Libraries</a:t>
            </a:r>
            <a:endParaRPr lang="en-US" sz="4000" dirty="0"/>
          </a:p>
        </p:txBody>
      </p:sp>
      <p:pic>
        <p:nvPicPr>
          <p:cNvPr id="5" name="Picture 4">
            <a:extLst>
              <a:ext uri="{FF2B5EF4-FFF2-40B4-BE49-F238E27FC236}">
                <a16:creationId xmlns:a16="http://schemas.microsoft.com/office/drawing/2014/main" id="{38B76041-E5DD-4AA4-8580-F1B1B9CEB6FD}"/>
              </a:ext>
            </a:extLst>
          </p:cNvPr>
          <p:cNvPicPr>
            <a:picLocks noChangeAspect="1"/>
          </p:cNvPicPr>
          <p:nvPr/>
        </p:nvPicPr>
        <p:blipFill>
          <a:blip r:embed="rId2"/>
          <a:stretch>
            <a:fillRect/>
          </a:stretch>
        </p:blipFill>
        <p:spPr>
          <a:xfrm>
            <a:off x="2266410" y="1734422"/>
            <a:ext cx="7659179" cy="3714363"/>
          </a:xfrm>
          <a:custGeom>
            <a:avLst/>
            <a:gdLst>
              <a:gd name="connsiteX0" fmla="*/ 0 w 7659179"/>
              <a:gd name="connsiteY0" fmla="*/ 0 h 3714363"/>
              <a:gd name="connsiteX1" fmla="*/ 435984 w 7659179"/>
              <a:gd name="connsiteY1" fmla="*/ 0 h 3714363"/>
              <a:gd name="connsiteX2" fmla="*/ 1178335 w 7659179"/>
              <a:gd name="connsiteY2" fmla="*/ 0 h 3714363"/>
              <a:gd name="connsiteX3" fmla="*/ 1920686 w 7659179"/>
              <a:gd name="connsiteY3" fmla="*/ 0 h 3714363"/>
              <a:gd name="connsiteX4" fmla="*/ 2509854 w 7659179"/>
              <a:gd name="connsiteY4" fmla="*/ 0 h 3714363"/>
              <a:gd name="connsiteX5" fmla="*/ 2945838 w 7659179"/>
              <a:gd name="connsiteY5" fmla="*/ 0 h 3714363"/>
              <a:gd name="connsiteX6" fmla="*/ 3458414 w 7659179"/>
              <a:gd name="connsiteY6" fmla="*/ 0 h 3714363"/>
              <a:gd name="connsiteX7" fmla="*/ 4047582 w 7659179"/>
              <a:gd name="connsiteY7" fmla="*/ 0 h 3714363"/>
              <a:gd name="connsiteX8" fmla="*/ 4406974 w 7659179"/>
              <a:gd name="connsiteY8" fmla="*/ 0 h 3714363"/>
              <a:gd name="connsiteX9" fmla="*/ 4766366 w 7659179"/>
              <a:gd name="connsiteY9" fmla="*/ 0 h 3714363"/>
              <a:gd name="connsiteX10" fmla="*/ 5278942 w 7659179"/>
              <a:gd name="connsiteY10" fmla="*/ 0 h 3714363"/>
              <a:gd name="connsiteX11" fmla="*/ 6021293 w 7659179"/>
              <a:gd name="connsiteY11" fmla="*/ 0 h 3714363"/>
              <a:gd name="connsiteX12" fmla="*/ 6533869 w 7659179"/>
              <a:gd name="connsiteY12" fmla="*/ 0 h 3714363"/>
              <a:gd name="connsiteX13" fmla="*/ 6893261 w 7659179"/>
              <a:gd name="connsiteY13" fmla="*/ 0 h 3714363"/>
              <a:gd name="connsiteX14" fmla="*/ 7659179 w 7659179"/>
              <a:gd name="connsiteY14" fmla="*/ 0 h 3714363"/>
              <a:gd name="connsiteX15" fmla="*/ 7659179 w 7659179"/>
              <a:gd name="connsiteY15" fmla="*/ 419192 h 3714363"/>
              <a:gd name="connsiteX16" fmla="*/ 7659179 w 7659179"/>
              <a:gd name="connsiteY16" fmla="*/ 986959 h 3714363"/>
              <a:gd name="connsiteX17" fmla="*/ 7659179 w 7659179"/>
              <a:gd name="connsiteY17" fmla="*/ 1406152 h 3714363"/>
              <a:gd name="connsiteX18" fmla="*/ 7659179 w 7659179"/>
              <a:gd name="connsiteY18" fmla="*/ 1825344 h 3714363"/>
              <a:gd name="connsiteX19" fmla="*/ 7659179 w 7659179"/>
              <a:gd name="connsiteY19" fmla="*/ 2281680 h 3714363"/>
              <a:gd name="connsiteX20" fmla="*/ 7659179 w 7659179"/>
              <a:gd name="connsiteY20" fmla="*/ 2775160 h 3714363"/>
              <a:gd name="connsiteX21" fmla="*/ 7659179 w 7659179"/>
              <a:gd name="connsiteY21" fmla="*/ 3231496 h 3714363"/>
              <a:gd name="connsiteX22" fmla="*/ 7659179 w 7659179"/>
              <a:gd name="connsiteY22" fmla="*/ 3714363 h 3714363"/>
              <a:gd name="connsiteX23" fmla="*/ 7146603 w 7659179"/>
              <a:gd name="connsiteY23" fmla="*/ 3714363 h 3714363"/>
              <a:gd name="connsiteX24" fmla="*/ 6787211 w 7659179"/>
              <a:gd name="connsiteY24" fmla="*/ 3714363 h 3714363"/>
              <a:gd name="connsiteX25" fmla="*/ 6198043 w 7659179"/>
              <a:gd name="connsiteY25" fmla="*/ 3714363 h 3714363"/>
              <a:gd name="connsiteX26" fmla="*/ 5762059 w 7659179"/>
              <a:gd name="connsiteY26" fmla="*/ 3714363 h 3714363"/>
              <a:gd name="connsiteX27" fmla="*/ 5096300 w 7659179"/>
              <a:gd name="connsiteY27" fmla="*/ 3714363 h 3714363"/>
              <a:gd name="connsiteX28" fmla="*/ 4353949 w 7659179"/>
              <a:gd name="connsiteY28" fmla="*/ 3714363 h 3714363"/>
              <a:gd name="connsiteX29" fmla="*/ 3611597 w 7659179"/>
              <a:gd name="connsiteY29" fmla="*/ 3714363 h 3714363"/>
              <a:gd name="connsiteX30" fmla="*/ 2869246 w 7659179"/>
              <a:gd name="connsiteY30" fmla="*/ 3714363 h 3714363"/>
              <a:gd name="connsiteX31" fmla="*/ 2280079 w 7659179"/>
              <a:gd name="connsiteY31" fmla="*/ 3714363 h 3714363"/>
              <a:gd name="connsiteX32" fmla="*/ 1767503 w 7659179"/>
              <a:gd name="connsiteY32" fmla="*/ 3714363 h 3714363"/>
              <a:gd name="connsiteX33" fmla="*/ 1331519 w 7659179"/>
              <a:gd name="connsiteY33" fmla="*/ 3714363 h 3714363"/>
              <a:gd name="connsiteX34" fmla="*/ 895535 w 7659179"/>
              <a:gd name="connsiteY34" fmla="*/ 3714363 h 3714363"/>
              <a:gd name="connsiteX35" fmla="*/ 536143 w 7659179"/>
              <a:gd name="connsiteY35" fmla="*/ 3714363 h 3714363"/>
              <a:gd name="connsiteX36" fmla="*/ 0 w 7659179"/>
              <a:gd name="connsiteY36" fmla="*/ 3714363 h 3714363"/>
              <a:gd name="connsiteX37" fmla="*/ 0 w 7659179"/>
              <a:gd name="connsiteY37" fmla="*/ 3183740 h 3714363"/>
              <a:gd name="connsiteX38" fmla="*/ 0 w 7659179"/>
              <a:gd name="connsiteY38" fmla="*/ 2764547 h 3714363"/>
              <a:gd name="connsiteX39" fmla="*/ 0 w 7659179"/>
              <a:gd name="connsiteY39" fmla="*/ 2159637 h 3714363"/>
              <a:gd name="connsiteX40" fmla="*/ 0 w 7659179"/>
              <a:gd name="connsiteY40" fmla="*/ 1554726 h 3714363"/>
              <a:gd name="connsiteX41" fmla="*/ 0 w 7659179"/>
              <a:gd name="connsiteY41" fmla="*/ 986959 h 3714363"/>
              <a:gd name="connsiteX42" fmla="*/ 0 w 7659179"/>
              <a:gd name="connsiteY42" fmla="*/ 530623 h 3714363"/>
              <a:gd name="connsiteX43" fmla="*/ 0 w 7659179"/>
              <a:gd name="connsiteY43" fmla="*/ 0 h 37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659179" h="3714363" fill="none" extrusionOk="0">
                <a:moveTo>
                  <a:pt x="0" y="0"/>
                </a:moveTo>
                <a:cubicBezTo>
                  <a:pt x="197196" y="-35261"/>
                  <a:pt x="222819" y="41796"/>
                  <a:pt x="435984" y="0"/>
                </a:cubicBezTo>
                <a:cubicBezTo>
                  <a:pt x="649149" y="-41796"/>
                  <a:pt x="940443" y="12143"/>
                  <a:pt x="1178335" y="0"/>
                </a:cubicBezTo>
                <a:cubicBezTo>
                  <a:pt x="1416227" y="-12143"/>
                  <a:pt x="1653098" y="696"/>
                  <a:pt x="1920686" y="0"/>
                </a:cubicBezTo>
                <a:cubicBezTo>
                  <a:pt x="2188274" y="-696"/>
                  <a:pt x="2229734" y="6272"/>
                  <a:pt x="2509854" y="0"/>
                </a:cubicBezTo>
                <a:cubicBezTo>
                  <a:pt x="2789974" y="-6272"/>
                  <a:pt x="2797235" y="39566"/>
                  <a:pt x="2945838" y="0"/>
                </a:cubicBezTo>
                <a:cubicBezTo>
                  <a:pt x="3094441" y="-39566"/>
                  <a:pt x="3275177" y="4097"/>
                  <a:pt x="3458414" y="0"/>
                </a:cubicBezTo>
                <a:cubicBezTo>
                  <a:pt x="3641651" y="-4097"/>
                  <a:pt x="3870427" y="28568"/>
                  <a:pt x="4047582" y="0"/>
                </a:cubicBezTo>
                <a:cubicBezTo>
                  <a:pt x="4224737" y="-28568"/>
                  <a:pt x="4316852" y="37902"/>
                  <a:pt x="4406974" y="0"/>
                </a:cubicBezTo>
                <a:cubicBezTo>
                  <a:pt x="4497096" y="-37902"/>
                  <a:pt x="4679688" y="3976"/>
                  <a:pt x="4766366" y="0"/>
                </a:cubicBezTo>
                <a:cubicBezTo>
                  <a:pt x="4853044" y="-3976"/>
                  <a:pt x="5112159" y="52507"/>
                  <a:pt x="5278942" y="0"/>
                </a:cubicBezTo>
                <a:cubicBezTo>
                  <a:pt x="5445725" y="-52507"/>
                  <a:pt x="5712965" y="45779"/>
                  <a:pt x="6021293" y="0"/>
                </a:cubicBezTo>
                <a:cubicBezTo>
                  <a:pt x="6329621" y="-45779"/>
                  <a:pt x="6341661" y="6266"/>
                  <a:pt x="6533869" y="0"/>
                </a:cubicBezTo>
                <a:cubicBezTo>
                  <a:pt x="6726077" y="-6266"/>
                  <a:pt x="6731379" y="5479"/>
                  <a:pt x="6893261" y="0"/>
                </a:cubicBezTo>
                <a:cubicBezTo>
                  <a:pt x="7055143" y="-5479"/>
                  <a:pt x="7328701" y="67324"/>
                  <a:pt x="7659179" y="0"/>
                </a:cubicBezTo>
                <a:cubicBezTo>
                  <a:pt x="7699637" y="162446"/>
                  <a:pt x="7609381" y="316719"/>
                  <a:pt x="7659179" y="419192"/>
                </a:cubicBezTo>
                <a:cubicBezTo>
                  <a:pt x="7708977" y="521665"/>
                  <a:pt x="7640502" y="800136"/>
                  <a:pt x="7659179" y="986959"/>
                </a:cubicBezTo>
                <a:cubicBezTo>
                  <a:pt x="7677856" y="1173782"/>
                  <a:pt x="7627632" y="1298769"/>
                  <a:pt x="7659179" y="1406152"/>
                </a:cubicBezTo>
                <a:cubicBezTo>
                  <a:pt x="7690726" y="1513535"/>
                  <a:pt x="7633084" y="1715456"/>
                  <a:pt x="7659179" y="1825344"/>
                </a:cubicBezTo>
                <a:cubicBezTo>
                  <a:pt x="7685274" y="1935232"/>
                  <a:pt x="7620352" y="2090145"/>
                  <a:pt x="7659179" y="2281680"/>
                </a:cubicBezTo>
                <a:cubicBezTo>
                  <a:pt x="7698006" y="2473215"/>
                  <a:pt x="7651753" y="2570946"/>
                  <a:pt x="7659179" y="2775160"/>
                </a:cubicBezTo>
                <a:cubicBezTo>
                  <a:pt x="7666605" y="2979374"/>
                  <a:pt x="7618138" y="3019690"/>
                  <a:pt x="7659179" y="3231496"/>
                </a:cubicBezTo>
                <a:cubicBezTo>
                  <a:pt x="7700220" y="3443302"/>
                  <a:pt x="7605486" y="3585343"/>
                  <a:pt x="7659179" y="3714363"/>
                </a:cubicBezTo>
                <a:cubicBezTo>
                  <a:pt x="7548864" y="3764509"/>
                  <a:pt x="7345345" y="3674259"/>
                  <a:pt x="7146603" y="3714363"/>
                </a:cubicBezTo>
                <a:cubicBezTo>
                  <a:pt x="6947861" y="3754467"/>
                  <a:pt x="6961277" y="3686741"/>
                  <a:pt x="6787211" y="3714363"/>
                </a:cubicBezTo>
                <a:cubicBezTo>
                  <a:pt x="6613145" y="3741985"/>
                  <a:pt x="6376288" y="3691597"/>
                  <a:pt x="6198043" y="3714363"/>
                </a:cubicBezTo>
                <a:cubicBezTo>
                  <a:pt x="6019798" y="3737129"/>
                  <a:pt x="5874187" y="3704513"/>
                  <a:pt x="5762059" y="3714363"/>
                </a:cubicBezTo>
                <a:cubicBezTo>
                  <a:pt x="5649931" y="3724213"/>
                  <a:pt x="5376657" y="3668484"/>
                  <a:pt x="5096300" y="3714363"/>
                </a:cubicBezTo>
                <a:cubicBezTo>
                  <a:pt x="4815943" y="3760242"/>
                  <a:pt x="4534291" y="3683815"/>
                  <a:pt x="4353949" y="3714363"/>
                </a:cubicBezTo>
                <a:cubicBezTo>
                  <a:pt x="4173607" y="3744911"/>
                  <a:pt x="3894996" y="3637021"/>
                  <a:pt x="3611597" y="3714363"/>
                </a:cubicBezTo>
                <a:cubicBezTo>
                  <a:pt x="3328198" y="3791705"/>
                  <a:pt x="3052515" y="3651870"/>
                  <a:pt x="2869246" y="3714363"/>
                </a:cubicBezTo>
                <a:cubicBezTo>
                  <a:pt x="2685977" y="3776856"/>
                  <a:pt x="2409046" y="3701425"/>
                  <a:pt x="2280079" y="3714363"/>
                </a:cubicBezTo>
                <a:cubicBezTo>
                  <a:pt x="2151112" y="3727301"/>
                  <a:pt x="2007884" y="3686685"/>
                  <a:pt x="1767503" y="3714363"/>
                </a:cubicBezTo>
                <a:cubicBezTo>
                  <a:pt x="1527122" y="3742041"/>
                  <a:pt x="1513704" y="3700674"/>
                  <a:pt x="1331519" y="3714363"/>
                </a:cubicBezTo>
                <a:cubicBezTo>
                  <a:pt x="1149334" y="3728052"/>
                  <a:pt x="993523" y="3671383"/>
                  <a:pt x="895535" y="3714363"/>
                </a:cubicBezTo>
                <a:cubicBezTo>
                  <a:pt x="797547" y="3757343"/>
                  <a:pt x="610619" y="3701179"/>
                  <a:pt x="536143" y="3714363"/>
                </a:cubicBezTo>
                <a:cubicBezTo>
                  <a:pt x="461667" y="3727547"/>
                  <a:pt x="182177" y="3704864"/>
                  <a:pt x="0" y="3714363"/>
                </a:cubicBezTo>
                <a:cubicBezTo>
                  <a:pt x="-41652" y="3526760"/>
                  <a:pt x="34445" y="3316910"/>
                  <a:pt x="0" y="3183740"/>
                </a:cubicBezTo>
                <a:cubicBezTo>
                  <a:pt x="-34445" y="3050570"/>
                  <a:pt x="8189" y="2864639"/>
                  <a:pt x="0" y="2764547"/>
                </a:cubicBezTo>
                <a:cubicBezTo>
                  <a:pt x="-8189" y="2664455"/>
                  <a:pt x="22671" y="2460136"/>
                  <a:pt x="0" y="2159637"/>
                </a:cubicBezTo>
                <a:cubicBezTo>
                  <a:pt x="-22671" y="1859138"/>
                  <a:pt x="66616" y="1754807"/>
                  <a:pt x="0" y="1554726"/>
                </a:cubicBezTo>
                <a:cubicBezTo>
                  <a:pt x="-66616" y="1354645"/>
                  <a:pt x="46954" y="1250917"/>
                  <a:pt x="0" y="986959"/>
                </a:cubicBezTo>
                <a:cubicBezTo>
                  <a:pt x="-46954" y="723001"/>
                  <a:pt x="4768" y="719536"/>
                  <a:pt x="0" y="530623"/>
                </a:cubicBezTo>
                <a:cubicBezTo>
                  <a:pt x="-4768" y="341710"/>
                  <a:pt x="38323" y="150799"/>
                  <a:pt x="0" y="0"/>
                </a:cubicBezTo>
                <a:close/>
              </a:path>
              <a:path w="7659179" h="3714363" stroke="0" extrusionOk="0">
                <a:moveTo>
                  <a:pt x="0" y="0"/>
                </a:moveTo>
                <a:cubicBezTo>
                  <a:pt x="142853" y="-58016"/>
                  <a:pt x="366511" y="18995"/>
                  <a:pt x="512576" y="0"/>
                </a:cubicBezTo>
                <a:cubicBezTo>
                  <a:pt x="658641" y="-18995"/>
                  <a:pt x="836282" y="15880"/>
                  <a:pt x="948560" y="0"/>
                </a:cubicBezTo>
                <a:cubicBezTo>
                  <a:pt x="1060838" y="-15880"/>
                  <a:pt x="1138348" y="13932"/>
                  <a:pt x="1307952" y="0"/>
                </a:cubicBezTo>
                <a:cubicBezTo>
                  <a:pt x="1477556" y="-13932"/>
                  <a:pt x="1692663" y="52882"/>
                  <a:pt x="1820528" y="0"/>
                </a:cubicBezTo>
                <a:cubicBezTo>
                  <a:pt x="1948393" y="-52882"/>
                  <a:pt x="2248583" y="62315"/>
                  <a:pt x="2562879" y="0"/>
                </a:cubicBezTo>
                <a:cubicBezTo>
                  <a:pt x="2877175" y="-62315"/>
                  <a:pt x="2840854" y="36354"/>
                  <a:pt x="2998863" y="0"/>
                </a:cubicBezTo>
                <a:cubicBezTo>
                  <a:pt x="3156872" y="-36354"/>
                  <a:pt x="3383826" y="40408"/>
                  <a:pt x="3511439" y="0"/>
                </a:cubicBezTo>
                <a:cubicBezTo>
                  <a:pt x="3639052" y="-40408"/>
                  <a:pt x="3777834" y="31700"/>
                  <a:pt x="3870831" y="0"/>
                </a:cubicBezTo>
                <a:cubicBezTo>
                  <a:pt x="3963828" y="-31700"/>
                  <a:pt x="4154993" y="39350"/>
                  <a:pt x="4306815" y="0"/>
                </a:cubicBezTo>
                <a:cubicBezTo>
                  <a:pt x="4458637" y="-39350"/>
                  <a:pt x="4512660" y="41453"/>
                  <a:pt x="4666208" y="0"/>
                </a:cubicBezTo>
                <a:cubicBezTo>
                  <a:pt x="4819756" y="-41453"/>
                  <a:pt x="5133024" y="14287"/>
                  <a:pt x="5408559" y="0"/>
                </a:cubicBezTo>
                <a:cubicBezTo>
                  <a:pt x="5684094" y="-14287"/>
                  <a:pt x="5982503" y="68711"/>
                  <a:pt x="6150910" y="0"/>
                </a:cubicBezTo>
                <a:cubicBezTo>
                  <a:pt x="6319317" y="-68711"/>
                  <a:pt x="6555465" y="40021"/>
                  <a:pt x="6740078" y="0"/>
                </a:cubicBezTo>
                <a:cubicBezTo>
                  <a:pt x="6924691" y="-40021"/>
                  <a:pt x="7346519" y="83213"/>
                  <a:pt x="7659179" y="0"/>
                </a:cubicBezTo>
                <a:cubicBezTo>
                  <a:pt x="7699978" y="155487"/>
                  <a:pt x="7614165" y="307703"/>
                  <a:pt x="7659179" y="530623"/>
                </a:cubicBezTo>
                <a:cubicBezTo>
                  <a:pt x="7704193" y="753543"/>
                  <a:pt x="7637395" y="856847"/>
                  <a:pt x="7659179" y="949816"/>
                </a:cubicBezTo>
                <a:cubicBezTo>
                  <a:pt x="7680963" y="1042785"/>
                  <a:pt x="7634408" y="1279641"/>
                  <a:pt x="7659179" y="1406152"/>
                </a:cubicBezTo>
                <a:cubicBezTo>
                  <a:pt x="7683950" y="1532663"/>
                  <a:pt x="7626965" y="1812029"/>
                  <a:pt x="7659179" y="1936775"/>
                </a:cubicBezTo>
                <a:cubicBezTo>
                  <a:pt x="7691393" y="2061521"/>
                  <a:pt x="7645324" y="2206682"/>
                  <a:pt x="7659179" y="2467398"/>
                </a:cubicBezTo>
                <a:cubicBezTo>
                  <a:pt x="7673034" y="2728114"/>
                  <a:pt x="7641070" y="2793420"/>
                  <a:pt x="7659179" y="2886591"/>
                </a:cubicBezTo>
                <a:cubicBezTo>
                  <a:pt x="7677288" y="2979762"/>
                  <a:pt x="7633940" y="3438419"/>
                  <a:pt x="7659179" y="3714363"/>
                </a:cubicBezTo>
                <a:cubicBezTo>
                  <a:pt x="7548299" y="3761919"/>
                  <a:pt x="7352483" y="3672559"/>
                  <a:pt x="7223195" y="3714363"/>
                </a:cubicBezTo>
                <a:cubicBezTo>
                  <a:pt x="7093907" y="3756167"/>
                  <a:pt x="6704907" y="3713553"/>
                  <a:pt x="6557436" y="3714363"/>
                </a:cubicBezTo>
                <a:cubicBezTo>
                  <a:pt x="6409965" y="3715173"/>
                  <a:pt x="6195826" y="3712359"/>
                  <a:pt x="5891676" y="3714363"/>
                </a:cubicBezTo>
                <a:cubicBezTo>
                  <a:pt x="5587526" y="3716367"/>
                  <a:pt x="5398247" y="3654679"/>
                  <a:pt x="5225917" y="3714363"/>
                </a:cubicBezTo>
                <a:cubicBezTo>
                  <a:pt x="5053587" y="3774047"/>
                  <a:pt x="4947779" y="3687176"/>
                  <a:pt x="4789933" y="3714363"/>
                </a:cubicBezTo>
                <a:cubicBezTo>
                  <a:pt x="4632087" y="3741550"/>
                  <a:pt x="4338047" y="3659645"/>
                  <a:pt x="4200765" y="3714363"/>
                </a:cubicBezTo>
                <a:cubicBezTo>
                  <a:pt x="4063483" y="3769081"/>
                  <a:pt x="3771035" y="3677720"/>
                  <a:pt x="3611597" y="3714363"/>
                </a:cubicBezTo>
                <a:cubicBezTo>
                  <a:pt x="3452159" y="3751006"/>
                  <a:pt x="3225113" y="3681372"/>
                  <a:pt x="3099022" y="3714363"/>
                </a:cubicBezTo>
                <a:cubicBezTo>
                  <a:pt x="2972932" y="3747354"/>
                  <a:pt x="2704392" y="3661291"/>
                  <a:pt x="2433262" y="3714363"/>
                </a:cubicBezTo>
                <a:cubicBezTo>
                  <a:pt x="2162132" y="3767435"/>
                  <a:pt x="2163283" y="3691968"/>
                  <a:pt x="2073870" y="3714363"/>
                </a:cubicBezTo>
                <a:cubicBezTo>
                  <a:pt x="1984457" y="3736758"/>
                  <a:pt x="1778301" y="3666763"/>
                  <a:pt x="1561294" y="3714363"/>
                </a:cubicBezTo>
                <a:cubicBezTo>
                  <a:pt x="1344287" y="3761963"/>
                  <a:pt x="1304216" y="3691420"/>
                  <a:pt x="1125310" y="3714363"/>
                </a:cubicBezTo>
                <a:cubicBezTo>
                  <a:pt x="946404" y="3737306"/>
                  <a:pt x="409673" y="3580165"/>
                  <a:pt x="0" y="3714363"/>
                </a:cubicBezTo>
                <a:cubicBezTo>
                  <a:pt x="-49962" y="3554173"/>
                  <a:pt x="10171" y="3413123"/>
                  <a:pt x="0" y="3220883"/>
                </a:cubicBezTo>
                <a:cubicBezTo>
                  <a:pt x="-10171" y="3028643"/>
                  <a:pt x="68063" y="2757816"/>
                  <a:pt x="0" y="2615973"/>
                </a:cubicBezTo>
                <a:cubicBezTo>
                  <a:pt x="-68063" y="2474130"/>
                  <a:pt x="55080" y="2339663"/>
                  <a:pt x="0" y="2122493"/>
                </a:cubicBezTo>
                <a:cubicBezTo>
                  <a:pt x="-55080" y="1905323"/>
                  <a:pt x="20600" y="1774176"/>
                  <a:pt x="0" y="1554726"/>
                </a:cubicBezTo>
                <a:cubicBezTo>
                  <a:pt x="-20600" y="1335276"/>
                  <a:pt x="36649" y="1261757"/>
                  <a:pt x="0" y="1061247"/>
                </a:cubicBezTo>
                <a:cubicBezTo>
                  <a:pt x="-36649" y="860737"/>
                  <a:pt x="44363" y="770358"/>
                  <a:pt x="0" y="493480"/>
                </a:cubicBezTo>
                <a:cubicBezTo>
                  <a:pt x="-44363" y="216602"/>
                  <a:pt x="26126" y="163863"/>
                  <a:pt x="0" y="0"/>
                </a:cubicBezTo>
                <a:close/>
              </a:path>
            </a:pathLst>
          </a:custGeom>
          <a:solidFill>
            <a:schemeClr val="tx1"/>
          </a:solidFill>
          <a:ln>
            <a:solidFill>
              <a:schemeClr val="tx1"/>
            </a:solidFill>
            <a:extLst>
              <a:ext uri="{C807C97D-BFC1-408E-A445-0C87EB9F89A2}">
                <ask:lineSketchStyleProps xmlns:ask="http://schemas.microsoft.com/office/drawing/2018/sketchyshapes" sd="2683384424">
                  <a:prstGeom prst="rect">
                    <a:avLst/>
                  </a:prstGeom>
                  <ask:type>
                    <ask:lineSketchScribble/>
                  </ask:type>
                </ask:lineSketchStyleProps>
              </a:ext>
            </a:extLst>
          </a:ln>
        </p:spPr>
      </p:pic>
      <p:sp>
        <p:nvSpPr>
          <p:cNvPr id="75" name="TextBox 74">
            <a:extLst>
              <a:ext uri="{FF2B5EF4-FFF2-40B4-BE49-F238E27FC236}">
                <a16:creationId xmlns:a16="http://schemas.microsoft.com/office/drawing/2014/main" id="{6633A6FE-7519-4DD1-AA8A-0D1AE762A768}"/>
              </a:ext>
            </a:extLst>
          </p:cNvPr>
          <p:cNvSpPr txBox="1"/>
          <p:nvPr/>
        </p:nvSpPr>
        <p:spPr>
          <a:xfrm>
            <a:off x="4924365" y="5627995"/>
            <a:ext cx="2343270" cy="369332"/>
          </a:xfrm>
          <a:prstGeom prst="rect">
            <a:avLst/>
          </a:prstGeom>
          <a:noFill/>
        </p:spPr>
        <p:txBody>
          <a:bodyPr wrap="square" rtlCol="0">
            <a:spAutoFit/>
          </a:bodyPr>
          <a:lstStyle/>
          <a:p>
            <a:r>
              <a:rPr lang="en-US" dirty="0"/>
              <a:t>Fig. import Libraries </a:t>
            </a:r>
            <a:endParaRPr lang="en-IN" dirty="0"/>
          </a:p>
        </p:txBody>
      </p:sp>
    </p:spTree>
    <p:extLst>
      <p:ext uri="{BB962C8B-B14F-4D97-AF65-F5344CB8AC3E}">
        <p14:creationId xmlns:p14="http://schemas.microsoft.com/office/powerpoint/2010/main" val="1867664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FE6B-91EC-40B9-9537-98979D19A4E3}"/>
              </a:ext>
            </a:extLst>
          </p:cNvPr>
          <p:cNvSpPr>
            <a:spLocks noGrp="1"/>
          </p:cNvSpPr>
          <p:nvPr>
            <p:ph type="title"/>
          </p:nvPr>
        </p:nvSpPr>
        <p:spPr>
          <a:xfrm>
            <a:off x="2056687" y="438981"/>
            <a:ext cx="7715268" cy="852995"/>
          </a:xfrm>
        </p:spPr>
        <p:txBody>
          <a:bodyPr vert="horz" lIns="91440" tIns="45720" rIns="91440" bIns="45720" rtlCol="0" anchor="t">
            <a:normAutofit/>
          </a:bodyPr>
          <a:lstStyle/>
          <a:p>
            <a:pPr>
              <a:spcBef>
                <a:spcPct val="0"/>
              </a:spcBef>
            </a:pPr>
            <a:r>
              <a:rPr lang="en-US" sz="4000" b="1" dirty="0">
                <a:effectLst/>
              </a:rPr>
              <a:t>LSTM Implementation – Load Dataset</a:t>
            </a:r>
            <a:endParaRPr lang="en-US" sz="4000" dirty="0"/>
          </a:p>
        </p:txBody>
      </p:sp>
      <p:pic>
        <p:nvPicPr>
          <p:cNvPr id="4" name="Picture 3">
            <a:extLst>
              <a:ext uri="{FF2B5EF4-FFF2-40B4-BE49-F238E27FC236}">
                <a16:creationId xmlns:a16="http://schemas.microsoft.com/office/drawing/2014/main" id="{BC39268A-519B-4260-80D1-A6CA72482B60}"/>
              </a:ext>
            </a:extLst>
          </p:cNvPr>
          <p:cNvPicPr>
            <a:picLocks noChangeAspect="1"/>
          </p:cNvPicPr>
          <p:nvPr/>
        </p:nvPicPr>
        <p:blipFill>
          <a:blip r:embed="rId2"/>
          <a:stretch>
            <a:fillRect/>
          </a:stretch>
        </p:blipFill>
        <p:spPr>
          <a:xfrm>
            <a:off x="1719298" y="1634934"/>
            <a:ext cx="8753403" cy="1499054"/>
          </a:xfrm>
          <a:custGeom>
            <a:avLst/>
            <a:gdLst>
              <a:gd name="connsiteX0" fmla="*/ 0 w 8753403"/>
              <a:gd name="connsiteY0" fmla="*/ 0 h 1499054"/>
              <a:gd name="connsiteX1" fmla="*/ 496026 w 8753403"/>
              <a:gd name="connsiteY1" fmla="*/ 0 h 1499054"/>
              <a:gd name="connsiteX2" fmla="*/ 1167120 w 8753403"/>
              <a:gd name="connsiteY2" fmla="*/ 0 h 1499054"/>
              <a:gd name="connsiteX3" fmla="*/ 1663147 w 8753403"/>
              <a:gd name="connsiteY3" fmla="*/ 0 h 1499054"/>
              <a:gd name="connsiteX4" fmla="*/ 2246707 w 8753403"/>
              <a:gd name="connsiteY4" fmla="*/ 0 h 1499054"/>
              <a:gd name="connsiteX5" fmla="*/ 2917801 w 8753403"/>
              <a:gd name="connsiteY5" fmla="*/ 0 h 1499054"/>
              <a:gd name="connsiteX6" fmla="*/ 3588895 w 8753403"/>
              <a:gd name="connsiteY6" fmla="*/ 0 h 1499054"/>
              <a:gd name="connsiteX7" fmla="*/ 4084921 w 8753403"/>
              <a:gd name="connsiteY7" fmla="*/ 0 h 1499054"/>
              <a:gd name="connsiteX8" fmla="*/ 4756016 w 8753403"/>
              <a:gd name="connsiteY8" fmla="*/ 0 h 1499054"/>
              <a:gd name="connsiteX9" fmla="*/ 5427110 w 8753403"/>
              <a:gd name="connsiteY9" fmla="*/ 0 h 1499054"/>
              <a:gd name="connsiteX10" fmla="*/ 5923136 w 8753403"/>
              <a:gd name="connsiteY10" fmla="*/ 0 h 1499054"/>
              <a:gd name="connsiteX11" fmla="*/ 6594230 w 8753403"/>
              <a:gd name="connsiteY11" fmla="*/ 0 h 1499054"/>
              <a:gd name="connsiteX12" fmla="*/ 7265324 w 8753403"/>
              <a:gd name="connsiteY12" fmla="*/ 0 h 1499054"/>
              <a:gd name="connsiteX13" fmla="*/ 7936419 w 8753403"/>
              <a:gd name="connsiteY13" fmla="*/ 0 h 1499054"/>
              <a:gd name="connsiteX14" fmla="*/ 8753403 w 8753403"/>
              <a:gd name="connsiteY14" fmla="*/ 0 h 1499054"/>
              <a:gd name="connsiteX15" fmla="*/ 8753403 w 8753403"/>
              <a:gd name="connsiteY15" fmla="*/ 514675 h 1499054"/>
              <a:gd name="connsiteX16" fmla="*/ 8753403 w 8753403"/>
              <a:gd name="connsiteY16" fmla="*/ 969388 h 1499054"/>
              <a:gd name="connsiteX17" fmla="*/ 8753403 w 8753403"/>
              <a:gd name="connsiteY17" fmla="*/ 1499054 h 1499054"/>
              <a:gd name="connsiteX18" fmla="*/ 7994775 w 8753403"/>
              <a:gd name="connsiteY18" fmla="*/ 1499054 h 1499054"/>
              <a:gd name="connsiteX19" fmla="*/ 7586283 w 8753403"/>
              <a:gd name="connsiteY19" fmla="*/ 1499054 h 1499054"/>
              <a:gd name="connsiteX20" fmla="*/ 7002722 w 8753403"/>
              <a:gd name="connsiteY20" fmla="*/ 1499054 h 1499054"/>
              <a:gd name="connsiteX21" fmla="*/ 6419162 w 8753403"/>
              <a:gd name="connsiteY21" fmla="*/ 1499054 h 1499054"/>
              <a:gd name="connsiteX22" fmla="*/ 6010670 w 8753403"/>
              <a:gd name="connsiteY22" fmla="*/ 1499054 h 1499054"/>
              <a:gd name="connsiteX23" fmla="*/ 5339576 w 8753403"/>
              <a:gd name="connsiteY23" fmla="*/ 1499054 h 1499054"/>
              <a:gd name="connsiteX24" fmla="*/ 4756016 w 8753403"/>
              <a:gd name="connsiteY24" fmla="*/ 1499054 h 1499054"/>
              <a:gd name="connsiteX25" fmla="*/ 4172455 w 8753403"/>
              <a:gd name="connsiteY25" fmla="*/ 1499054 h 1499054"/>
              <a:gd name="connsiteX26" fmla="*/ 3763963 w 8753403"/>
              <a:gd name="connsiteY26" fmla="*/ 1499054 h 1499054"/>
              <a:gd name="connsiteX27" fmla="*/ 3443005 w 8753403"/>
              <a:gd name="connsiteY27" fmla="*/ 1499054 h 1499054"/>
              <a:gd name="connsiteX28" fmla="*/ 3034513 w 8753403"/>
              <a:gd name="connsiteY28" fmla="*/ 1499054 h 1499054"/>
              <a:gd name="connsiteX29" fmla="*/ 2275885 w 8753403"/>
              <a:gd name="connsiteY29" fmla="*/ 1499054 h 1499054"/>
              <a:gd name="connsiteX30" fmla="*/ 1517257 w 8753403"/>
              <a:gd name="connsiteY30" fmla="*/ 1499054 h 1499054"/>
              <a:gd name="connsiteX31" fmla="*/ 1108764 w 8753403"/>
              <a:gd name="connsiteY31" fmla="*/ 1499054 h 1499054"/>
              <a:gd name="connsiteX32" fmla="*/ 0 w 8753403"/>
              <a:gd name="connsiteY32" fmla="*/ 1499054 h 1499054"/>
              <a:gd name="connsiteX33" fmla="*/ 0 w 8753403"/>
              <a:gd name="connsiteY33" fmla="*/ 984379 h 1499054"/>
              <a:gd name="connsiteX34" fmla="*/ 0 w 8753403"/>
              <a:gd name="connsiteY34" fmla="*/ 499685 h 1499054"/>
              <a:gd name="connsiteX35" fmla="*/ 0 w 8753403"/>
              <a:gd name="connsiteY35" fmla="*/ 0 h 1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753403" h="1499054" fill="none" extrusionOk="0">
                <a:moveTo>
                  <a:pt x="0" y="0"/>
                </a:moveTo>
                <a:cubicBezTo>
                  <a:pt x="197638" y="-15210"/>
                  <a:pt x="270272" y="1461"/>
                  <a:pt x="496026" y="0"/>
                </a:cubicBezTo>
                <a:cubicBezTo>
                  <a:pt x="721780" y="-1461"/>
                  <a:pt x="904728" y="62845"/>
                  <a:pt x="1167120" y="0"/>
                </a:cubicBezTo>
                <a:cubicBezTo>
                  <a:pt x="1429512" y="-62845"/>
                  <a:pt x="1467025" y="47973"/>
                  <a:pt x="1663147" y="0"/>
                </a:cubicBezTo>
                <a:cubicBezTo>
                  <a:pt x="1859269" y="-47973"/>
                  <a:pt x="2099627" y="54343"/>
                  <a:pt x="2246707" y="0"/>
                </a:cubicBezTo>
                <a:cubicBezTo>
                  <a:pt x="2393787" y="-54343"/>
                  <a:pt x="2672080" y="41288"/>
                  <a:pt x="2917801" y="0"/>
                </a:cubicBezTo>
                <a:cubicBezTo>
                  <a:pt x="3163522" y="-41288"/>
                  <a:pt x="3393378" y="10617"/>
                  <a:pt x="3588895" y="0"/>
                </a:cubicBezTo>
                <a:cubicBezTo>
                  <a:pt x="3784412" y="-10617"/>
                  <a:pt x="3869854" y="22995"/>
                  <a:pt x="4084921" y="0"/>
                </a:cubicBezTo>
                <a:cubicBezTo>
                  <a:pt x="4299988" y="-22995"/>
                  <a:pt x="4470211" y="12822"/>
                  <a:pt x="4756016" y="0"/>
                </a:cubicBezTo>
                <a:cubicBezTo>
                  <a:pt x="5041822" y="-12822"/>
                  <a:pt x="5173405" y="20011"/>
                  <a:pt x="5427110" y="0"/>
                </a:cubicBezTo>
                <a:cubicBezTo>
                  <a:pt x="5680815" y="-20011"/>
                  <a:pt x="5714613" y="46569"/>
                  <a:pt x="5923136" y="0"/>
                </a:cubicBezTo>
                <a:cubicBezTo>
                  <a:pt x="6131659" y="-46569"/>
                  <a:pt x="6407143" y="37237"/>
                  <a:pt x="6594230" y="0"/>
                </a:cubicBezTo>
                <a:cubicBezTo>
                  <a:pt x="6781317" y="-37237"/>
                  <a:pt x="7103804" y="78876"/>
                  <a:pt x="7265324" y="0"/>
                </a:cubicBezTo>
                <a:cubicBezTo>
                  <a:pt x="7426844" y="-78876"/>
                  <a:pt x="7779847" y="13966"/>
                  <a:pt x="7936419" y="0"/>
                </a:cubicBezTo>
                <a:cubicBezTo>
                  <a:pt x="8092992" y="-13966"/>
                  <a:pt x="8479020" y="74178"/>
                  <a:pt x="8753403" y="0"/>
                </a:cubicBezTo>
                <a:cubicBezTo>
                  <a:pt x="8770723" y="243675"/>
                  <a:pt x="8711844" y="258127"/>
                  <a:pt x="8753403" y="514675"/>
                </a:cubicBezTo>
                <a:cubicBezTo>
                  <a:pt x="8794962" y="771224"/>
                  <a:pt x="8747471" y="824093"/>
                  <a:pt x="8753403" y="969388"/>
                </a:cubicBezTo>
                <a:cubicBezTo>
                  <a:pt x="8759335" y="1114683"/>
                  <a:pt x="8716944" y="1307568"/>
                  <a:pt x="8753403" y="1499054"/>
                </a:cubicBezTo>
                <a:cubicBezTo>
                  <a:pt x="8576337" y="1511925"/>
                  <a:pt x="8171959" y="1411065"/>
                  <a:pt x="7994775" y="1499054"/>
                </a:cubicBezTo>
                <a:cubicBezTo>
                  <a:pt x="7817591" y="1587043"/>
                  <a:pt x="7708558" y="1470490"/>
                  <a:pt x="7586283" y="1499054"/>
                </a:cubicBezTo>
                <a:cubicBezTo>
                  <a:pt x="7464008" y="1527618"/>
                  <a:pt x="7252485" y="1488052"/>
                  <a:pt x="7002722" y="1499054"/>
                </a:cubicBezTo>
                <a:cubicBezTo>
                  <a:pt x="6752959" y="1510056"/>
                  <a:pt x="6564034" y="1492184"/>
                  <a:pt x="6419162" y="1499054"/>
                </a:cubicBezTo>
                <a:cubicBezTo>
                  <a:pt x="6274290" y="1505924"/>
                  <a:pt x="6191368" y="1469953"/>
                  <a:pt x="6010670" y="1499054"/>
                </a:cubicBezTo>
                <a:cubicBezTo>
                  <a:pt x="5829972" y="1528155"/>
                  <a:pt x="5537979" y="1490045"/>
                  <a:pt x="5339576" y="1499054"/>
                </a:cubicBezTo>
                <a:cubicBezTo>
                  <a:pt x="5141173" y="1508063"/>
                  <a:pt x="4969268" y="1483498"/>
                  <a:pt x="4756016" y="1499054"/>
                </a:cubicBezTo>
                <a:cubicBezTo>
                  <a:pt x="4542764" y="1514610"/>
                  <a:pt x="4397435" y="1478548"/>
                  <a:pt x="4172455" y="1499054"/>
                </a:cubicBezTo>
                <a:cubicBezTo>
                  <a:pt x="3947475" y="1519560"/>
                  <a:pt x="3879445" y="1477560"/>
                  <a:pt x="3763963" y="1499054"/>
                </a:cubicBezTo>
                <a:cubicBezTo>
                  <a:pt x="3648481" y="1520548"/>
                  <a:pt x="3602922" y="1464317"/>
                  <a:pt x="3443005" y="1499054"/>
                </a:cubicBezTo>
                <a:cubicBezTo>
                  <a:pt x="3283088" y="1533791"/>
                  <a:pt x="3173959" y="1478012"/>
                  <a:pt x="3034513" y="1499054"/>
                </a:cubicBezTo>
                <a:cubicBezTo>
                  <a:pt x="2895067" y="1520096"/>
                  <a:pt x="2569382" y="1421170"/>
                  <a:pt x="2275885" y="1499054"/>
                </a:cubicBezTo>
                <a:cubicBezTo>
                  <a:pt x="1982388" y="1576938"/>
                  <a:pt x="1816569" y="1433654"/>
                  <a:pt x="1517257" y="1499054"/>
                </a:cubicBezTo>
                <a:cubicBezTo>
                  <a:pt x="1217945" y="1564454"/>
                  <a:pt x="1289120" y="1477104"/>
                  <a:pt x="1108764" y="1499054"/>
                </a:cubicBezTo>
                <a:cubicBezTo>
                  <a:pt x="928408" y="1521004"/>
                  <a:pt x="404039" y="1443054"/>
                  <a:pt x="0" y="1499054"/>
                </a:cubicBezTo>
                <a:cubicBezTo>
                  <a:pt x="-41680" y="1370274"/>
                  <a:pt x="7476" y="1229157"/>
                  <a:pt x="0" y="984379"/>
                </a:cubicBezTo>
                <a:cubicBezTo>
                  <a:pt x="-7476" y="739601"/>
                  <a:pt x="33281" y="682681"/>
                  <a:pt x="0" y="499685"/>
                </a:cubicBezTo>
                <a:cubicBezTo>
                  <a:pt x="-33281" y="316689"/>
                  <a:pt x="46756" y="214009"/>
                  <a:pt x="0" y="0"/>
                </a:cubicBezTo>
                <a:close/>
              </a:path>
              <a:path w="8753403" h="1499054" stroke="0" extrusionOk="0">
                <a:moveTo>
                  <a:pt x="0" y="0"/>
                </a:moveTo>
                <a:cubicBezTo>
                  <a:pt x="94571" y="-8933"/>
                  <a:pt x="228285" y="24496"/>
                  <a:pt x="408492" y="0"/>
                </a:cubicBezTo>
                <a:cubicBezTo>
                  <a:pt x="588699" y="-24496"/>
                  <a:pt x="844734" y="30152"/>
                  <a:pt x="1079586" y="0"/>
                </a:cubicBezTo>
                <a:cubicBezTo>
                  <a:pt x="1314438" y="-30152"/>
                  <a:pt x="1281720" y="24303"/>
                  <a:pt x="1400544" y="0"/>
                </a:cubicBezTo>
                <a:cubicBezTo>
                  <a:pt x="1519368" y="-24303"/>
                  <a:pt x="1627526" y="26177"/>
                  <a:pt x="1721503" y="0"/>
                </a:cubicBezTo>
                <a:cubicBezTo>
                  <a:pt x="1815480" y="-26177"/>
                  <a:pt x="2043511" y="43180"/>
                  <a:pt x="2305063" y="0"/>
                </a:cubicBezTo>
                <a:cubicBezTo>
                  <a:pt x="2566615" y="-43180"/>
                  <a:pt x="2814615" y="19738"/>
                  <a:pt x="2976157" y="0"/>
                </a:cubicBezTo>
                <a:cubicBezTo>
                  <a:pt x="3137699" y="-19738"/>
                  <a:pt x="3323368" y="63759"/>
                  <a:pt x="3647251" y="0"/>
                </a:cubicBezTo>
                <a:cubicBezTo>
                  <a:pt x="3971134" y="-63759"/>
                  <a:pt x="3938890" y="41509"/>
                  <a:pt x="4143277" y="0"/>
                </a:cubicBezTo>
                <a:cubicBezTo>
                  <a:pt x="4347664" y="-41509"/>
                  <a:pt x="4484644" y="33746"/>
                  <a:pt x="4726838" y="0"/>
                </a:cubicBezTo>
                <a:cubicBezTo>
                  <a:pt x="4969032" y="-33746"/>
                  <a:pt x="5131952" y="87546"/>
                  <a:pt x="5485466" y="0"/>
                </a:cubicBezTo>
                <a:cubicBezTo>
                  <a:pt x="5838980" y="-87546"/>
                  <a:pt x="5866522" y="28542"/>
                  <a:pt x="6069026" y="0"/>
                </a:cubicBezTo>
                <a:cubicBezTo>
                  <a:pt x="6271530" y="-28542"/>
                  <a:pt x="6387742" y="25203"/>
                  <a:pt x="6652586" y="0"/>
                </a:cubicBezTo>
                <a:cubicBezTo>
                  <a:pt x="6917430" y="-25203"/>
                  <a:pt x="7167260" y="37816"/>
                  <a:pt x="7323681" y="0"/>
                </a:cubicBezTo>
                <a:cubicBezTo>
                  <a:pt x="7480102" y="-37816"/>
                  <a:pt x="7827532" y="28532"/>
                  <a:pt x="8082309" y="0"/>
                </a:cubicBezTo>
                <a:cubicBezTo>
                  <a:pt x="8337086" y="-28532"/>
                  <a:pt x="8442046" y="7246"/>
                  <a:pt x="8753403" y="0"/>
                </a:cubicBezTo>
                <a:cubicBezTo>
                  <a:pt x="8807440" y="158445"/>
                  <a:pt x="8739541" y="270571"/>
                  <a:pt x="8753403" y="469704"/>
                </a:cubicBezTo>
                <a:cubicBezTo>
                  <a:pt x="8767265" y="668837"/>
                  <a:pt x="8735432" y="764048"/>
                  <a:pt x="8753403" y="954398"/>
                </a:cubicBezTo>
                <a:cubicBezTo>
                  <a:pt x="8771374" y="1144748"/>
                  <a:pt x="8706680" y="1257858"/>
                  <a:pt x="8753403" y="1499054"/>
                </a:cubicBezTo>
                <a:cubicBezTo>
                  <a:pt x="8622064" y="1544533"/>
                  <a:pt x="8412439" y="1498372"/>
                  <a:pt x="8169843" y="1499054"/>
                </a:cubicBezTo>
                <a:cubicBezTo>
                  <a:pt x="7927247" y="1499736"/>
                  <a:pt x="7831750" y="1467602"/>
                  <a:pt x="7586283" y="1499054"/>
                </a:cubicBezTo>
                <a:cubicBezTo>
                  <a:pt x="7340816" y="1530506"/>
                  <a:pt x="7119281" y="1469067"/>
                  <a:pt x="6915188" y="1499054"/>
                </a:cubicBezTo>
                <a:cubicBezTo>
                  <a:pt x="6711096" y="1529041"/>
                  <a:pt x="6527237" y="1495719"/>
                  <a:pt x="6244094" y="1499054"/>
                </a:cubicBezTo>
                <a:cubicBezTo>
                  <a:pt x="5960951" y="1502389"/>
                  <a:pt x="6055413" y="1479922"/>
                  <a:pt x="5923136" y="1499054"/>
                </a:cubicBezTo>
                <a:cubicBezTo>
                  <a:pt x="5790859" y="1518186"/>
                  <a:pt x="5694351" y="1487971"/>
                  <a:pt x="5602178" y="1499054"/>
                </a:cubicBezTo>
                <a:cubicBezTo>
                  <a:pt x="5510005" y="1510137"/>
                  <a:pt x="5231940" y="1496390"/>
                  <a:pt x="5106152" y="1499054"/>
                </a:cubicBezTo>
                <a:cubicBezTo>
                  <a:pt x="4980364" y="1501718"/>
                  <a:pt x="4666427" y="1484407"/>
                  <a:pt x="4435058" y="1499054"/>
                </a:cubicBezTo>
                <a:cubicBezTo>
                  <a:pt x="4203689" y="1513701"/>
                  <a:pt x="4055528" y="1434806"/>
                  <a:pt x="3763963" y="1499054"/>
                </a:cubicBezTo>
                <a:cubicBezTo>
                  <a:pt x="3472399" y="1563302"/>
                  <a:pt x="3427833" y="1493932"/>
                  <a:pt x="3180403" y="1499054"/>
                </a:cubicBezTo>
                <a:cubicBezTo>
                  <a:pt x="2932973" y="1504176"/>
                  <a:pt x="2988703" y="1463372"/>
                  <a:pt x="2859445" y="1499054"/>
                </a:cubicBezTo>
                <a:cubicBezTo>
                  <a:pt x="2730187" y="1534736"/>
                  <a:pt x="2541138" y="1441532"/>
                  <a:pt x="2275885" y="1499054"/>
                </a:cubicBezTo>
                <a:cubicBezTo>
                  <a:pt x="2010632" y="1556576"/>
                  <a:pt x="2023779" y="1479704"/>
                  <a:pt x="1954927" y="1499054"/>
                </a:cubicBezTo>
                <a:cubicBezTo>
                  <a:pt x="1886075" y="1518404"/>
                  <a:pt x="1524294" y="1491393"/>
                  <a:pt x="1196298" y="1499054"/>
                </a:cubicBezTo>
                <a:cubicBezTo>
                  <a:pt x="868302" y="1506715"/>
                  <a:pt x="431649" y="1484660"/>
                  <a:pt x="0" y="1499054"/>
                </a:cubicBezTo>
                <a:cubicBezTo>
                  <a:pt x="-40548" y="1398851"/>
                  <a:pt x="17284" y="1227311"/>
                  <a:pt x="0" y="1044341"/>
                </a:cubicBezTo>
                <a:cubicBezTo>
                  <a:pt x="-17284" y="861371"/>
                  <a:pt x="34826" y="775884"/>
                  <a:pt x="0" y="574637"/>
                </a:cubicBezTo>
                <a:cubicBezTo>
                  <a:pt x="-34826" y="373390"/>
                  <a:pt x="25425" y="238226"/>
                  <a:pt x="0" y="0"/>
                </a:cubicBezTo>
                <a:close/>
              </a:path>
            </a:pathLst>
          </a:custGeom>
          <a:ln>
            <a:solidFill>
              <a:schemeClr val="tx1"/>
            </a:solidFill>
            <a:extLst>
              <a:ext uri="{C807C97D-BFC1-408E-A445-0C87EB9F89A2}">
                <ask:lineSketchStyleProps xmlns:ask="http://schemas.microsoft.com/office/drawing/2018/sketchyshapes" sd="2050570224">
                  <a:prstGeom prst="rect">
                    <a:avLst/>
                  </a:prstGeom>
                  <ask:type>
                    <ask:lineSketchScribble/>
                  </ask:type>
                </ask:lineSketchStyleProps>
              </a:ext>
            </a:extLst>
          </a:ln>
        </p:spPr>
      </p:pic>
      <p:pic>
        <p:nvPicPr>
          <p:cNvPr id="7" name="Picture 6">
            <a:extLst>
              <a:ext uri="{FF2B5EF4-FFF2-40B4-BE49-F238E27FC236}">
                <a16:creationId xmlns:a16="http://schemas.microsoft.com/office/drawing/2014/main" id="{DEA7385F-DDE5-48FE-B432-3133D1A3D6F0}"/>
              </a:ext>
            </a:extLst>
          </p:cNvPr>
          <p:cNvPicPr>
            <a:picLocks noChangeAspect="1"/>
          </p:cNvPicPr>
          <p:nvPr/>
        </p:nvPicPr>
        <p:blipFill>
          <a:blip r:embed="rId3"/>
          <a:stretch>
            <a:fillRect/>
          </a:stretch>
        </p:blipFill>
        <p:spPr>
          <a:xfrm>
            <a:off x="3008988" y="3993238"/>
            <a:ext cx="5937251" cy="1663146"/>
          </a:xfrm>
          <a:prstGeom prst="rect">
            <a:avLst/>
          </a:prstGeom>
          <a:ln>
            <a:solidFill>
              <a:schemeClr val="tx1"/>
            </a:solidFill>
            <a:prstDash val="lgDash"/>
          </a:ln>
        </p:spPr>
      </p:pic>
      <p:sp>
        <p:nvSpPr>
          <p:cNvPr id="42" name="TextBox 41">
            <a:extLst>
              <a:ext uri="{FF2B5EF4-FFF2-40B4-BE49-F238E27FC236}">
                <a16:creationId xmlns:a16="http://schemas.microsoft.com/office/drawing/2014/main" id="{CC6CB321-B6EF-429F-AF41-A8350D7D5972}"/>
              </a:ext>
            </a:extLst>
          </p:cNvPr>
          <p:cNvSpPr txBox="1"/>
          <p:nvPr/>
        </p:nvSpPr>
        <p:spPr>
          <a:xfrm>
            <a:off x="4179074" y="5857221"/>
            <a:ext cx="3470493" cy="369332"/>
          </a:xfrm>
          <a:prstGeom prst="rect">
            <a:avLst/>
          </a:prstGeom>
          <a:noFill/>
        </p:spPr>
        <p:txBody>
          <a:bodyPr wrap="square" rtlCol="0">
            <a:spAutoFit/>
          </a:bodyPr>
          <a:lstStyle/>
          <a:p>
            <a:r>
              <a:rPr lang="en-US" dirty="0"/>
              <a:t>Fig. Min Max Scalar for 0 – 1 range</a:t>
            </a:r>
            <a:endParaRPr lang="en-IN" dirty="0"/>
          </a:p>
        </p:txBody>
      </p:sp>
      <p:sp>
        <p:nvSpPr>
          <p:cNvPr id="51" name="TextBox 50">
            <a:extLst>
              <a:ext uri="{FF2B5EF4-FFF2-40B4-BE49-F238E27FC236}">
                <a16:creationId xmlns:a16="http://schemas.microsoft.com/office/drawing/2014/main" id="{EFEA6AC6-6CD5-4820-9371-5E8BBD9175FF}"/>
              </a:ext>
            </a:extLst>
          </p:cNvPr>
          <p:cNvSpPr txBox="1"/>
          <p:nvPr/>
        </p:nvSpPr>
        <p:spPr>
          <a:xfrm>
            <a:off x="3886271" y="3238403"/>
            <a:ext cx="4362541" cy="369332"/>
          </a:xfrm>
          <a:prstGeom prst="rect">
            <a:avLst/>
          </a:prstGeom>
          <a:noFill/>
        </p:spPr>
        <p:txBody>
          <a:bodyPr wrap="none" rtlCol="0">
            <a:spAutoFit/>
          </a:bodyPr>
          <a:lstStyle/>
          <a:p>
            <a:r>
              <a:rPr lang="en-US" dirty="0"/>
              <a:t>Fig. Google Stock Data from 2015-2018</a:t>
            </a:r>
            <a:endParaRPr lang="en-IN" dirty="0"/>
          </a:p>
        </p:txBody>
      </p:sp>
    </p:spTree>
    <p:extLst>
      <p:ext uri="{BB962C8B-B14F-4D97-AF65-F5344CB8AC3E}">
        <p14:creationId xmlns:p14="http://schemas.microsoft.com/office/powerpoint/2010/main" val="3950332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FE6B-91EC-40B9-9537-98979D19A4E3}"/>
              </a:ext>
            </a:extLst>
          </p:cNvPr>
          <p:cNvSpPr>
            <a:spLocks noGrp="1"/>
          </p:cNvSpPr>
          <p:nvPr>
            <p:ph type="title"/>
          </p:nvPr>
        </p:nvSpPr>
        <p:spPr>
          <a:xfrm>
            <a:off x="2232468" y="488338"/>
            <a:ext cx="7727063" cy="852995"/>
          </a:xfrm>
        </p:spPr>
        <p:txBody>
          <a:bodyPr vert="horz" lIns="91440" tIns="45720" rIns="91440" bIns="45720" rtlCol="0" anchor="t">
            <a:normAutofit/>
          </a:bodyPr>
          <a:lstStyle/>
          <a:p>
            <a:pPr>
              <a:spcBef>
                <a:spcPct val="0"/>
              </a:spcBef>
            </a:pPr>
            <a:r>
              <a:rPr lang="en-US" sz="4000" b="1" dirty="0">
                <a:effectLst/>
              </a:rPr>
              <a:t>LSTM Implementation – Split Dataset</a:t>
            </a:r>
            <a:endParaRPr lang="en-US" sz="4000" dirty="0"/>
          </a:p>
        </p:txBody>
      </p:sp>
      <p:pic>
        <p:nvPicPr>
          <p:cNvPr id="5" name="Picture 4">
            <a:extLst>
              <a:ext uri="{FF2B5EF4-FFF2-40B4-BE49-F238E27FC236}">
                <a16:creationId xmlns:a16="http://schemas.microsoft.com/office/drawing/2014/main" id="{0F32A018-ADF8-47ED-9AD6-D77D69D3F9FD}"/>
              </a:ext>
            </a:extLst>
          </p:cNvPr>
          <p:cNvPicPr>
            <a:picLocks noChangeAspect="1"/>
          </p:cNvPicPr>
          <p:nvPr/>
        </p:nvPicPr>
        <p:blipFill>
          <a:blip r:embed="rId2"/>
          <a:stretch>
            <a:fillRect/>
          </a:stretch>
        </p:blipFill>
        <p:spPr>
          <a:xfrm>
            <a:off x="3085170" y="2044599"/>
            <a:ext cx="6021658" cy="2768801"/>
          </a:xfrm>
          <a:prstGeom prst="rect">
            <a:avLst/>
          </a:prstGeom>
          <a:ln>
            <a:solidFill>
              <a:schemeClr val="tx1"/>
            </a:solidFill>
            <a:prstDash val="lgDashDotDot"/>
          </a:ln>
        </p:spPr>
      </p:pic>
      <p:sp>
        <p:nvSpPr>
          <p:cNvPr id="42" name="TextBox 41">
            <a:extLst>
              <a:ext uri="{FF2B5EF4-FFF2-40B4-BE49-F238E27FC236}">
                <a16:creationId xmlns:a16="http://schemas.microsoft.com/office/drawing/2014/main" id="{F3791A75-CEF0-4496-98D9-34F0021C2396}"/>
              </a:ext>
            </a:extLst>
          </p:cNvPr>
          <p:cNvSpPr txBox="1"/>
          <p:nvPr/>
        </p:nvSpPr>
        <p:spPr>
          <a:xfrm>
            <a:off x="4791539" y="5046705"/>
            <a:ext cx="2608919" cy="369332"/>
          </a:xfrm>
          <a:prstGeom prst="rect">
            <a:avLst/>
          </a:prstGeom>
          <a:noFill/>
        </p:spPr>
        <p:txBody>
          <a:bodyPr wrap="none" rtlCol="0">
            <a:spAutoFit/>
          </a:bodyPr>
          <a:lstStyle/>
          <a:p>
            <a:r>
              <a:rPr lang="en-US" dirty="0"/>
              <a:t>Fig. Train and Test Data</a:t>
            </a:r>
            <a:endParaRPr lang="en-IN" dirty="0"/>
          </a:p>
        </p:txBody>
      </p:sp>
    </p:spTree>
    <p:extLst>
      <p:ext uri="{BB962C8B-B14F-4D97-AF65-F5344CB8AC3E}">
        <p14:creationId xmlns:p14="http://schemas.microsoft.com/office/powerpoint/2010/main" val="3551998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FE6B-91EC-40B9-9537-98979D19A4E3}"/>
              </a:ext>
            </a:extLst>
          </p:cNvPr>
          <p:cNvSpPr>
            <a:spLocks noGrp="1"/>
          </p:cNvSpPr>
          <p:nvPr>
            <p:ph type="title"/>
          </p:nvPr>
        </p:nvSpPr>
        <p:spPr>
          <a:xfrm>
            <a:off x="1016306" y="193964"/>
            <a:ext cx="9843791" cy="852995"/>
          </a:xfrm>
        </p:spPr>
        <p:txBody>
          <a:bodyPr vert="horz" lIns="91440" tIns="45720" rIns="91440" bIns="45720" rtlCol="0" anchor="t">
            <a:normAutofit/>
          </a:bodyPr>
          <a:lstStyle/>
          <a:p>
            <a:pPr>
              <a:spcBef>
                <a:spcPct val="0"/>
              </a:spcBef>
            </a:pPr>
            <a:r>
              <a:rPr lang="en-US" sz="4000" b="1" dirty="0">
                <a:effectLst/>
              </a:rPr>
              <a:t>LSTM Implementation –LSTM Model Parameters</a:t>
            </a:r>
            <a:endParaRPr lang="en-US" sz="4000" dirty="0"/>
          </a:p>
        </p:txBody>
      </p:sp>
      <p:sp>
        <p:nvSpPr>
          <p:cNvPr id="3" name="TextBox 2">
            <a:extLst>
              <a:ext uri="{FF2B5EF4-FFF2-40B4-BE49-F238E27FC236}">
                <a16:creationId xmlns:a16="http://schemas.microsoft.com/office/drawing/2014/main" id="{9D233051-1D77-403C-814C-E4C92153D3BD}"/>
              </a:ext>
            </a:extLst>
          </p:cNvPr>
          <p:cNvSpPr txBox="1"/>
          <p:nvPr/>
        </p:nvSpPr>
        <p:spPr>
          <a:xfrm>
            <a:off x="1016307" y="1251451"/>
            <a:ext cx="9843791" cy="5632311"/>
          </a:xfrm>
          <a:prstGeom prst="rect">
            <a:avLst/>
          </a:prstGeom>
          <a:noFill/>
        </p:spPr>
        <p:txBody>
          <a:bodyPr wrap="square" rtlCol="0">
            <a:spAutoFit/>
          </a:bodyPr>
          <a:lstStyle/>
          <a:p>
            <a:r>
              <a:rPr lang="en-US" b="1" i="0" dirty="0">
                <a:solidFill>
                  <a:srgbClr val="232629"/>
                </a:solidFill>
                <a:effectLst/>
              </a:rPr>
              <a:t>Hidden nodes</a:t>
            </a:r>
            <a:r>
              <a:rPr lang="en-US" b="0" i="0" dirty="0">
                <a:solidFill>
                  <a:srgbClr val="232629"/>
                </a:solidFill>
                <a:effectLst/>
              </a:rPr>
              <a:t> </a:t>
            </a:r>
            <a:r>
              <a:rPr lang="en-US" dirty="0">
                <a:solidFill>
                  <a:srgbClr val="232629"/>
                </a:solidFill>
              </a:rPr>
              <a:t>:</a:t>
            </a:r>
            <a:r>
              <a:rPr lang="en-US" b="0" i="0" dirty="0">
                <a:solidFill>
                  <a:srgbClr val="232629"/>
                </a:solidFill>
                <a:effectLst/>
              </a:rPr>
              <a:t> This is the number of neurons of the LSTM. If you have a higher number, the network gets more powerful.</a:t>
            </a:r>
          </a:p>
          <a:p>
            <a:endParaRPr lang="en-US" b="0" i="0" dirty="0">
              <a:solidFill>
                <a:srgbClr val="232629"/>
              </a:solidFill>
              <a:effectLst/>
            </a:endParaRPr>
          </a:p>
          <a:p>
            <a:r>
              <a:rPr lang="en-US" b="1" dirty="0">
                <a:solidFill>
                  <a:srgbClr val="232629"/>
                </a:solidFill>
              </a:rPr>
              <a:t>T</a:t>
            </a:r>
            <a:r>
              <a:rPr lang="en-US" b="1" i="0" dirty="0">
                <a:solidFill>
                  <a:srgbClr val="232629"/>
                </a:solidFill>
                <a:effectLst/>
              </a:rPr>
              <a:t>imesteps</a:t>
            </a:r>
            <a:r>
              <a:rPr lang="en-US" b="0" i="0" dirty="0">
                <a:solidFill>
                  <a:srgbClr val="232629"/>
                </a:solidFill>
                <a:effectLst/>
              </a:rPr>
              <a:t> : the number of timesteps you want to consider.</a:t>
            </a:r>
          </a:p>
          <a:p>
            <a:endParaRPr lang="en-US" dirty="0">
              <a:solidFill>
                <a:srgbClr val="232629"/>
              </a:solidFill>
            </a:endParaRPr>
          </a:p>
          <a:p>
            <a:r>
              <a:rPr lang="en-US" b="1" i="0" dirty="0">
                <a:solidFill>
                  <a:srgbClr val="232629"/>
                </a:solidFill>
                <a:effectLst/>
              </a:rPr>
              <a:t>Learning rate</a:t>
            </a:r>
            <a:r>
              <a:rPr lang="en-US" b="0" i="0" dirty="0">
                <a:solidFill>
                  <a:srgbClr val="232629"/>
                </a:solidFill>
                <a:effectLst/>
              </a:rPr>
              <a:t> </a:t>
            </a:r>
            <a:r>
              <a:rPr lang="en-US" dirty="0">
                <a:solidFill>
                  <a:srgbClr val="232629"/>
                </a:solidFill>
              </a:rPr>
              <a:t>:</a:t>
            </a:r>
            <a:r>
              <a:rPr lang="en-US" b="0" i="0" dirty="0">
                <a:solidFill>
                  <a:srgbClr val="232629"/>
                </a:solidFill>
                <a:effectLst/>
              </a:rPr>
              <a:t> Indicates, how much the weights are updated per batch.</a:t>
            </a:r>
          </a:p>
          <a:p>
            <a:endParaRPr lang="en-US" dirty="0">
              <a:solidFill>
                <a:srgbClr val="232629"/>
              </a:solidFill>
            </a:endParaRPr>
          </a:p>
          <a:p>
            <a:r>
              <a:rPr lang="en-US" b="1" i="0" dirty="0">
                <a:solidFill>
                  <a:srgbClr val="212121"/>
                </a:solidFill>
                <a:effectLst/>
              </a:rPr>
              <a:t>Batch size</a:t>
            </a:r>
            <a:r>
              <a:rPr lang="en-US" b="0" i="0" dirty="0">
                <a:solidFill>
                  <a:srgbClr val="212121"/>
                </a:solidFill>
                <a:effectLst/>
              </a:rPr>
              <a:t> : how many samples in each batch during training and testing</a:t>
            </a:r>
          </a:p>
          <a:p>
            <a:endParaRPr lang="en-US" dirty="0">
              <a:solidFill>
                <a:srgbClr val="232629"/>
              </a:solidFill>
            </a:endParaRPr>
          </a:p>
          <a:p>
            <a:r>
              <a:rPr lang="en-US" b="1" i="0" dirty="0">
                <a:solidFill>
                  <a:srgbClr val="212121"/>
                </a:solidFill>
                <a:effectLst/>
              </a:rPr>
              <a:t>Features </a:t>
            </a:r>
            <a:r>
              <a:rPr lang="en-US" b="0" i="0" dirty="0">
                <a:solidFill>
                  <a:srgbClr val="212121"/>
                </a:solidFill>
                <a:effectLst/>
              </a:rPr>
              <a:t>: how many dimensions are used to represent a data in one time step.</a:t>
            </a:r>
          </a:p>
          <a:p>
            <a:endParaRPr lang="en-US" dirty="0">
              <a:solidFill>
                <a:srgbClr val="212121"/>
              </a:solidFill>
            </a:endParaRPr>
          </a:p>
          <a:p>
            <a:r>
              <a:rPr lang="en-US" b="1" i="0" dirty="0">
                <a:solidFill>
                  <a:srgbClr val="212529"/>
                </a:solidFill>
                <a:effectLst/>
              </a:rPr>
              <a:t>Units </a:t>
            </a:r>
            <a:r>
              <a:rPr lang="en-US" b="0" i="0" dirty="0">
                <a:solidFill>
                  <a:srgbClr val="212529"/>
                </a:solidFill>
                <a:effectLst/>
              </a:rPr>
              <a:t>: Positive integer, dimensionality of the output space.</a:t>
            </a:r>
          </a:p>
          <a:p>
            <a:endParaRPr lang="en-US" dirty="0">
              <a:solidFill>
                <a:srgbClr val="212529"/>
              </a:solidFill>
            </a:endParaRPr>
          </a:p>
          <a:p>
            <a:r>
              <a:rPr lang="en-US" b="1" i="0" dirty="0">
                <a:solidFill>
                  <a:srgbClr val="212529"/>
                </a:solidFill>
                <a:effectLst/>
              </a:rPr>
              <a:t>Activation </a:t>
            </a:r>
            <a:r>
              <a:rPr lang="en-US" b="0" i="0" dirty="0">
                <a:solidFill>
                  <a:srgbClr val="212529"/>
                </a:solidFill>
                <a:effectLst/>
              </a:rPr>
              <a:t>: Activation function to use.</a:t>
            </a:r>
          </a:p>
          <a:p>
            <a:endParaRPr lang="en-US" dirty="0">
              <a:solidFill>
                <a:srgbClr val="212529"/>
              </a:solidFill>
            </a:endParaRPr>
          </a:p>
          <a:p>
            <a:r>
              <a:rPr lang="en-US" b="1" i="0" dirty="0">
                <a:solidFill>
                  <a:srgbClr val="212529"/>
                </a:solidFill>
                <a:effectLst/>
              </a:rPr>
              <a:t>Dropout </a:t>
            </a:r>
            <a:r>
              <a:rPr lang="en-US" b="0" i="0" dirty="0">
                <a:solidFill>
                  <a:srgbClr val="212529"/>
                </a:solidFill>
                <a:effectLst/>
              </a:rPr>
              <a:t>: Fraction of the units to drop for the linear transformation</a:t>
            </a:r>
          </a:p>
          <a:p>
            <a:endParaRPr lang="en-US" dirty="0">
              <a:solidFill>
                <a:srgbClr val="212529"/>
              </a:solidFill>
            </a:endParaRPr>
          </a:p>
          <a:p>
            <a:r>
              <a:rPr lang="en-US" b="1" i="0" dirty="0">
                <a:solidFill>
                  <a:srgbClr val="212529"/>
                </a:solidFill>
                <a:effectLst/>
              </a:rPr>
              <a:t>Return sequences</a:t>
            </a:r>
            <a:r>
              <a:rPr lang="en-US" b="0" i="0" dirty="0">
                <a:solidFill>
                  <a:srgbClr val="212529"/>
                </a:solidFill>
                <a:effectLst/>
              </a:rPr>
              <a:t>: Boolean. Whether to return the last output. in the output sequence, or the full sequence.</a:t>
            </a:r>
          </a:p>
          <a:p>
            <a:endParaRPr lang="en-IN" dirty="0"/>
          </a:p>
        </p:txBody>
      </p:sp>
    </p:spTree>
    <p:extLst>
      <p:ext uri="{BB962C8B-B14F-4D97-AF65-F5344CB8AC3E}">
        <p14:creationId xmlns:p14="http://schemas.microsoft.com/office/powerpoint/2010/main" val="288662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IN" sz="6600" dirty="0">
                <a:latin typeface="Arial" panose="020B0604020202020204" pitchFamily="34" charset="0"/>
                <a:cs typeface="Arial" panose="020B0604020202020204" pitchFamily="34" charset="0"/>
              </a:rPr>
              <a:t>INTRODUCTION</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743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46D7-C09C-79C9-ECCD-666CFE375475}"/>
              </a:ext>
            </a:extLst>
          </p:cNvPr>
          <p:cNvSpPr>
            <a:spLocks noGrp="1"/>
          </p:cNvSpPr>
          <p:nvPr>
            <p:ph type="title"/>
          </p:nvPr>
        </p:nvSpPr>
        <p:spPr>
          <a:xfrm>
            <a:off x="3234766" y="0"/>
            <a:ext cx="5594290" cy="528506"/>
          </a:xfrm>
        </p:spPr>
        <p:txBody>
          <a:bodyPr/>
          <a:lstStyle/>
          <a:p>
            <a:r>
              <a:rPr lang="en-IN" sz="3000" b="1" dirty="0"/>
              <a:t>COMPARE LSTM TO OTHER MODELS</a:t>
            </a:r>
          </a:p>
        </p:txBody>
      </p:sp>
      <p:pic>
        <p:nvPicPr>
          <p:cNvPr id="4" name="image4.jpeg" descr="Chart, line chart, histogram  Description automatically generated">
            <a:extLst>
              <a:ext uri="{FF2B5EF4-FFF2-40B4-BE49-F238E27FC236}">
                <a16:creationId xmlns:a16="http://schemas.microsoft.com/office/drawing/2014/main" id="{9A0E57F7-23D9-FF82-A645-35BE4E9037AA}"/>
              </a:ext>
            </a:extLst>
          </p:cNvPr>
          <p:cNvPicPr>
            <a:picLocks noChangeAspect="1"/>
          </p:cNvPicPr>
          <p:nvPr/>
        </p:nvPicPr>
        <p:blipFill>
          <a:blip r:embed="rId2" cstate="print"/>
          <a:stretch>
            <a:fillRect/>
          </a:stretch>
        </p:blipFill>
        <p:spPr>
          <a:xfrm>
            <a:off x="16102" y="809860"/>
            <a:ext cx="3865777" cy="2580558"/>
          </a:xfrm>
          <a:prstGeom prst="rect">
            <a:avLst/>
          </a:prstGeom>
          <a:ln>
            <a:solidFill>
              <a:schemeClr val="accent1"/>
            </a:solidFill>
          </a:ln>
        </p:spPr>
      </p:pic>
      <p:pic>
        <p:nvPicPr>
          <p:cNvPr id="5" name="Picture 4" descr="Chart, line chart, histogram&#10;&#10;Description automatically generated">
            <a:extLst>
              <a:ext uri="{FF2B5EF4-FFF2-40B4-BE49-F238E27FC236}">
                <a16:creationId xmlns:a16="http://schemas.microsoft.com/office/drawing/2014/main" id="{2FC4629A-EB30-D20A-E0A2-4F3643AFBCB1}"/>
              </a:ext>
            </a:extLst>
          </p:cNvPr>
          <p:cNvPicPr>
            <a:picLocks noChangeAspect="1"/>
          </p:cNvPicPr>
          <p:nvPr/>
        </p:nvPicPr>
        <p:blipFill rotWithShape="1">
          <a:blip r:embed="rId3">
            <a:extLst>
              <a:ext uri="{28A0092B-C50C-407E-A947-70E740481C1C}">
                <a14:useLocalDpi xmlns:a14="http://schemas.microsoft.com/office/drawing/2010/main" val="0"/>
              </a:ext>
            </a:extLst>
          </a:blip>
          <a:srcRect l="5463" t="6828" r="10207"/>
          <a:stretch/>
        </p:blipFill>
        <p:spPr bwMode="auto">
          <a:xfrm>
            <a:off x="3929257" y="809860"/>
            <a:ext cx="4237513" cy="2580558"/>
          </a:xfrm>
          <a:prstGeom prst="rect">
            <a:avLst/>
          </a:prstGeom>
          <a:noFill/>
          <a:ln>
            <a:solidFill>
              <a:schemeClr val="tx1"/>
            </a:solidFill>
          </a:ln>
          <a:extLst>
            <a:ext uri="{53640926-AAD7-44D8-BBD7-CCE9431645EC}">
              <a14:shadowObscured xmlns:a14="http://schemas.microsoft.com/office/drawing/2010/main"/>
            </a:ext>
          </a:extLst>
        </p:spPr>
      </p:pic>
      <p:pic>
        <p:nvPicPr>
          <p:cNvPr id="6" name="image14.jpeg" descr="Chart, line chart, histogram  Description automatically generated">
            <a:extLst>
              <a:ext uri="{FF2B5EF4-FFF2-40B4-BE49-F238E27FC236}">
                <a16:creationId xmlns:a16="http://schemas.microsoft.com/office/drawing/2014/main" id="{298793A9-9EBC-17F5-5E4D-19522D5FB16C}"/>
              </a:ext>
            </a:extLst>
          </p:cNvPr>
          <p:cNvPicPr>
            <a:picLocks noChangeAspect="1"/>
          </p:cNvPicPr>
          <p:nvPr/>
        </p:nvPicPr>
        <p:blipFill>
          <a:blip r:embed="rId4" cstate="print"/>
          <a:stretch>
            <a:fillRect/>
          </a:stretch>
        </p:blipFill>
        <p:spPr>
          <a:xfrm>
            <a:off x="8214148" y="809860"/>
            <a:ext cx="3916126" cy="2577894"/>
          </a:xfrm>
          <a:prstGeom prst="rect">
            <a:avLst/>
          </a:prstGeom>
          <a:ln>
            <a:solidFill>
              <a:schemeClr val="tx1"/>
            </a:solidFill>
          </a:ln>
        </p:spPr>
      </p:pic>
      <p:sp>
        <p:nvSpPr>
          <p:cNvPr id="7" name="TextBox 6">
            <a:extLst>
              <a:ext uri="{FF2B5EF4-FFF2-40B4-BE49-F238E27FC236}">
                <a16:creationId xmlns:a16="http://schemas.microsoft.com/office/drawing/2014/main" id="{3CE837E2-BE7C-EA3A-C5FD-792C86B3D91B}"/>
              </a:ext>
            </a:extLst>
          </p:cNvPr>
          <p:cNvSpPr txBox="1"/>
          <p:nvPr/>
        </p:nvSpPr>
        <p:spPr>
          <a:xfrm>
            <a:off x="733554" y="3388632"/>
            <a:ext cx="1741182" cy="369332"/>
          </a:xfrm>
          <a:prstGeom prst="rect">
            <a:avLst/>
          </a:prstGeom>
          <a:noFill/>
        </p:spPr>
        <p:txBody>
          <a:bodyPr wrap="none" rtlCol="0">
            <a:spAutoFit/>
          </a:bodyPr>
          <a:lstStyle/>
          <a:p>
            <a:r>
              <a:rPr lang="en-IN" dirty="0"/>
              <a:t>Fig: SMA-Google</a:t>
            </a:r>
          </a:p>
        </p:txBody>
      </p:sp>
      <p:sp>
        <p:nvSpPr>
          <p:cNvPr id="8" name="TextBox 7">
            <a:extLst>
              <a:ext uri="{FF2B5EF4-FFF2-40B4-BE49-F238E27FC236}">
                <a16:creationId xmlns:a16="http://schemas.microsoft.com/office/drawing/2014/main" id="{166559F9-2A5B-4E46-3223-88A227CEEFA9}"/>
              </a:ext>
            </a:extLst>
          </p:cNvPr>
          <p:cNvSpPr txBox="1"/>
          <p:nvPr/>
        </p:nvSpPr>
        <p:spPr>
          <a:xfrm>
            <a:off x="5191489" y="3388632"/>
            <a:ext cx="1951175" cy="369332"/>
          </a:xfrm>
          <a:prstGeom prst="rect">
            <a:avLst/>
          </a:prstGeom>
          <a:noFill/>
        </p:spPr>
        <p:txBody>
          <a:bodyPr wrap="none" rtlCol="0">
            <a:spAutoFit/>
          </a:bodyPr>
          <a:lstStyle/>
          <a:p>
            <a:r>
              <a:rPr lang="en-IN" dirty="0"/>
              <a:t>Fig: ARIMA-Google</a:t>
            </a:r>
          </a:p>
        </p:txBody>
      </p:sp>
      <p:sp>
        <p:nvSpPr>
          <p:cNvPr id="9" name="TextBox 8">
            <a:extLst>
              <a:ext uri="{FF2B5EF4-FFF2-40B4-BE49-F238E27FC236}">
                <a16:creationId xmlns:a16="http://schemas.microsoft.com/office/drawing/2014/main" id="{57C3E28D-D9BC-A085-39C0-14344DBA79CC}"/>
              </a:ext>
            </a:extLst>
          </p:cNvPr>
          <p:cNvSpPr txBox="1"/>
          <p:nvPr/>
        </p:nvSpPr>
        <p:spPr>
          <a:xfrm>
            <a:off x="9315687" y="3388632"/>
            <a:ext cx="1728358" cy="369332"/>
          </a:xfrm>
          <a:prstGeom prst="rect">
            <a:avLst/>
          </a:prstGeom>
          <a:noFill/>
        </p:spPr>
        <p:txBody>
          <a:bodyPr wrap="none" rtlCol="0">
            <a:spAutoFit/>
          </a:bodyPr>
          <a:lstStyle/>
          <a:p>
            <a:r>
              <a:rPr lang="en-IN" dirty="0"/>
              <a:t>Fig: RNN-Google</a:t>
            </a:r>
          </a:p>
        </p:txBody>
      </p:sp>
      <p:pic>
        <p:nvPicPr>
          <p:cNvPr id="10" name="Picture 9" descr="Chart&#10;&#10;Description automatically generated">
            <a:extLst>
              <a:ext uri="{FF2B5EF4-FFF2-40B4-BE49-F238E27FC236}">
                <a16:creationId xmlns:a16="http://schemas.microsoft.com/office/drawing/2014/main" id="{3C26F24B-4358-24E1-3D90-4CB8898C0275}"/>
              </a:ext>
            </a:extLst>
          </p:cNvPr>
          <p:cNvPicPr>
            <a:picLocks noChangeAspect="1"/>
          </p:cNvPicPr>
          <p:nvPr/>
        </p:nvPicPr>
        <p:blipFill rotWithShape="1">
          <a:blip r:embed="rId5">
            <a:extLst>
              <a:ext uri="{28A0092B-C50C-407E-A947-70E740481C1C}">
                <a14:useLocalDpi xmlns:a14="http://schemas.microsoft.com/office/drawing/2010/main" val="0"/>
              </a:ext>
            </a:extLst>
          </a:blip>
          <a:srcRect l="3526" t="5963" b="6141"/>
          <a:stretch/>
        </p:blipFill>
        <p:spPr bwMode="auto">
          <a:xfrm>
            <a:off x="3797182" y="3866126"/>
            <a:ext cx="4501662" cy="2991874"/>
          </a:xfrm>
          <a:prstGeom prst="rect">
            <a:avLst/>
          </a:prstGeom>
          <a:noFill/>
          <a:ln>
            <a:solidFill>
              <a:schemeClr val="tx1"/>
            </a:solidFill>
          </a:ln>
        </p:spPr>
      </p:pic>
      <p:sp>
        <p:nvSpPr>
          <p:cNvPr id="11" name="TextBox 10">
            <a:extLst>
              <a:ext uri="{FF2B5EF4-FFF2-40B4-BE49-F238E27FC236}">
                <a16:creationId xmlns:a16="http://schemas.microsoft.com/office/drawing/2014/main" id="{E54998DA-C32B-8480-51CF-69442376F25B}"/>
              </a:ext>
            </a:extLst>
          </p:cNvPr>
          <p:cNvSpPr txBox="1"/>
          <p:nvPr/>
        </p:nvSpPr>
        <p:spPr>
          <a:xfrm>
            <a:off x="1926469" y="5177397"/>
            <a:ext cx="1816523" cy="369332"/>
          </a:xfrm>
          <a:prstGeom prst="rect">
            <a:avLst/>
          </a:prstGeom>
          <a:noFill/>
        </p:spPr>
        <p:txBody>
          <a:bodyPr wrap="none" rtlCol="0">
            <a:spAutoFit/>
          </a:bodyPr>
          <a:lstStyle/>
          <a:p>
            <a:r>
              <a:rPr lang="en-IN" dirty="0"/>
              <a:t>Fig: LSTM-Google</a:t>
            </a:r>
          </a:p>
        </p:txBody>
      </p:sp>
      <p:sp>
        <p:nvSpPr>
          <p:cNvPr id="12" name="TextBox 11">
            <a:extLst>
              <a:ext uri="{FF2B5EF4-FFF2-40B4-BE49-F238E27FC236}">
                <a16:creationId xmlns:a16="http://schemas.microsoft.com/office/drawing/2014/main" id="{BFCB4ED9-CF92-91CC-1BC8-F4F76A3A57BF}"/>
              </a:ext>
            </a:extLst>
          </p:cNvPr>
          <p:cNvSpPr txBox="1"/>
          <p:nvPr/>
        </p:nvSpPr>
        <p:spPr>
          <a:xfrm>
            <a:off x="8665204" y="5177397"/>
            <a:ext cx="3265061" cy="369332"/>
          </a:xfrm>
          <a:prstGeom prst="rect">
            <a:avLst/>
          </a:prstGeom>
          <a:noFill/>
        </p:spPr>
        <p:txBody>
          <a:bodyPr wrap="none" rtlCol="0">
            <a:spAutoFit/>
          </a:bodyPr>
          <a:lstStyle/>
          <a:p>
            <a:r>
              <a:rPr lang="en-IN" b="1" dirty="0"/>
              <a:t>NOTE</a:t>
            </a:r>
            <a:r>
              <a:rPr lang="en-IN" dirty="0"/>
              <a:t>: LSTM prediction is perfect</a:t>
            </a:r>
          </a:p>
        </p:txBody>
      </p:sp>
    </p:spTree>
    <p:extLst>
      <p:ext uri="{BB962C8B-B14F-4D97-AF65-F5344CB8AC3E}">
        <p14:creationId xmlns:p14="http://schemas.microsoft.com/office/powerpoint/2010/main" val="1973534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IN" sz="6600" b="1" dirty="0"/>
              <a:t>PERFORMANCE METRICS</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882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EB73483-55C8-AED3-9C32-76367B7DE3F6}"/>
                  </a:ext>
                </a:extLst>
              </p:cNvPr>
              <p:cNvGraphicFramePr>
                <a:graphicFrameLocks noGrp="1"/>
              </p:cNvGraphicFramePr>
              <p:nvPr/>
            </p:nvGraphicFramePr>
            <p:xfrm>
              <a:off x="468922" y="745586"/>
              <a:ext cx="11254155" cy="4051497"/>
            </p:xfrm>
            <a:graphic>
              <a:graphicData uri="http://schemas.openxmlformats.org/drawingml/2006/table">
                <a:tbl>
                  <a:tblPr firstRow="1" firstCol="1" bandRow="1"/>
                  <a:tblGrid>
                    <a:gridCol w="1407911">
                      <a:extLst>
                        <a:ext uri="{9D8B030D-6E8A-4147-A177-3AD203B41FA5}">
                          <a16:colId xmlns:a16="http://schemas.microsoft.com/office/drawing/2014/main" val="2433952261"/>
                        </a:ext>
                      </a:extLst>
                    </a:gridCol>
                    <a:gridCol w="3135956">
                      <a:extLst>
                        <a:ext uri="{9D8B030D-6E8A-4147-A177-3AD203B41FA5}">
                          <a16:colId xmlns:a16="http://schemas.microsoft.com/office/drawing/2014/main" val="4057050218"/>
                        </a:ext>
                      </a:extLst>
                    </a:gridCol>
                    <a:gridCol w="3221501">
                      <a:extLst>
                        <a:ext uri="{9D8B030D-6E8A-4147-A177-3AD203B41FA5}">
                          <a16:colId xmlns:a16="http://schemas.microsoft.com/office/drawing/2014/main" val="4223572526"/>
                        </a:ext>
                      </a:extLst>
                    </a:gridCol>
                    <a:gridCol w="3488787">
                      <a:extLst>
                        <a:ext uri="{9D8B030D-6E8A-4147-A177-3AD203B41FA5}">
                          <a16:colId xmlns:a16="http://schemas.microsoft.com/office/drawing/2014/main" val="2794566952"/>
                        </a:ext>
                      </a:extLst>
                    </a:gridCol>
                  </a:tblGrid>
                  <a:tr h="963977">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Stock </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MSE</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RMSE</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N" sz="2000" b="1" i="1">
                                        <a:effectLst/>
                                        <a:latin typeface="Cambria Math" panose="02040503050406030204" pitchFamily="18" charset="0"/>
                                        <a:ea typeface="Calibri" panose="020F0502020204030204" pitchFamily="34" charset="0"/>
                                        <a:cs typeface="Arial" panose="020B0604020202020204" pitchFamily="34" charset="0"/>
                                      </a:rPr>
                                    </m:ctrlPr>
                                  </m:sSupPr>
                                  <m:e>
                                    <m:r>
                                      <a:rPr lang="en-IN" sz="2000" b="1" i="1">
                                        <a:effectLst/>
                                        <a:latin typeface="Cambria Math" panose="02040503050406030204" pitchFamily="18" charset="0"/>
                                        <a:ea typeface="Calibri" panose="020F0502020204030204" pitchFamily="34" charset="0"/>
                                        <a:cs typeface="Arial" panose="020B0604020202020204" pitchFamily="34" charset="0"/>
                                      </a:rPr>
                                      <m:t>𝑹</m:t>
                                    </m:r>
                                  </m:e>
                                  <m:sup>
                                    <m:r>
                                      <a:rPr lang="en-IN" sz="2000" b="1" i="1">
                                        <a:effectLst/>
                                        <a:latin typeface="Cambria Math" panose="02040503050406030204" pitchFamily="18" charset="0"/>
                                        <a:ea typeface="Calibri" panose="020F0502020204030204" pitchFamily="34" charset="0"/>
                                        <a:cs typeface="Arial" panose="020B0604020202020204" pitchFamily="34" charset="0"/>
                                      </a:rPr>
                                      <m:t>𝟐</m:t>
                                    </m:r>
                                  </m:sup>
                                </m:sSup>
                              </m:oMath>
                            </m:oMathPara>
                          </a14:m>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499995"/>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0.000951702849542145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0.0308496815144361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0.964078995107780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838468"/>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0.000754424173241407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0.0274667830886947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0.966671113702235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875719"/>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0.000374036884008534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0.0193400331956422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0.972056333786266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701317"/>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0.000303442140312043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0.0174195907044925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0.896289012584822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2486717"/>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FB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0.002584571315014066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0.0508386793201206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0.889693526027689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176341"/>
                      </a:ext>
                    </a:extLst>
                  </a:tr>
                </a:tbl>
              </a:graphicData>
            </a:graphic>
          </p:graphicFrame>
        </mc:Choice>
        <mc:Fallback xmlns="">
          <p:graphicFrame>
            <p:nvGraphicFramePr>
              <p:cNvPr id="5" name="Table 4">
                <a:extLst>
                  <a:ext uri="{FF2B5EF4-FFF2-40B4-BE49-F238E27FC236}">
                    <a16:creationId xmlns:a16="http://schemas.microsoft.com/office/drawing/2014/main" id="{3EB73483-55C8-AED3-9C32-76367B7DE3F6}"/>
                  </a:ext>
                </a:extLst>
              </p:cNvPr>
              <p:cNvGraphicFramePr>
                <a:graphicFrameLocks noGrp="1"/>
              </p:cNvGraphicFramePr>
              <p:nvPr/>
            </p:nvGraphicFramePr>
            <p:xfrm>
              <a:off x="468922" y="745586"/>
              <a:ext cx="11254155" cy="4051497"/>
            </p:xfrm>
            <a:graphic>
              <a:graphicData uri="http://schemas.openxmlformats.org/drawingml/2006/table">
                <a:tbl>
                  <a:tblPr firstRow="1" firstCol="1" bandRow="1"/>
                  <a:tblGrid>
                    <a:gridCol w="1407911">
                      <a:extLst>
                        <a:ext uri="{9D8B030D-6E8A-4147-A177-3AD203B41FA5}">
                          <a16:colId xmlns:a16="http://schemas.microsoft.com/office/drawing/2014/main" val="2433952261"/>
                        </a:ext>
                      </a:extLst>
                    </a:gridCol>
                    <a:gridCol w="3135956">
                      <a:extLst>
                        <a:ext uri="{9D8B030D-6E8A-4147-A177-3AD203B41FA5}">
                          <a16:colId xmlns:a16="http://schemas.microsoft.com/office/drawing/2014/main" val="4057050218"/>
                        </a:ext>
                      </a:extLst>
                    </a:gridCol>
                    <a:gridCol w="3221501">
                      <a:extLst>
                        <a:ext uri="{9D8B030D-6E8A-4147-A177-3AD203B41FA5}">
                          <a16:colId xmlns:a16="http://schemas.microsoft.com/office/drawing/2014/main" val="4223572526"/>
                        </a:ext>
                      </a:extLst>
                    </a:gridCol>
                    <a:gridCol w="3488787">
                      <a:extLst>
                        <a:ext uri="{9D8B030D-6E8A-4147-A177-3AD203B41FA5}">
                          <a16:colId xmlns:a16="http://schemas.microsoft.com/office/drawing/2014/main" val="2794566952"/>
                        </a:ext>
                      </a:extLst>
                    </a:gridCol>
                  </a:tblGrid>
                  <a:tr h="963977">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Stock </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MSE</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b="1">
                              <a:effectLst/>
                              <a:latin typeface="+mn-lt"/>
                              <a:ea typeface="Calibri" panose="020F0502020204030204" pitchFamily="34" charset="0"/>
                              <a:cs typeface="Times New Roman" panose="02020603050405020304" pitchFamily="18" charset="0"/>
                            </a:rPr>
                            <a:t>RMSE</a:t>
                          </a:r>
                          <a:endParaRPr lang="en-IN" sz="20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22688" t="-633" r="-349" b="-322785"/>
                          </a:stretch>
                        </a:blipFill>
                      </a:tcPr>
                    </a:tc>
                    <a:extLst>
                      <a:ext uri="{0D108BD9-81ED-4DB2-BD59-A6C34878D82A}">
                        <a16:rowId xmlns:a16="http://schemas.microsoft.com/office/drawing/2014/main" val="3894499995"/>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GOOG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0.000951702849542145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0.0308496815144361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0.964078995107780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838468"/>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TSLA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0.000754424173241407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0.0274667830886947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0.966671113702235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875719"/>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AAPL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0.000374036884008534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0.0193400331956422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0.972056333786266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701317"/>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AMZN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0.000303442140312043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0.0174195907044925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0.896289012584822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2486717"/>
                      </a:ext>
                    </a:extLst>
                  </a:tr>
                  <a:tr h="617504">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FB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0.002584571315014066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a:effectLst/>
                              <a:latin typeface="+mn-lt"/>
                              <a:ea typeface="Calibri" panose="020F0502020204030204" pitchFamily="34" charset="0"/>
                              <a:cs typeface="Times New Roman" panose="02020603050405020304" pitchFamily="18" charset="0"/>
                            </a:rPr>
                            <a:t>0.0508386793201206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2000" dirty="0">
                              <a:effectLst/>
                              <a:latin typeface="+mn-lt"/>
                              <a:ea typeface="Calibri" panose="020F0502020204030204" pitchFamily="34" charset="0"/>
                              <a:cs typeface="Times New Roman" panose="02020603050405020304" pitchFamily="18" charset="0"/>
                            </a:rPr>
                            <a:t>0.889693526027689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176341"/>
                      </a:ext>
                    </a:extLst>
                  </a:tr>
                </a:tbl>
              </a:graphicData>
            </a:graphic>
          </p:graphicFrame>
        </mc:Fallback>
      </mc:AlternateContent>
      <p:sp>
        <p:nvSpPr>
          <p:cNvPr id="6" name="TextBox 5">
            <a:extLst>
              <a:ext uri="{FF2B5EF4-FFF2-40B4-BE49-F238E27FC236}">
                <a16:creationId xmlns:a16="http://schemas.microsoft.com/office/drawing/2014/main" id="{CEE6526F-88DD-9685-24D9-475AA614D8A4}"/>
              </a:ext>
            </a:extLst>
          </p:cNvPr>
          <p:cNvSpPr txBox="1"/>
          <p:nvPr/>
        </p:nvSpPr>
        <p:spPr>
          <a:xfrm>
            <a:off x="3118261" y="4909624"/>
            <a:ext cx="6194837"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Table: LSTM performance metrics for Datasets 2015-22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D09883-C2DA-80ED-576E-64E63B00EBFE}"/>
                  </a:ext>
                </a:extLst>
              </p:cNvPr>
              <p:cNvSpPr txBox="1"/>
              <p:nvPr/>
            </p:nvSpPr>
            <p:spPr>
              <a:xfrm>
                <a:off x="468923" y="5288670"/>
                <a:ext cx="6989029" cy="1760547"/>
              </a:xfrm>
              <a:prstGeom prst="rect">
                <a:avLst/>
              </a:prstGeom>
              <a:noFill/>
            </p:spPr>
            <p:txBody>
              <a:bodyPr wrap="none" rtlCol="0">
                <a:spAutoFit/>
              </a:bodyPr>
              <a:lstStyle/>
              <a:p>
                <a:r>
                  <a:rPr lang="en-IN" dirty="0"/>
                  <a:t>NOTE: </a:t>
                </a:r>
              </a:p>
              <a:p>
                <a:endParaRPr lang="en-IN" dirty="0"/>
              </a:p>
              <a:p>
                <a:r>
                  <a:rPr lang="en-US" dirty="0"/>
                  <a:t>1. MSE and RMSE values are extremely low and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𝑅</m:t>
                        </m:r>
                      </m:e>
                      <m:sup>
                        <m:r>
                          <a:rPr lang="en-IN" i="1">
                            <a:latin typeface="Cambria Math" panose="02040503050406030204" pitchFamily="18" charset="0"/>
                          </a:rPr>
                          <m:t>2</m:t>
                        </m:r>
                      </m:sup>
                    </m:sSup>
                  </m:oMath>
                </a14:m>
                <a:r>
                  <a:rPr lang="en-IN" dirty="0"/>
                  <a:t> </a:t>
                </a:r>
                <a:r>
                  <a:rPr lang="en-US" dirty="0"/>
                  <a:t> is high.</a:t>
                </a:r>
              </a:p>
              <a:p>
                <a:endParaRPr lang="en-US" dirty="0"/>
              </a:p>
              <a:p>
                <a:r>
                  <a:rPr lang="en-US" dirty="0"/>
                  <a:t>2. It denotes that this model is best and preferable for satisfactory results</a:t>
                </a:r>
                <a:endParaRPr lang="en-IN" dirty="0"/>
              </a:p>
              <a:p>
                <a:endParaRPr lang="en-IN" dirty="0"/>
              </a:p>
            </p:txBody>
          </p:sp>
        </mc:Choice>
        <mc:Fallback xmlns="">
          <p:sp>
            <p:nvSpPr>
              <p:cNvPr id="7" name="TextBox 6">
                <a:extLst>
                  <a:ext uri="{FF2B5EF4-FFF2-40B4-BE49-F238E27FC236}">
                    <a16:creationId xmlns:a16="http://schemas.microsoft.com/office/drawing/2014/main" id="{E1D09883-C2DA-80ED-576E-64E63B00EBFE}"/>
                  </a:ext>
                </a:extLst>
              </p:cNvPr>
              <p:cNvSpPr txBox="1">
                <a:spLocks noRot="1" noChangeAspect="1" noMove="1" noResize="1" noEditPoints="1" noAdjustHandles="1" noChangeArrowheads="1" noChangeShapeType="1" noTextEdit="1"/>
              </p:cNvSpPr>
              <p:nvPr/>
            </p:nvSpPr>
            <p:spPr>
              <a:xfrm>
                <a:off x="468923" y="5288670"/>
                <a:ext cx="6989029" cy="1760547"/>
              </a:xfrm>
              <a:prstGeom prst="rect">
                <a:avLst/>
              </a:prstGeom>
              <a:blipFill>
                <a:blip r:embed="rId3"/>
                <a:stretch>
                  <a:fillRect l="-785" t="-2083" r="-785"/>
                </a:stretch>
              </a:blipFill>
            </p:spPr>
            <p:txBody>
              <a:bodyPr/>
              <a:lstStyle/>
              <a:p>
                <a:r>
                  <a:rPr lang="en-IN">
                    <a:noFill/>
                  </a:rPr>
                  <a:t> </a:t>
                </a:r>
              </a:p>
            </p:txBody>
          </p:sp>
        </mc:Fallback>
      </mc:AlternateContent>
      <p:sp>
        <p:nvSpPr>
          <p:cNvPr id="8" name="Title 1">
            <a:extLst>
              <a:ext uri="{FF2B5EF4-FFF2-40B4-BE49-F238E27FC236}">
                <a16:creationId xmlns:a16="http://schemas.microsoft.com/office/drawing/2014/main" id="{A7E9B446-4A9E-179E-262F-AA759E5148B3}"/>
              </a:ext>
            </a:extLst>
          </p:cNvPr>
          <p:cNvSpPr>
            <a:spLocks noGrp="1"/>
          </p:cNvSpPr>
          <p:nvPr>
            <p:ph type="title"/>
          </p:nvPr>
        </p:nvSpPr>
        <p:spPr>
          <a:xfrm>
            <a:off x="468922" y="14067"/>
            <a:ext cx="4947176" cy="590842"/>
          </a:xfrm>
        </p:spPr>
        <p:txBody>
          <a:bodyPr/>
          <a:lstStyle/>
          <a:p>
            <a:r>
              <a:rPr lang="en-IN" sz="3000" b="1" dirty="0"/>
              <a:t>LSTM PERFORMANCE METRICS </a:t>
            </a:r>
          </a:p>
        </p:txBody>
      </p:sp>
    </p:spTree>
    <p:extLst>
      <p:ext uri="{BB962C8B-B14F-4D97-AF65-F5344CB8AC3E}">
        <p14:creationId xmlns:p14="http://schemas.microsoft.com/office/powerpoint/2010/main" val="3793969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60430DA-A1FB-DA5D-A57B-9DA3030B09AB}"/>
                  </a:ext>
                </a:extLst>
              </p:cNvPr>
              <p:cNvGraphicFramePr>
                <a:graphicFrameLocks noGrp="1"/>
              </p:cNvGraphicFramePr>
              <p:nvPr/>
            </p:nvGraphicFramePr>
            <p:xfrm>
              <a:off x="7015089" y="0"/>
              <a:ext cx="5176911" cy="6858004"/>
            </p:xfrm>
            <a:graphic>
              <a:graphicData uri="http://schemas.openxmlformats.org/drawingml/2006/table">
                <a:tbl>
                  <a:tblPr firstRow="1" firstCol="1" bandRow="1"/>
                  <a:tblGrid>
                    <a:gridCol w="604556">
                      <a:extLst>
                        <a:ext uri="{9D8B030D-6E8A-4147-A177-3AD203B41FA5}">
                          <a16:colId xmlns:a16="http://schemas.microsoft.com/office/drawing/2014/main" val="1350184759"/>
                        </a:ext>
                      </a:extLst>
                    </a:gridCol>
                    <a:gridCol w="898880">
                      <a:extLst>
                        <a:ext uri="{9D8B030D-6E8A-4147-A177-3AD203B41FA5}">
                          <a16:colId xmlns:a16="http://schemas.microsoft.com/office/drawing/2014/main" val="532945826"/>
                        </a:ext>
                      </a:extLst>
                    </a:gridCol>
                    <a:gridCol w="898880">
                      <a:extLst>
                        <a:ext uri="{9D8B030D-6E8A-4147-A177-3AD203B41FA5}">
                          <a16:colId xmlns:a16="http://schemas.microsoft.com/office/drawing/2014/main" val="3645952279"/>
                        </a:ext>
                      </a:extLst>
                    </a:gridCol>
                    <a:gridCol w="898880">
                      <a:extLst>
                        <a:ext uri="{9D8B030D-6E8A-4147-A177-3AD203B41FA5}">
                          <a16:colId xmlns:a16="http://schemas.microsoft.com/office/drawing/2014/main" val="3392657629"/>
                        </a:ext>
                      </a:extLst>
                    </a:gridCol>
                    <a:gridCol w="898880">
                      <a:extLst>
                        <a:ext uri="{9D8B030D-6E8A-4147-A177-3AD203B41FA5}">
                          <a16:colId xmlns:a16="http://schemas.microsoft.com/office/drawing/2014/main" val="2355755835"/>
                        </a:ext>
                      </a:extLst>
                    </a:gridCol>
                    <a:gridCol w="976835">
                      <a:extLst>
                        <a:ext uri="{9D8B030D-6E8A-4147-A177-3AD203B41FA5}">
                          <a16:colId xmlns:a16="http://schemas.microsoft.com/office/drawing/2014/main" val="3063546752"/>
                        </a:ext>
                      </a:extLst>
                    </a:gridCol>
                  </a:tblGrid>
                  <a:tr h="403412">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Stock </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MODEL</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MSE</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RMSE</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en-IN" sz="1200" b="1" i="1">
                                        <a:effectLst/>
                                        <a:latin typeface="Cambria Math" panose="02040503050406030204" pitchFamily="18" charset="0"/>
                                        <a:ea typeface="Calibri" panose="020F0502020204030204" pitchFamily="34" charset="0"/>
                                        <a:cs typeface="Arial" panose="020B0604020202020204" pitchFamily="34" charset="0"/>
                                      </a:rPr>
                                    </m:ctrlPr>
                                  </m:sSupPr>
                                  <m:e>
                                    <m:r>
                                      <a:rPr lang="en-IN" sz="1200" b="1" i="1">
                                        <a:effectLst/>
                                        <a:latin typeface="Cambria Math" panose="02040503050406030204" pitchFamily="18" charset="0"/>
                                        <a:ea typeface="Calibri" panose="020F0502020204030204" pitchFamily="34" charset="0"/>
                                        <a:cs typeface="Arial" panose="020B0604020202020204" pitchFamily="34" charset="0"/>
                                      </a:rPr>
                                      <m:t>𝑹</m:t>
                                    </m:r>
                                  </m:e>
                                  <m:sup>
                                    <m:r>
                                      <a:rPr lang="en-IN" sz="1200" b="1" i="1">
                                        <a:effectLst/>
                                        <a:latin typeface="Cambria Math" panose="02040503050406030204" pitchFamily="18" charset="0"/>
                                        <a:ea typeface="Calibri" panose="020F0502020204030204" pitchFamily="34" charset="0"/>
                                        <a:cs typeface="Arial" panose="020B0604020202020204" pitchFamily="34" charset="0"/>
                                      </a:rPr>
                                      <m:t>𝟐</m:t>
                                    </m:r>
                                  </m:sup>
                                </m:sSup>
                              </m:oMath>
                            </m:oMathPara>
                          </a14:m>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BEST MODEL</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13819"/>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GOOG</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0.001743036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0.041749685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0.808047809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0831392"/>
                      </a:ext>
                    </a:extLst>
                  </a:tr>
                  <a:tr h="403412">
                    <a:tc vMerge="1">
                      <a:txBody>
                        <a:bodyPr/>
                        <a:lstStyle/>
                        <a:p>
                          <a:endParaRPr lang="en-IN"/>
                        </a:p>
                      </a:txBody>
                      <a:tcPr/>
                    </a:tc>
                    <a:tc>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5022.300541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70.86819132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0.728510611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771391709"/>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3773.978584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61.43271591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0.795990875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489162178"/>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19929.37611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141.1714422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-0.07731787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166447009"/>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AMZN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0.001336588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0.036559388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0.896386939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664349"/>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8791.871955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93.76498256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0.836409021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726819820"/>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9812.722059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99.05918463</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0.817413991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87205956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61294.70551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247.5776757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-0.14051488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349733735"/>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AAPL</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0.000597897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0.024451950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0.882336317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056215"/>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18.03839872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4.247163609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0.766545727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727514777"/>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14.24036165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3.773640371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0.815700200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92527495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172.4774882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13.13306850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-1.23221624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972313671"/>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TSLA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0.001072131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0.032743420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0.889453738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991529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2804.609871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52.95856749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0.774718625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409489776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2398.896534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48.97853136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0.807307706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094507940"/>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34719.06597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186.3305288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-1.78882242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791331390"/>
                      </a:ext>
                    </a:extLst>
                  </a:tr>
                </a:tbl>
              </a:graphicData>
            </a:graphic>
          </p:graphicFrame>
        </mc:Choice>
        <mc:Fallback xmlns="">
          <p:graphicFrame>
            <p:nvGraphicFramePr>
              <p:cNvPr id="5" name="Table 4">
                <a:extLst>
                  <a:ext uri="{FF2B5EF4-FFF2-40B4-BE49-F238E27FC236}">
                    <a16:creationId xmlns:a16="http://schemas.microsoft.com/office/drawing/2014/main" id="{E60430DA-A1FB-DA5D-A57B-9DA3030B09AB}"/>
                  </a:ext>
                </a:extLst>
              </p:cNvPr>
              <p:cNvGraphicFramePr>
                <a:graphicFrameLocks noGrp="1"/>
              </p:cNvGraphicFramePr>
              <p:nvPr/>
            </p:nvGraphicFramePr>
            <p:xfrm>
              <a:off x="7015089" y="0"/>
              <a:ext cx="5176911" cy="6858004"/>
            </p:xfrm>
            <a:graphic>
              <a:graphicData uri="http://schemas.openxmlformats.org/drawingml/2006/table">
                <a:tbl>
                  <a:tblPr firstRow="1" firstCol="1" bandRow="1"/>
                  <a:tblGrid>
                    <a:gridCol w="604556">
                      <a:extLst>
                        <a:ext uri="{9D8B030D-6E8A-4147-A177-3AD203B41FA5}">
                          <a16:colId xmlns:a16="http://schemas.microsoft.com/office/drawing/2014/main" val="1350184759"/>
                        </a:ext>
                      </a:extLst>
                    </a:gridCol>
                    <a:gridCol w="898880">
                      <a:extLst>
                        <a:ext uri="{9D8B030D-6E8A-4147-A177-3AD203B41FA5}">
                          <a16:colId xmlns:a16="http://schemas.microsoft.com/office/drawing/2014/main" val="532945826"/>
                        </a:ext>
                      </a:extLst>
                    </a:gridCol>
                    <a:gridCol w="898880">
                      <a:extLst>
                        <a:ext uri="{9D8B030D-6E8A-4147-A177-3AD203B41FA5}">
                          <a16:colId xmlns:a16="http://schemas.microsoft.com/office/drawing/2014/main" val="3645952279"/>
                        </a:ext>
                      </a:extLst>
                    </a:gridCol>
                    <a:gridCol w="898880">
                      <a:extLst>
                        <a:ext uri="{9D8B030D-6E8A-4147-A177-3AD203B41FA5}">
                          <a16:colId xmlns:a16="http://schemas.microsoft.com/office/drawing/2014/main" val="3392657629"/>
                        </a:ext>
                      </a:extLst>
                    </a:gridCol>
                    <a:gridCol w="898880">
                      <a:extLst>
                        <a:ext uri="{9D8B030D-6E8A-4147-A177-3AD203B41FA5}">
                          <a16:colId xmlns:a16="http://schemas.microsoft.com/office/drawing/2014/main" val="2355755835"/>
                        </a:ext>
                      </a:extLst>
                    </a:gridCol>
                    <a:gridCol w="976835">
                      <a:extLst>
                        <a:ext uri="{9D8B030D-6E8A-4147-A177-3AD203B41FA5}">
                          <a16:colId xmlns:a16="http://schemas.microsoft.com/office/drawing/2014/main" val="3063546752"/>
                        </a:ext>
                      </a:extLst>
                    </a:gridCol>
                  </a:tblGrid>
                  <a:tr h="403412">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Stock </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MODEL</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MSE</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RMSE</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66892" t="-3030" r="-110135" b="-1609091"/>
                          </a:stretch>
                        </a:blipFill>
                      </a:tcPr>
                    </a:tc>
                    <a:tc>
                      <a:txBody>
                        <a:bodyPr/>
                        <a:lstStyle/>
                        <a:p>
                          <a:pPr>
                            <a:lnSpc>
                              <a:spcPct val="150000"/>
                            </a:lnSpc>
                            <a:spcAft>
                              <a:spcPts val="800"/>
                            </a:spcAft>
                          </a:pPr>
                          <a:r>
                            <a:rPr lang="en-IN" sz="1200" b="1">
                              <a:effectLst/>
                              <a:latin typeface="+mn-lt"/>
                              <a:ea typeface="Calibri" panose="020F0502020204030204" pitchFamily="34" charset="0"/>
                              <a:cs typeface="Times New Roman" panose="02020603050405020304" pitchFamily="18" charset="0"/>
                            </a:rPr>
                            <a:t>BEST MODEL</a:t>
                          </a:r>
                          <a:endParaRPr lang="en-IN" sz="1200">
                            <a:effectLst/>
                            <a:latin typeface="+mn-lt"/>
                            <a:ea typeface="Calibri" panose="020F0502020204030204" pitchFamily="34" charset="0"/>
                            <a:cs typeface="Times New Roman" panose="02020603050405020304" pitchFamily="18" charset="0"/>
                          </a:endParaRP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13819"/>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GOOG</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0.001743036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0.041749685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0.808047809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0831392"/>
                      </a:ext>
                    </a:extLst>
                  </a:tr>
                  <a:tr h="403412">
                    <a:tc vMerge="1">
                      <a:txBody>
                        <a:bodyPr/>
                        <a:lstStyle/>
                        <a:p>
                          <a:endParaRPr lang="en-IN"/>
                        </a:p>
                      </a:txBody>
                      <a:tcPr/>
                    </a:tc>
                    <a:tc>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5022.300541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70.86819132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0.728510611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771391709"/>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3773.978584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61.43271591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0.795990875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489162178"/>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19929.37611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141.1714422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-0.07731787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166447009"/>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AMZN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0.001336588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0.036559388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0.896386939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664349"/>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8791.871955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93.76498256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0.836409021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726819820"/>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9812.722059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99.05918463</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0.817413991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87205956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61294.70551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247.5776757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-0.14051488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349733735"/>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AAPL</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0.000597897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0.024451950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0.882336317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056215"/>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18.03839872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4.247163609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0.766545727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727514777"/>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14.24036165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3.773640371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0.815700200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92527495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172.4774882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13.13306850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-1.23221624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972313671"/>
                      </a:ext>
                    </a:extLst>
                  </a:tr>
                  <a:tr h="403412">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TSLA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0.001072131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0.032743420</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0.889453738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LSTM</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991529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RNN</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2804.609871</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52.95856749</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0.774718625</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4094897761"/>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ARIMA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2398.896534</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48.97853136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0.807307706</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094507940"/>
                      </a:ext>
                    </a:extLst>
                  </a:tr>
                  <a:tr h="403412">
                    <a:tc vMerge="1">
                      <a:txBody>
                        <a:bodyPr/>
                        <a:lstStyle/>
                        <a:p>
                          <a:endParaRPr lang="en-IN"/>
                        </a:p>
                      </a:txBody>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SMA</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34719.06597</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a:effectLst/>
                              <a:latin typeface="+mn-lt"/>
                              <a:ea typeface="Calibri" panose="020F0502020204030204" pitchFamily="34" charset="0"/>
                              <a:cs typeface="Times New Roman" panose="02020603050405020304" pitchFamily="18" charset="0"/>
                            </a:rPr>
                            <a:t>186.3305288</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IN" sz="1200" dirty="0">
                              <a:effectLst/>
                              <a:latin typeface="+mn-lt"/>
                              <a:ea typeface="Calibri" panose="020F0502020204030204" pitchFamily="34" charset="0"/>
                              <a:cs typeface="Times New Roman" panose="02020603050405020304" pitchFamily="18" charset="0"/>
                            </a:rPr>
                            <a:t>-1.78882242</a:t>
                          </a:r>
                        </a:p>
                      </a:txBody>
                      <a:tcPr marL="33815" marR="338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791331390"/>
                      </a:ext>
                    </a:extLst>
                  </a:tr>
                </a:tbl>
              </a:graphicData>
            </a:graphic>
          </p:graphicFrame>
        </mc:Fallback>
      </mc:AlternateContent>
      <p:sp>
        <p:nvSpPr>
          <p:cNvPr id="6" name="TextBox 5">
            <a:extLst>
              <a:ext uri="{FF2B5EF4-FFF2-40B4-BE49-F238E27FC236}">
                <a16:creationId xmlns:a16="http://schemas.microsoft.com/office/drawing/2014/main" id="{46453F5D-D6A2-DD5C-9705-0FB28770CE70}"/>
              </a:ext>
            </a:extLst>
          </p:cNvPr>
          <p:cNvSpPr txBox="1"/>
          <p:nvPr/>
        </p:nvSpPr>
        <p:spPr>
          <a:xfrm>
            <a:off x="248383" y="244735"/>
            <a:ext cx="4604971" cy="1754326"/>
          </a:xfrm>
          <a:prstGeom prst="rect">
            <a:avLst/>
          </a:prstGeom>
          <a:noFill/>
        </p:spPr>
        <p:txBody>
          <a:bodyPr wrap="squar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Table:</a:t>
            </a:r>
          </a:p>
          <a:p>
            <a:endParaRPr lang="en-IN" b="1" dirty="0">
              <a:latin typeface="Arial" panose="020B0604020202020204" pitchFamily="34" charset="0"/>
              <a:ea typeface="Calibri" panose="020F0502020204030204" pitchFamily="34" charset="0"/>
            </a:endParaRPr>
          </a:p>
          <a:p>
            <a:r>
              <a:rPr lang="en-IN" b="1" dirty="0">
                <a:latin typeface="Arial" panose="020B0604020202020204" pitchFamily="34" charset="0"/>
                <a:ea typeface="Calibri" panose="020F0502020204030204" pitchFamily="34" charset="0"/>
              </a:rPr>
              <a:t>PERFORMANCE METRICS </a:t>
            </a:r>
            <a:r>
              <a:rPr lang="en-IN" sz="1800" b="1" dirty="0">
                <a:effectLst/>
                <a:latin typeface="Arial" panose="020B0604020202020204" pitchFamily="34" charset="0"/>
                <a:ea typeface="Calibri" panose="020F0502020204030204" pitchFamily="34" charset="0"/>
              </a:rPr>
              <a:t>COMPARE </a:t>
            </a:r>
          </a:p>
          <a:p>
            <a:endParaRPr lang="en-IN" sz="1800" b="1" dirty="0">
              <a:effectLst/>
              <a:latin typeface="Arial" panose="020B0604020202020204" pitchFamily="34" charset="0"/>
              <a:ea typeface="Calibri" panose="020F0502020204030204" pitchFamily="34" charset="0"/>
            </a:endParaRPr>
          </a:p>
          <a:p>
            <a:r>
              <a:rPr lang="en-IN" sz="1800" b="1" dirty="0">
                <a:effectLst/>
                <a:latin typeface="Arial" panose="020B0604020202020204" pitchFamily="34" charset="0"/>
                <a:ea typeface="Calibri" panose="020F0502020204030204" pitchFamily="34" charset="0"/>
              </a:rPr>
              <a:t>LSTM TO OTHER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5C0DE1BE-AE91-0EAD-BD84-401558C50641}"/>
              </a:ext>
            </a:extLst>
          </p:cNvPr>
          <p:cNvSpPr txBox="1"/>
          <p:nvPr/>
        </p:nvSpPr>
        <p:spPr>
          <a:xfrm>
            <a:off x="248383" y="6211669"/>
            <a:ext cx="4262705"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NOTE: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LSTM performance is the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2246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IN" sz="6600" b="1" dirty="0"/>
              <a:t>RESULTS</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438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84E2-E521-4EA2-6E5B-C6F71F34F7F3}"/>
              </a:ext>
            </a:extLst>
          </p:cNvPr>
          <p:cNvSpPr>
            <a:spLocks noGrp="1"/>
          </p:cNvSpPr>
          <p:nvPr>
            <p:ph type="title"/>
          </p:nvPr>
        </p:nvSpPr>
        <p:spPr>
          <a:xfrm>
            <a:off x="609562" y="273352"/>
            <a:ext cx="1925820" cy="1144682"/>
          </a:xfrm>
        </p:spPr>
        <p:txBody>
          <a:bodyPr/>
          <a:lstStyle/>
          <a:p>
            <a:r>
              <a:rPr lang="en-IN" dirty="0"/>
              <a:t>RESULTS</a:t>
            </a:r>
          </a:p>
        </p:txBody>
      </p:sp>
      <p:sp>
        <p:nvSpPr>
          <p:cNvPr id="5" name="TextBox 4">
            <a:extLst>
              <a:ext uri="{FF2B5EF4-FFF2-40B4-BE49-F238E27FC236}">
                <a16:creationId xmlns:a16="http://schemas.microsoft.com/office/drawing/2014/main" id="{64163E22-6983-0037-3CC7-E179E527811E}"/>
              </a:ext>
            </a:extLst>
          </p:cNvPr>
          <p:cNvSpPr txBox="1"/>
          <p:nvPr/>
        </p:nvSpPr>
        <p:spPr>
          <a:xfrm>
            <a:off x="609562" y="1745879"/>
            <a:ext cx="10972838" cy="2223622"/>
          </a:xfrm>
          <a:prstGeom prst="rect">
            <a:avLst/>
          </a:prstGeom>
          <a:noFill/>
        </p:spPr>
        <p:txBody>
          <a:bodyPr wrap="square">
            <a:spAutoFit/>
          </a:bodyPr>
          <a:lstStyle/>
          <a:p>
            <a:pPr marL="342900" lvl="0" indent="-342900" algn="just">
              <a:lnSpc>
                <a:spcPct val="200000"/>
              </a:lnSpc>
              <a:buFont typeface="+mj-lt"/>
              <a:buAutoNum type="arabicPeriod"/>
            </a:pPr>
            <a:r>
              <a:rPr lang="en-US" sz="1800" dirty="0">
                <a:effectLst/>
                <a:latin typeface="Arial" panose="020B0604020202020204" pitchFamily="34" charset="0"/>
                <a:ea typeface="Times New Roman" panose="02020603050405020304" pitchFamily="18" charset="0"/>
              </a:rPr>
              <a:t>LSTM is an existing model, but we have reimplemented the model to increase the performance of the model by changing different combinations of parameters.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US" sz="1800" dirty="0">
                <a:effectLst/>
                <a:latin typeface="Arial" panose="020B0604020202020204" pitchFamily="34" charset="0"/>
                <a:ea typeface="Times New Roman" panose="02020603050405020304" pitchFamily="18" charset="0"/>
              </a:rPr>
              <a:t>check the model performance against different datasets.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US" sz="1800" dirty="0">
                <a:effectLst/>
                <a:latin typeface="Arial" panose="020B0604020202020204" pitchFamily="34" charset="0"/>
                <a:ea typeface="Times New Roman" panose="02020603050405020304" pitchFamily="18" charset="0"/>
              </a:rPr>
              <a:t>To show how the LSTM model is superior to the other existing models in terms of performance matrix.</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73359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755D2A7-EABE-B181-3277-29F7CF8D2EDB}"/>
              </a:ext>
            </a:extLst>
          </p:cNvPr>
          <p:cNvSpPr txBox="1"/>
          <p:nvPr/>
        </p:nvSpPr>
        <p:spPr>
          <a:xfrm>
            <a:off x="215485" y="4600135"/>
            <a:ext cx="4873963"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1: </a:t>
            </a:r>
            <a:r>
              <a:rPr lang="en-IN" sz="1800" b="1" dirty="0" err="1">
                <a:solidFill>
                  <a:srgbClr val="24292F"/>
                </a:solidFill>
                <a:effectLst/>
                <a:latin typeface="Arial" panose="020B0604020202020204" pitchFamily="34" charset="0"/>
                <a:ea typeface="Calibri" panose="020F0502020204030204" pitchFamily="34" charset="0"/>
                <a:cs typeface="Times New Roman" panose="02020603050405020304" pitchFamily="18" charset="0"/>
              </a:rPr>
              <a:t>RMSProp</a:t>
            </a:r>
            <a:r>
              <a:rPr lang="en-IN" sz="1800" b="1" dirty="0">
                <a:effectLst/>
                <a:latin typeface="Arial" panose="020B0604020202020204" pitchFamily="34" charset="0"/>
                <a:ea typeface="Calibri" panose="020F0502020204030204" pitchFamily="34" charset="0"/>
                <a:cs typeface="Times New Roman" panose="02020603050405020304" pitchFamily="18" charset="0"/>
              </a:rPr>
              <a:t> optimizer for Tesla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6" name="Picture 15" descr="Chart, histogram&#10;&#10;Description automatically generated">
            <a:extLst>
              <a:ext uri="{FF2B5EF4-FFF2-40B4-BE49-F238E27FC236}">
                <a16:creationId xmlns:a16="http://schemas.microsoft.com/office/drawing/2014/main" id="{30645056-4105-6577-CBAC-4A1A7DAA1559}"/>
              </a:ext>
            </a:extLst>
          </p:cNvPr>
          <p:cNvPicPr>
            <a:picLocks noChangeAspect="1"/>
          </p:cNvPicPr>
          <p:nvPr/>
        </p:nvPicPr>
        <p:blipFill rotWithShape="1">
          <a:blip r:embed="rId2">
            <a:extLst>
              <a:ext uri="{28A0092B-C50C-407E-A947-70E740481C1C}">
                <a14:useLocalDpi xmlns:a14="http://schemas.microsoft.com/office/drawing/2010/main" val="0"/>
              </a:ext>
            </a:extLst>
          </a:blip>
          <a:srcRect l="3778" t="4395" b="7199"/>
          <a:stretch/>
        </p:blipFill>
        <p:spPr bwMode="auto">
          <a:xfrm>
            <a:off x="0" y="496278"/>
            <a:ext cx="6066866" cy="3981156"/>
          </a:xfrm>
          <a:prstGeom prst="rect">
            <a:avLst/>
          </a:prstGeom>
          <a:noFill/>
          <a:ln>
            <a:solidFill>
              <a:schemeClr val="tx1"/>
            </a:solidFill>
          </a:ln>
        </p:spPr>
      </p:pic>
      <p:sp>
        <p:nvSpPr>
          <p:cNvPr id="20" name="TextBox 19">
            <a:extLst>
              <a:ext uri="{FF2B5EF4-FFF2-40B4-BE49-F238E27FC236}">
                <a16:creationId xmlns:a16="http://schemas.microsoft.com/office/drawing/2014/main" id="{AD506F7F-1065-91E5-B73A-5F413672A7F3}"/>
              </a:ext>
            </a:extLst>
          </p:cNvPr>
          <p:cNvSpPr txBox="1"/>
          <p:nvPr/>
        </p:nvSpPr>
        <p:spPr>
          <a:xfrm>
            <a:off x="6821228" y="4600135"/>
            <a:ext cx="4467826"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2: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Adam</a:t>
            </a:r>
            <a:r>
              <a:rPr lang="en-IN" sz="1800" b="1" dirty="0">
                <a:effectLst/>
                <a:latin typeface="Arial" panose="020B0604020202020204" pitchFamily="34" charset="0"/>
                <a:ea typeface="Calibri" panose="020F0502020204030204" pitchFamily="34" charset="0"/>
                <a:cs typeface="Times New Roman" panose="02020603050405020304" pitchFamily="18" charset="0"/>
              </a:rPr>
              <a:t> optimizer for Tesla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1" name="Picture 20" descr="Chart, histogram&#10;&#10;Description automatically generated">
            <a:extLst>
              <a:ext uri="{FF2B5EF4-FFF2-40B4-BE49-F238E27FC236}">
                <a16:creationId xmlns:a16="http://schemas.microsoft.com/office/drawing/2014/main" id="{4DC15DF4-637C-9851-5499-BFB7FC2019AC}"/>
              </a:ext>
            </a:extLst>
          </p:cNvPr>
          <p:cNvPicPr>
            <a:picLocks noChangeAspect="1"/>
          </p:cNvPicPr>
          <p:nvPr/>
        </p:nvPicPr>
        <p:blipFill rotWithShape="1">
          <a:blip r:embed="rId3">
            <a:extLst>
              <a:ext uri="{28A0092B-C50C-407E-A947-70E740481C1C}">
                <a14:useLocalDpi xmlns:a14="http://schemas.microsoft.com/office/drawing/2010/main" val="0"/>
              </a:ext>
            </a:extLst>
          </a:blip>
          <a:srcRect l="3526" t="4395" b="4395"/>
          <a:stretch/>
        </p:blipFill>
        <p:spPr bwMode="auto">
          <a:xfrm>
            <a:off x="6296254" y="482996"/>
            <a:ext cx="5895746" cy="3981156"/>
          </a:xfrm>
          <a:prstGeom prst="rect">
            <a:avLst/>
          </a:prstGeom>
          <a:noFill/>
          <a:ln>
            <a:solidFill>
              <a:schemeClr val="tx1"/>
            </a:solidFill>
          </a:ln>
        </p:spPr>
      </p:pic>
      <p:sp>
        <p:nvSpPr>
          <p:cNvPr id="22" name="TextBox 21">
            <a:extLst>
              <a:ext uri="{FF2B5EF4-FFF2-40B4-BE49-F238E27FC236}">
                <a16:creationId xmlns:a16="http://schemas.microsoft.com/office/drawing/2014/main" id="{AE1938C3-BBF7-7153-9EA1-9E5936C5772A}"/>
              </a:ext>
            </a:extLst>
          </p:cNvPr>
          <p:cNvSpPr txBox="1"/>
          <p:nvPr/>
        </p:nvSpPr>
        <p:spPr>
          <a:xfrm>
            <a:off x="3546433" y="5827935"/>
            <a:ext cx="5062027"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NOTE: Adam optimizer gives best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809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C7591DF-5E8C-022C-C078-5B275573BA8A}"/>
              </a:ext>
            </a:extLst>
          </p:cNvPr>
          <p:cNvSpPr txBox="1"/>
          <p:nvPr/>
        </p:nvSpPr>
        <p:spPr>
          <a:xfrm>
            <a:off x="6698346" y="4613417"/>
            <a:ext cx="4527650"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2: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Adam</a:t>
            </a:r>
            <a:r>
              <a:rPr lang="en-IN" sz="1800" b="1" dirty="0">
                <a:effectLst/>
                <a:latin typeface="Arial" panose="020B0604020202020204" pitchFamily="34" charset="0"/>
                <a:ea typeface="Calibri" panose="020F0502020204030204" pitchFamily="34" charset="0"/>
                <a:cs typeface="Times New Roman" panose="02020603050405020304" pitchFamily="18" charset="0"/>
              </a:rPr>
              <a:t> optimizer for Apple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descr="Chart, line chart&#10;&#10;Description automatically generated">
            <a:extLst>
              <a:ext uri="{FF2B5EF4-FFF2-40B4-BE49-F238E27FC236}">
                <a16:creationId xmlns:a16="http://schemas.microsoft.com/office/drawing/2014/main" id="{4FC885B9-CA54-34DF-9944-933F417DB613}"/>
              </a:ext>
            </a:extLst>
          </p:cNvPr>
          <p:cNvPicPr>
            <a:picLocks noChangeAspect="1"/>
          </p:cNvPicPr>
          <p:nvPr/>
        </p:nvPicPr>
        <p:blipFill rotWithShape="1">
          <a:blip r:embed="rId2">
            <a:extLst>
              <a:ext uri="{28A0092B-C50C-407E-A947-70E740481C1C}">
                <a14:useLocalDpi xmlns:a14="http://schemas.microsoft.com/office/drawing/2010/main" val="0"/>
              </a:ext>
            </a:extLst>
          </a:blip>
          <a:srcRect l="3022" t="4395" b="7199"/>
          <a:stretch/>
        </p:blipFill>
        <p:spPr bwMode="auto">
          <a:xfrm>
            <a:off x="6077447" y="496277"/>
            <a:ext cx="6114553" cy="3981155"/>
          </a:xfrm>
          <a:prstGeom prst="rect">
            <a:avLst/>
          </a:prstGeom>
          <a:noFill/>
          <a:ln>
            <a:solidFill>
              <a:schemeClr val="tx1"/>
            </a:solidFill>
          </a:ln>
        </p:spPr>
      </p:pic>
      <p:sp>
        <p:nvSpPr>
          <p:cNvPr id="8" name="TextBox 7">
            <a:extLst>
              <a:ext uri="{FF2B5EF4-FFF2-40B4-BE49-F238E27FC236}">
                <a16:creationId xmlns:a16="http://schemas.microsoft.com/office/drawing/2014/main" id="{72FD27F2-E7CE-575C-AA0B-D93D6373D769}"/>
              </a:ext>
            </a:extLst>
          </p:cNvPr>
          <p:cNvSpPr txBox="1"/>
          <p:nvPr/>
        </p:nvSpPr>
        <p:spPr>
          <a:xfrm>
            <a:off x="235960" y="4600132"/>
            <a:ext cx="4933787"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1: </a:t>
            </a:r>
            <a:r>
              <a:rPr lang="en-IN" sz="1800" b="1" dirty="0" err="1">
                <a:solidFill>
                  <a:srgbClr val="24292F"/>
                </a:solidFill>
                <a:effectLst/>
                <a:latin typeface="Arial" panose="020B0604020202020204" pitchFamily="34" charset="0"/>
                <a:ea typeface="Calibri" panose="020F0502020204030204" pitchFamily="34" charset="0"/>
                <a:cs typeface="Times New Roman" panose="02020603050405020304" pitchFamily="18" charset="0"/>
              </a:rPr>
              <a:t>RMSProp</a:t>
            </a:r>
            <a:r>
              <a:rPr lang="en-IN" sz="1800" b="1" dirty="0">
                <a:effectLst/>
                <a:latin typeface="Arial" panose="020B0604020202020204" pitchFamily="34" charset="0"/>
                <a:ea typeface="Calibri" panose="020F0502020204030204" pitchFamily="34" charset="0"/>
                <a:cs typeface="Times New Roman" panose="02020603050405020304" pitchFamily="18" charset="0"/>
              </a:rPr>
              <a:t> optimizer for Apple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descr="Chart, line chart&#10;&#10;Description automatically generated">
            <a:extLst>
              <a:ext uri="{FF2B5EF4-FFF2-40B4-BE49-F238E27FC236}">
                <a16:creationId xmlns:a16="http://schemas.microsoft.com/office/drawing/2014/main" id="{C963B201-08FB-4055-4A48-FE2E643FF914}"/>
              </a:ext>
            </a:extLst>
          </p:cNvPr>
          <p:cNvPicPr>
            <a:picLocks noChangeAspect="1"/>
          </p:cNvPicPr>
          <p:nvPr/>
        </p:nvPicPr>
        <p:blipFill rotWithShape="1">
          <a:blip r:embed="rId3">
            <a:extLst>
              <a:ext uri="{28A0092B-C50C-407E-A947-70E740481C1C}">
                <a14:useLocalDpi xmlns:a14="http://schemas.microsoft.com/office/drawing/2010/main" val="0"/>
              </a:ext>
            </a:extLst>
          </a:blip>
          <a:srcRect l="3022" t="4395" b="4395"/>
          <a:stretch/>
        </p:blipFill>
        <p:spPr bwMode="auto">
          <a:xfrm>
            <a:off x="0" y="496276"/>
            <a:ext cx="5926561" cy="3981156"/>
          </a:xfrm>
          <a:prstGeom prst="rect">
            <a:avLst/>
          </a:prstGeom>
          <a:noFill/>
          <a:ln>
            <a:solidFill>
              <a:schemeClr val="tx1"/>
            </a:solidFill>
          </a:ln>
        </p:spPr>
      </p:pic>
      <p:sp>
        <p:nvSpPr>
          <p:cNvPr id="10" name="TextBox 9">
            <a:extLst>
              <a:ext uri="{FF2B5EF4-FFF2-40B4-BE49-F238E27FC236}">
                <a16:creationId xmlns:a16="http://schemas.microsoft.com/office/drawing/2014/main" id="{A918745A-D858-521A-383B-E7116A66CD11}"/>
              </a:ext>
            </a:extLst>
          </p:cNvPr>
          <p:cNvSpPr txBox="1"/>
          <p:nvPr/>
        </p:nvSpPr>
        <p:spPr>
          <a:xfrm>
            <a:off x="3546433" y="5827935"/>
            <a:ext cx="5062027"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NOTE: Adam optimizer gives best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15571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755D2A7-EABE-B181-3277-29F7CF8D2EDB}"/>
              </a:ext>
            </a:extLst>
          </p:cNvPr>
          <p:cNvSpPr txBox="1"/>
          <p:nvPr/>
        </p:nvSpPr>
        <p:spPr>
          <a:xfrm>
            <a:off x="215485" y="4600135"/>
            <a:ext cx="5339923"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1: </a:t>
            </a:r>
            <a:r>
              <a:rPr lang="en-IN" sz="1800" b="1" dirty="0">
                <a:effectLst/>
                <a:latin typeface="Arial" panose="020B0604020202020204" pitchFamily="34" charset="0"/>
                <a:ea typeface="Calibri" panose="020F0502020204030204" pitchFamily="34" charset="0"/>
              </a:rPr>
              <a:t>Binary Cross Entropy </a:t>
            </a:r>
            <a:r>
              <a:rPr lang="en-IN" sz="1800" b="1" dirty="0">
                <a:effectLst/>
                <a:latin typeface="Arial" panose="020B0604020202020204" pitchFamily="34" charset="0"/>
                <a:ea typeface="Calibri" panose="020F0502020204030204" pitchFamily="34" charset="0"/>
                <a:cs typeface="Times New Roman" panose="02020603050405020304" pitchFamily="18" charset="0"/>
              </a:rPr>
              <a:t>for Google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descr="Chart, scatter chart&#10;&#10;Description automatically generated">
            <a:extLst>
              <a:ext uri="{FF2B5EF4-FFF2-40B4-BE49-F238E27FC236}">
                <a16:creationId xmlns:a16="http://schemas.microsoft.com/office/drawing/2014/main" id="{69ECBB92-BA65-94BA-49F5-9ADBB40FDACC}"/>
              </a:ext>
            </a:extLst>
          </p:cNvPr>
          <p:cNvPicPr>
            <a:picLocks noChangeAspect="1"/>
          </p:cNvPicPr>
          <p:nvPr/>
        </p:nvPicPr>
        <p:blipFill rotWithShape="1">
          <a:blip r:embed="rId2">
            <a:extLst>
              <a:ext uri="{28A0092B-C50C-407E-A947-70E740481C1C}">
                <a14:useLocalDpi xmlns:a14="http://schemas.microsoft.com/office/drawing/2010/main" val="0"/>
              </a:ext>
            </a:extLst>
          </a:blip>
          <a:srcRect l="2265" t="4395" r="1" b="4395"/>
          <a:stretch/>
        </p:blipFill>
        <p:spPr bwMode="auto">
          <a:xfrm>
            <a:off x="1" y="482996"/>
            <a:ext cx="5972789" cy="3981155"/>
          </a:xfrm>
          <a:prstGeom prst="rect">
            <a:avLst/>
          </a:prstGeom>
          <a:noFill/>
          <a:ln>
            <a:solidFill>
              <a:schemeClr val="tx1"/>
            </a:solidFill>
          </a:ln>
        </p:spPr>
      </p:pic>
      <p:sp>
        <p:nvSpPr>
          <p:cNvPr id="9" name="TextBox 8">
            <a:extLst>
              <a:ext uri="{FF2B5EF4-FFF2-40B4-BE49-F238E27FC236}">
                <a16:creationId xmlns:a16="http://schemas.microsoft.com/office/drawing/2014/main" id="{D812C66E-3C16-EF42-DBB6-CAB05D5C4B33}"/>
              </a:ext>
            </a:extLst>
          </p:cNvPr>
          <p:cNvSpPr txBox="1"/>
          <p:nvPr/>
        </p:nvSpPr>
        <p:spPr>
          <a:xfrm>
            <a:off x="6455171" y="4586851"/>
            <a:ext cx="5006499"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2: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MSE</a:t>
            </a:r>
            <a:r>
              <a:rPr lang="en-IN" sz="1800" b="1" dirty="0">
                <a:effectLst/>
                <a:latin typeface="Arial" panose="020B0604020202020204" pitchFamily="34" charset="0"/>
                <a:ea typeface="Calibri" panose="020F0502020204030204" pitchFamily="34" charset="0"/>
                <a:cs typeface="Times New Roman" panose="02020603050405020304" pitchFamily="18" charset="0"/>
              </a:rPr>
              <a:t> loss measure for Google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 name="Picture 9" descr="Chart, scatter chart&#10;&#10;Description automatically generated">
            <a:extLst>
              <a:ext uri="{FF2B5EF4-FFF2-40B4-BE49-F238E27FC236}">
                <a16:creationId xmlns:a16="http://schemas.microsoft.com/office/drawing/2014/main" id="{77B02658-5A34-D635-DFA2-A7D4E0A1D989}"/>
              </a:ext>
            </a:extLst>
          </p:cNvPr>
          <p:cNvPicPr>
            <a:picLocks noChangeAspect="1"/>
          </p:cNvPicPr>
          <p:nvPr/>
        </p:nvPicPr>
        <p:blipFill rotWithShape="1">
          <a:blip r:embed="rId3">
            <a:extLst>
              <a:ext uri="{28A0092B-C50C-407E-A947-70E740481C1C}">
                <a14:useLocalDpi xmlns:a14="http://schemas.microsoft.com/office/drawing/2010/main" val="0"/>
              </a:ext>
            </a:extLst>
          </a:blip>
          <a:srcRect l="2265" t="4395" b="4395"/>
          <a:stretch/>
        </p:blipFill>
        <p:spPr bwMode="auto">
          <a:xfrm>
            <a:off x="6219211" y="482996"/>
            <a:ext cx="5972789" cy="3981154"/>
          </a:xfrm>
          <a:prstGeom prst="rect">
            <a:avLst/>
          </a:prstGeom>
          <a:noFill/>
          <a:ln>
            <a:solidFill>
              <a:schemeClr val="tx1"/>
            </a:solidFill>
          </a:ln>
        </p:spPr>
      </p:pic>
      <p:sp>
        <p:nvSpPr>
          <p:cNvPr id="11" name="TextBox 10">
            <a:extLst>
              <a:ext uri="{FF2B5EF4-FFF2-40B4-BE49-F238E27FC236}">
                <a16:creationId xmlns:a16="http://schemas.microsoft.com/office/drawing/2014/main" id="{56D61477-0CA0-A11D-424A-42E36279ECE7}"/>
              </a:ext>
            </a:extLst>
          </p:cNvPr>
          <p:cNvSpPr txBox="1"/>
          <p:nvPr/>
        </p:nvSpPr>
        <p:spPr>
          <a:xfrm>
            <a:off x="3546433" y="5827935"/>
            <a:ext cx="5378395"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NOTE: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MSE</a:t>
            </a:r>
            <a:r>
              <a:rPr lang="en-IN" sz="1800" b="1" dirty="0">
                <a:effectLst/>
                <a:latin typeface="Arial" panose="020B0604020202020204" pitchFamily="34" charset="0"/>
                <a:ea typeface="Calibri" panose="020F0502020204030204" pitchFamily="34" charset="0"/>
                <a:cs typeface="Times New Roman" panose="02020603050405020304" pitchFamily="18" charset="0"/>
              </a:rPr>
              <a:t> loss measure gives best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0017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C7591DF-5E8C-022C-C078-5B275573BA8A}"/>
              </a:ext>
            </a:extLst>
          </p:cNvPr>
          <p:cNvSpPr txBox="1"/>
          <p:nvPr/>
        </p:nvSpPr>
        <p:spPr>
          <a:xfrm>
            <a:off x="6698346" y="4613417"/>
            <a:ext cx="4519186"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2: </a:t>
            </a:r>
            <a:r>
              <a:rPr lang="en-IN" sz="1800" b="1" dirty="0">
                <a:solidFill>
                  <a:srgbClr val="24292F"/>
                </a:solidFill>
                <a:effectLst/>
                <a:latin typeface="Arial" panose="020B0604020202020204" pitchFamily="34" charset="0"/>
                <a:ea typeface="Calibri" panose="020F0502020204030204" pitchFamily="34" charset="0"/>
                <a:cs typeface="Times New Roman" panose="02020603050405020304" pitchFamily="18" charset="0"/>
              </a:rPr>
              <a:t>MSE</a:t>
            </a:r>
            <a:r>
              <a:rPr lang="en-IN" sz="1800" b="1" dirty="0">
                <a:effectLst/>
                <a:latin typeface="Arial" panose="020B0604020202020204" pitchFamily="34" charset="0"/>
                <a:ea typeface="Calibri" panose="020F0502020204030204" pitchFamily="34" charset="0"/>
                <a:cs typeface="Times New Roman" panose="02020603050405020304" pitchFamily="18" charset="0"/>
              </a:rPr>
              <a:t> loss measure for FB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A918745A-D858-521A-383B-E7116A66CD11}"/>
              </a:ext>
            </a:extLst>
          </p:cNvPr>
          <p:cNvSpPr txBox="1"/>
          <p:nvPr/>
        </p:nvSpPr>
        <p:spPr>
          <a:xfrm>
            <a:off x="3546433" y="5827935"/>
            <a:ext cx="5378395" cy="646331"/>
          </a:xfrm>
          <a:prstGeom prst="rect">
            <a:avLst/>
          </a:prstGeom>
          <a:noFill/>
        </p:spPr>
        <p:txBody>
          <a:bodyPr wrap="none" rtlCol="0">
            <a:spAutoFit/>
          </a:bodyPr>
          <a:lstStyle/>
          <a:p>
            <a:r>
              <a:rPr lang="en-IN" sz="1800" b="1">
                <a:effectLst/>
                <a:latin typeface="Arial" panose="020B0604020202020204" pitchFamily="34" charset="0"/>
                <a:ea typeface="Calibri" panose="020F0502020204030204" pitchFamily="34" charset="0"/>
                <a:cs typeface="Times New Roman" panose="02020603050405020304" pitchFamily="18" charset="0"/>
              </a:rPr>
              <a:t>NOTE: </a:t>
            </a:r>
            <a:r>
              <a:rPr lang="en-IN" sz="1800" b="1">
                <a:solidFill>
                  <a:srgbClr val="24292F"/>
                </a:solidFill>
                <a:effectLst/>
                <a:latin typeface="Arial" panose="020B0604020202020204" pitchFamily="34" charset="0"/>
                <a:ea typeface="Calibri" panose="020F0502020204030204" pitchFamily="34" charset="0"/>
                <a:cs typeface="Times New Roman" panose="02020603050405020304" pitchFamily="18" charset="0"/>
              </a:rPr>
              <a:t>MSE</a:t>
            </a:r>
            <a:r>
              <a:rPr lang="en-IN" sz="1800" b="1">
                <a:effectLst/>
                <a:latin typeface="Arial" panose="020B0604020202020204" pitchFamily="34" charset="0"/>
                <a:ea typeface="Calibri" panose="020F0502020204030204" pitchFamily="34" charset="0"/>
                <a:cs typeface="Times New Roman" panose="02020603050405020304" pitchFamily="18" charset="0"/>
              </a:rPr>
              <a:t> loss measure gives best prediction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2" name="Picture 11" descr="Chart, scatter chart&#10;&#10;Description automatically generated">
            <a:extLst>
              <a:ext uri="{FF2B5EF4-FFF2-40B4-BE49-F238E27FC236}">
                <a16:creationId xmlns:a16="http://schemas.microsoft.com/office/drawing/2014/main" id="{165775B7-C607-F4E4-8174-B2A0F73660C3}"/>
              </a:ext>
            </a:extLst>
          </p:cNvPr>
          <p:cNvPicPr>
            <a:picLocks noChangeAspect="1"/>
          </p:cNvPicPr>
          <p:nvPr/>
        </p:nvPicPr>
        <p:blipFill rotWithShape="1">
          <a:blip r:embed="rId2">
            <a:extLst>
              <a:ext uri="{28A0092B-C50C-407E-A947-70E740481C1C}">
                <a14:useLocalDpi xmlns:a14="http://schemas.microsoft.com/office/drawing/2010/main" val="0"/>
              </a:ext>
            </a:extLst>
          </a:blip>
          <a:srcRect l="2013" t="4395" b="4395"/>
          <a:stretch/>
        </p:blipFill>
        <p:spPr bwMode="auto">
          <a:xfrm>
            <a:off x="6135474" y="496277"/>
            <a:ext cx="5988195" cy="3981154"/>
          </a:xfrm>
          <a:prstGeom prst="rect">
            <a:avLst/>
          </a:prstGeom>
          <a:noFill/>
          <a:ln>
            <a:solidFill>
              <a:schemeClr val="tx1"/>
            </a:solidFill>
          </a:ln>
        </p:spPr>
      </p:pic>
      <p:sp>
        <p:nvSpPr>
          <p:cNvPr id="13" name="TextBox 12">
            <a:extLst>
              <a:ext uri="{FF2B5EF4-FFF2-40B4-BE49-F238E27FC236}">
                <a16:creationId xmlns:a16="http://schemas.microsoft.com/office/drawing/2014/main" id="{D31A0F60-6E93-1972-B479-1A41359D4CF4}"/>
              </a:ext>
            </a:extLst>
          </p:cNvPr>
          <p:cNvSpPr txBox="1"/>
          <p:nvPr/>
        </p:nvSpPr>
        <p:spPr>
          <a:xfrm>
            <a:off x="602009" y="4613418"/>
            <a:ext cx="4852610"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a:t>
            </a:r>
            <a:r>
              <a:rPr lang="en-IN" b="1" dirty="0">
                <a:latin typeface="Arial" panose="020B0604020202020204" pitchFamily="34" charset="0"/>
                <a:ea typeface="Calibri" panose="020F0502020204030204" pitchFamily="34" charset="0"/>
                <a:cs typeface="Times New Roman" panose="02020603050405020304" pitchFamily="18" charset="0"/>
              </a:rPr>
              <a:t>1</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rPr>
              <a:t>Binary Cross Entropy </a:t>
            </a:r>
            <a:r>
              <a:rPr lang="en-IN" sz="1800" b="1" dirty="0">
                <a:effectLst/>
                <a:latin typeface="Arial" panose="020B0604020202020204" pitchFamily="34" charset="0"/>
                <a:ea typeface="Calibri" panose="020F0502020204030204" pitchFamily="34" charset="0"/>
                <a:cs typeface="Times New Roman" panose="02020603050405020304" pitchFamily="18" charset="0"/>
              </a:rPr>
              <a:t>for FB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4" name="Picture 13" descr="Chart, scatter chart&#10;&#10;Description automatically generated">
            <a:extLst>
              <a:ext uri="{FF2B5EF4-FFF2-40B4-BE49-F238E27FC236}">
                <a16:creationId xmlns:a16="http://schemas.microsoft.com/office/drawing/2014/main" id="{C15CFC7C-7F4C-B30C-6D2D-840AA320E7BD}"/>
              </a:ext>
            </a:extLst>
          </p:cNvPr>
          <p:cNvPicPr>
            <a:picLocks noChangeAspect="1"/>
          </p:cNvPicPr>
          <p:nvPr/>
        </p:nvPicPr>
        <p:blipFill rotWithShape="1">
          <a:blip r:embed="rId3">
            <a:extLst>
              <a:ext uri="{28A0092B-C50C-407E-A947-70E740481C1C}">
                <a14:useLocalDpi xmlns:a14="http://schemas.microsoft.com/office/drawing/2010/main" val="0"/>
              </a:ext>
            </a:extLst>
          </a:blip>
          <a:srcRect l="2265" t="4395" b="4395"/>
          <a:stretch/>
        </p:blipFill>
        <p:spPr bwMode="auto">
          <a:xfrm>
            <a:off x="0" y="496277"/>
            <a:ext cx="5972781" cy="3981155"/>
          </a:xfrm>
          <a:prstGeom prst="rect">
            <a:avLst/>
          </a:prstGeom>
          <a:noFill/>
          <a:ln>
            <a:solidFill>
              <a:schemeClr val="tx1"/>
            </a:solidFill>
          </a:ln>
        </p:spPr>
      </p:pic>
    </p:spTree>
    <p:extLst>
      <p:ext uri="{BB962C8B-B14F-4D97-AF65-F5344CB8AC3E}">
        <p14:creationId xmlns:p14="http://schemas.microsoft.com/office/powerpoint/2010/main" val="369683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4BF8-8C2D-6BF2-75A5-F52E665E3816}"/>
              </a:ext>
            </a:extLst>
          </p:cNvPr>
          <p:cNvSpPr>
            <a:spLocks noGrp="1"/>
          </p:cNvSpPr>
          <p:nvPr>
            <p:ph type="title"/>
          </p:nvPr>
        </p:nvSpPr>
        <p:spPr>
          <a:xfrm>
            <a:off x="1136428" y="627564"/>
            <a:ext cx="7474172" cy="1325563"/>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63CAA7F0-7FED-33ED-2851-10095A974273}"/>
              </a:ext>
            </a:extLst>
          </p:cNvPr>
          <p:cNvSpPr>
            <a:spLocks noGrp="1"/>
          </p:cNvSpPr>
          <p:nvPr>
            <p:ph idx="1"/>
          </p:nvPr>
        </p:nvSpPr>
        <p:spPr>
          <a:xfrm>
            <a:off x="1136427" y="1631060"/>
            <a:ext cx="7280385" cy="4599376"/>
          </a:xfrm>
        </p:spPr>
        <p:txBody>
          <a:bodyPr anchor="ctr">
            <a:normAutofit fontScale="92500"/>
          </a:bodyPr>
          <a:lstStyle/>
          <a:p>
            <a:pPr algn="just">
              <a:lnSpc>
                <a:spcPct val="160000"/>
              </a:lnSpc>
            </a:pPr>
            <a:r>
              <a:rPr lang="en-IN" sz="1600" dirty="0">
                <a:effectLst/>
                <a:latin typeface="Arial" panose="020B0604020202020204" pitchFamily="34" charset="0"/>
                <a:ea typeface="Calibri" panose="020F0502020204030204" pitchFamily="34" charset="0"/>
              </a:rPr>
              <a:t>Time-series prediction is a common technique widely used in many real-world applications such as weather forecasting and financial market prediction. </a:t>
            </a:r>
          </a:p>
          <a:p>
            <a:pPr algn="just">
              <a:lnSpc>
                <a:spcPct val="160000"/>
              </a:lnSpc>
            </a:pPr>
            <a:r>
              <a:rPr lang="en-IN" sz="1600" dirty="0">
                <a:effectLst/>
                <a:latin typeface="Arial" panose="020B0604020202020204" pitchFamily="34" charset="0"/>
                <a:ea typeface="Calibri" panose="020F0502020204030204" pitchFamily="34" charset="0"/>
              </a:rPr>
              <a:t>It uses the continuous data in a period to predict the result in the next time unit. </a:t>
            </a:r>
          </a:p>
          <a:p>
            <a:pPr algn="just">
              <a:lnSpc>
                <a:spcPct val="160000"/>
              </a:lnSpc>
            </a:pPr>
            <a:r>
              <a:rPr lang="en-IN" sz="1600" dirty="0">
                <a:effectLst/>
                <a:latin typeface="Arial" panose="020B0604020202020204" pitchFamily="34" charset="0"/>
                <a:ea typeface="Calibri" panose="020F0502020204030204" pitchFamily="34" charset="0"/>
              </a:rPr>
              <a:t>Many timeseries prediction algorithms have shown their effectiveness in practice. </a:t>
            </a:r>
          </a:p>
          <a:p>
            <a:pPr algn="just">
              <a:lnSpc>
                <a:spcPct val="160000"/>
              </a:lnSpc>
            </a:pPr>
            <a:r>
              <a:rPr lang="en-IN" sz="1600" dirty="0">
                <a:effectLst/>
                <a:latin typeface="Arial" panose="020B0604020202020204" pitchFamily="34" charset="0"/>
                <a:ea typeface="Calibri" panose="020F0502020204030204" pitchFamily="34" charset="0"/>
              </a:rPr>
              <a:t>The most common algorithms now are based on Recurrent Neural Networks (RNN), as well as its special type Long-short Term Memory (LSTM) and Gated Recurrent Unit (GRU). </a:t>
            </a:r>
          </a:p>
          <a:p>
            <a:pPr algn="just">
              <a:lnSpc>
                <a:spcPct val="160000"/>
              </a:lnSpc>
            </a:pPr>
            <a:r>
              <a:rPr lang="en-IN" sz="1600" dirty="0">
                <a:effectLst/>
                <a:latin typeface="Arial" panose="020B0604020202020204" pitchFamily="34" charset="0"/>
                <a:ea typeface="Calibri" panose="020F0502020204030204" pitchFamily="34" charset="0"/>
              </a:rPr>
              <a:t>Stock market is a typical area that presents time-series data and many researchers’ studies on it and proposed various models. </a:t>
            </a:r>
          </a:p>
          <a:p>
            <a:pPr algn="just">
              <a:lnSpc>
                <a:spcPct val="160000"/>
              </a:lnSpc>
            </a:pPr>
            <a:r>
              <a:rPr lang="en-IN" sz="1600" dirty="0">
                <a:effectLst/>
                <a:latin typeface="Arial" panose="020B0604020202020204" pitchFamily="34" charset="0"/>
                <a:ea typeface="Calibri" panose="020F0502020204030204" pitchFamily="34" charset="0"/>
              </a:rPr>
              <a:t>In this project, LSTM model is used to predict the stock price</a:t>
            </a:r>
            <a:endParaRPr lang="en-IN" sz="16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tatistics">
            <a:extLst>
              <a:ext uri="{FF2B5EF4-FFF2-40B4-BE49-F238E27FC236}">
                <a16:creationId xmlns:a16="http://schemas.microsoft.com/office/drawing/2014/main" id="{798DF3C2-3C38-3BF1-9CC0-579535F96B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95859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FCB510D9-C016-34CE-D517-2ED64E07E787}"/>
              </a:ext>
            </a:extLst>
          </p:cNvPr>
          <p:cNvPicPr>
            <a:picLocks noChangeAspect="1"/>
          </p:cNvPicPr>
          <p:nvPr/>
        </p:nvPicPr>
        <p:blipFill rotWithShape="1">
          <a:blip r:embed="rId2">
            <a:extLst>
              <a:ext uri="{28A0092B-C50C-407E-A947-70E740481C1C}">
                <a14:useLocalDpi xmlns:a14="http://schemas.microsoft.com/office/drawing/2010/main" val="0"/>
              </a:ext>
            </a:extLst>
          </a:blip>
          <a:srcRect l="3526" t="5963" b="6141"/>
          <a:stretch/>
        </p:blipFill>
        <p:spPr bwMode="auto">
          <a:xfrm>
            <a:off x="1" y="-1"/>
            <a:ext cx="6096000" cy="4051495"/>
          </a:xfrm>
          <a:prstGeom prst="rect">
            <a:avLst/>
          </a:prstGeom>
          <a:noFill/>
          <a:ln>
            <a:solidFill>
              <a:schemeClr val="tx1"/>
            </a:solidFill>
          </a:ln>
        </p:spPr>
      </p:pic>
      <p:pic>
        <p:nvPicPr>
          <p:cNvPr id="5" name="Picture 4" descr="Chart, line chart&#10;&#10;Description automatically generated">
            <a:extLst>
              <a:ext uri="{FF2B5EF4-FFF2-40B4-BE49-F238E27FC236}">
                <a16:creationId xmlns:a16="http://schemas.microsoft.com/office/drawing/2014/main" id="{421C96F9-B67F-01BD-D65C-56C451332D30}"/>
              </a:ext>
            </a:extLst>
          </p:cNvPr>
          <p:cNvPicPr>
            <a:picLocks noChangeAspect="1"/>
          </p:cNvPicPr>
          <p:nvPr/>
        </p:nvPicPr>
        <p:blipFill rotWithShape="1">
          <a:blip r:embed="rId3">
            <a:extLst>
              <a:ext uri="{28A0092B-C50C-407E-A947-70E740481C1C}">
                <a14:useLocalDpi xmlns:a14="http://schemas.microsoft.com/office/drawing/2010/main" val="0"/>
              </a:ext>
            </a:extLst>
          </a:blip>
          <a:srcRect l="3526" t="5611"/>
          <a:stretch/>
        </p:blipFill>
        <p:spPr bwMode="auto">
          <a:xfrm>
            <a:off x="6096001" y="0"/>
            <a:ext cx="6096000" cy="4051494"/>
          </a:xfrm>
          <a:prstGeom prst="rect">
            <a:avLst/>
          </a:prstGeom>
          <a:noFill/>
          <a:ln>
            <a:solidFill>
              <a:schemeClr val="tx1"/>
            </a:solidFill>
          </a:ln>
        </p:spPr>
      </p:pic>
      <p:sp>
        <p:nvSpPr>
          <p:cNvPr id="8" name="TextBox 7">
            <a:extLst>
              <a:ext uri="{FF2B5EF4-FFF2-40B4-BE49-F238E27FC236}">
                <a16:creationId xmlns:a16="http://schemas.microsoft.com/office/drawing/2014/main" id="{E50DBBE2-87DB-0CDA-D373-1B7CC54392BF}"/>
              </a:ext>
            </a:extLst>
          </p:cNvPr>
          <p:cNvSpPr txBox="1"/>
          <p:nvPr/>
        </p:nvSpPr>
        <p:spPr>
          <a:xfrm>
            <a:off x="2554004" y="4909625"/>
            <a:ext cx="7083991"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LSTM performance for dataset 2015-22 (perfect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8115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9A51EEDC-7473-6173-463A-810281009E48}"/>
              </a:ext>
            </a:extLst>
          </p:cNvPr>
          <p:cNvPicPr>
            <a:picLocks noChangeAspect="1"/>
          </p:cNvPicPr>
          <p:nvPr/>
        </p:nvPicPr>
        <p:blipFill rotWithShape="1">
          <a:blip r:embed="rId2">
            <a:extLst>
              <a:ext uri="{28A0092B-C50C-407E-A947-70E740481C1C}">
                <a14:useLocalDpi xmlns:a14="http://schemas.microsoft.com/office/drawing/2010/main" val="0"/>
              </a:ext>
            </a:extLst>
          </a:blip>
          <a:srcRect l="3273" t="4552" b="6140"/>
          <a:stretch/>
        </p:blipFill>
        <p:spPr bwMode="auto">
          <a:xfrm>
            <a:off x="0" y="0"/>
            <a:ext cx="6101050" cy="4023360"/>
          </a:xfrm>
          <a:prstGeom prst="rect">
            <a:avLst/>
          </a:prstGeom>
          <a:noFill/>
          <a:ln>
            <a:solidFill>
              <a:schemeClr val="tx1"/>
            </a:solidFill>
          </a:ln>
        </p:spPr>
      </p:pic>
      <p:pic>
        <p:nvPicPr>
          <p:cNvPr id="5" name="Picture 4" descr="A picture containing graphical user interface&#10;&#10;Description automatically generated">
            <a:extLst>
              <a:ext uri="{FF2B5EF4-FFF2-40B4-BE49-F238E27FC236}">
                <a16:creationId xmlns:a16="http://schemas.microsoft.com/office/drawing/2014/main" id="{887BEF62-02ED-9CA7-36FA-DC04FB8F2B6D}"/>
              </a:ext>
            </a:extLst>
          </p:cNvPr>
          <p:cNvPicPr>
            <a:picLocks noChangeAspect="1"/>
          </p:cNvPicPr>
          <p:nvPr/>
        </p:nvPicPr>
        <p:blipFill rotWithShape="1">
          <a:blip r:embed="rId3">
            <a:extLst>
              <a:ext uri="{28A0092B-C50C-407E-A947-70E740481C1C}">
                <a14:useLocalDpi xmlns:a14="http://schemas.microsoft.com/office/drawing/2010/main" val="0"/>
              </a:ext>
            </a:extLst>
          </a:blip>
          <a:srcRect l="3526" t="5611" b="6141"/>
          <a:stretch/>
        </p:blipFill>
        <p:spPr bwMode="auto">
          <a:xfrm>
            <a:off x="6033829" y="0"/>
            <a:ext cx="6158172" cy="4023360"/>
          </a:xfrm>
          <a:prstGeom prst="rect">
            <a:avLst/>
          </a:prstGeom>
          <a:noFill/>
          <a:ln>
            <a:solidFill>
              <a:schemeClr val="tx1"/>
            </a:solidFill>
          </a:ln>
        </p:spPr>
      </p:pic>
      <p:sp>
        <p:nvSpPr>
          <p:cNvPr id="8" name="TextBox 7">
            <a:extLst>
              <a:ext uri="{FF2B5EF4-FFF2-40B4-BE49-F238E27FC236}">
                <a16:creationId xmlns:a16="http://schemas.microsoft.com/office/drawing/2014/main" id="{56588506-F4BB-252B-DDB8-04DDC28662CE}"/>
              </a:ext>
            </a:extLst>
          </p:cNvPr>
          <p:cNvSpPr txBox="1"/>
          <p:nvPr/>
        </p:nvSpPr>
        <p:spPr>
          <a:xfrm>
            <a:off x="2554004" y="4909625"/>
            <a:ext cx="7083991"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LSTM performance for dataset 2015-22 (perfect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8823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0DBBE2-87DB-0CDA-D373-1B7CC54392BF}"/>
              </a:ext>
            </a:extLst>
          </p:cNvPr>
          <p:cNvSpPr txBox="1"/>
          <p:nvPr/>
        </p:nvSpPr>
        <p:spPr>
          <a:xfrm>
            <a:off x="2554004" y="4909625"/>
            <a:ext cx="7083991"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LSTM performance for dataset 2020-22 (perfect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descr="Chart, scatter chart&#10;&#10;Description automatically generated">
            <a:extLst>
              <a:ext uri="{FF2B5EF4-FFF2-40B4-BE49-F238E27FC236}">
                <a16:creationId xmlns:a16="http://schemas.microsoft.com/office/drawing/2014/main" id="{D5ABBBFF-7619-264E-034C-75D3D71F80F1}"/>
              </a:ext>
            </a:extLst>
          </p:cNvPr>
          <p:cNvPicPr>
            <a:picLocks noChangeAspect="1"/>
          </p:cNvPicPr>
          <p:nvPr/>
        </p:nvPicPr>
        <p:blipFill rotWithShape="1">
          <a:blip r:embed="rId2">
            <a:extLst>
              <a:ext uri="{28A0092B-C50C-407E-A947-70E740481C1C}">
                <a14:useLocalDpi xmlns:a14="http://schemas.microsoft.com/office/drawing/2010/main" val="0"/>
              </a:ext>
            </a:extLst>
          </a:blip>
          <a:srcRect l="3526" t="5611" b="5788"/>
          <a:stretch/>
        </p:blipFill>
        <p:spPr bwMode="auto">
          <a:xfrm>
            <a:off x="0" y="0"/>
            <a:ext cx="6176529" cy="4051494"/>
          </a:xfrm>
          <a:prstGeom prst="rect">
            <a:avLst/>
          </a:prstGeom>
          <a:noFill/>
          <a:ln>
            <a:solidFill>
              <a:schemeClr val="tx1"/>
            </a:solidFill>
          </a:ln>
        </p:spPr>
      </p:pic>
      <p:pic>
        <p:nvPicPr>
          <p:cNvPr id="7" name="Picture 6" descr="Chart&#10;&#10;Description automatically generated">
            <a:extLst>
              <a:ext uri="{FF2B5EF4-FFF2-40B4-BE49-F238E27FC236}">
                <a16:creationId xmlns:a16="http://schemas.microsoft.com/office/drawing/2014/main" id="{EA18FE1E-C6A7-F52A-0A1A-886ECCA05EAB}"/>
              </a:ext>
            </a:extLst>
          </p:cNvPr>
          <p:cNvPicPr>
            <a:picLocks noChangeAspect="1"/>
          </p:cNvPicPr>
          <p:nvPr/>
        </p:nvPicPr>
        <p:blipFill rotWithShape="1">
          <a:blip r:embed="rId3">
            <a:extLst>
              <a:ext uri="{28A0092B-C50C-407E-A947-70E740481C1C}">
                <a14:useLocalDpi xmlns:a14="http://schemas.microsoft.com/office/drawing/2010/main" val="0"/>
              </a:ext>
            </a:extLst>
          </a:blip>
          <a:srcRect l="3273" t="5964"/>
          <a:stretch/>
        </p:blipFill>
        <p:spPr bwMode="auto">
          <a:xfrm>
            <a:off x="6176529" y="1"/>
            <a:ext cx="6015471" cy="4051494"/>
          </a:xfrm>
          <a:prstGeom prst="rect">
            <a:avLst/>
          </a:prstGeom>
          <a:noFill/>
          <a:ln>
            <a:solidFill>
              <a:schemeClr val="tx1"/>
            </a:solidFill>
          </a:ln>
        </p:spPr>
      </p:pic>
    </p:spTree>
    <p:extLst>
      <p:ext uri="{BB962C8B-B14F-4D97-AF65-F5344CB8AC3E}">
        <p14:creationId xmlns:p14="http://schemas.microsoft.com/office/powerpoint/2010/main" val="66243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6588506-F4BB-252B-DDB8-04DDC28662CE}"/>
              </a:ext>
            </a:extLst>
          </p:cNvPr>
          <p:cNvSpPr txBox="1"/>
          <p:nvPr/>
        </p:nvSpPr>
        <p:spPr>
          <a:xfrm>
            <a:off x="2554004" y="4909625"/>
            <a:ext cx="7083991" cy="646331"/>
          </a:xfrm>
          <a:prstGeom prst="rect">
            <a:avLst/>
          </a:prstGeom>
          <a:noFill/>
        </p:spPr>
        <p:txBody>
          <a:bodyPr wrap="none" rtlCol="0">
            <a:sp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Fig: LSTM performance for dataset 2020-22 (perfect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descr="Chart, line chart&#10;&#10;Description automatically generated">
            <a:extLst>
              <a:ext uri="{FF2B5EF4-FFF2-40B4-BE49-F238E27FC236}">
                <a16:creationId xmlns:a16="http://schemas.microsoft.com/office/drawing/2014/main" id="{098C8E3A-2C89-36B1-275B-0D48E8D25F4E}"/>
              </a:ext>
            </a:extLst>
          </p:cNvPr>
          <p:cNvPicPr>
            <a:picLocks noChangeAspect="1"/>
          </p:cNvPicPr>
          <p:nvPr/>
        </p:nvPicPr>
        <p:blipFill rotWithShape="1">
          <a:blip r:embed="rId2">
            <a:extLst>
              <a:ext uri="{28A0092B-C50C-407E-A947-70E740481C1C}">
                <a14:useLocalDpi xmlns:a14="http://schemas.microsoft.com/office/drawing/2010/main" val="0"/>
              </a:ext>
            </a:extLst>
          </a:blip>
          <a:srcRect l="3526" t="5964" b="5787"/>
          <a:stretch/>
        </p:blipFill>
        <p:spPr bwMode="auto">
          <a:xfrm>
            <a:off x="0" y="0"/>
            <a:ext cx="6096000" cy="4023360"/>
          </a:xfrm>
          <a:prstGeom prst="rect">
            <a:avLst/>
          </a:prstGeom>
          <a:noFill/>
          <a:ln>
            <a:solidFill>
              <a:schemeClr val="tx1"/>
            </a:solidFill>
          </a:ln>
        </p:spPr>
      </p:pic>
      <p:pic>
        <p:nvPicPr>
          <p:cNvPr id="7" name="Picture 6" descr="Chart, histogram&#10;&#10;Description automatically generated">
            <a:extLst>
              <a:ext uri="{FF2B5EF4-FFF2-40B4-BE49-F238E27FC236}">
                <a16:creationId xmlns:a16="http://schemas.microsoft.com/office/drawing/2014/main" id="{BD76E376-D8D8-DADB-5CA4-5197480ACB71}"/>
              </a:ext>
            </a:extLst>
          </p:cNvPr>
          <p:cNvPicPr>
            <a:picLocks noChangeAspect="1"/>
          </p:cNvPicPr>
          <p:nvPr/>
        </p:nvPicPr>
        <p:blipFill rotWithShape="1">
          <a:blip r:embed="rId3">
            <a:extLst>
              <a:ext uri="{28A0092B-C50C-407E-A947-70E740481C1C}">
                <a14:useLocalDpi xmlns:a14="http://schemas.microsoft.com/office/drawing/2010/main" val="0"/>
              </a:ext>
            </a:extLst>
          </a:blip>
          <a:srcRect l="3526" t="5611" b="5788"/>
          <a:stretch/>
        </p:blipFill>
        <p:spPr bwMode="auto">
          <a:xfrm>
            <a:off x="6058363" y="0"/>
            <a:ext cx="6133638" cy="4023360"/>
          </a:xfrm>
          <a:prstGeom prst="rect">
            <a:avLst/>
          </a:prstGeom>
          <a:noFill/>
          <a:ln>
            <a:solidFill>
              <a:schemeClr val="tx1"/>
            </a:solidFill>
          </a:ln>
        </p:spPr>
      </p:pic>
    </p:spTree>
    <p:extLst>
      <p:ext uri="{BB962C8B-B14F-4D97-AF65-F5344CB8AC3E}">
        <p14:creationId xmlns:p14="http://schemas.microsoft.com/office/powerpoint/2010/main" val="2452317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IN" sz="6600" b="1" dirty="0"/>
              <a:t>CONCLUSION AND FUTURE WORK</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357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66387C-5F5B-EA46-E33F-77254458C9AB}"/>
              </a:ext>
            </a:extLst>
          </p:cNvPr>
          <p:cNvSpPr txBox="1"/>
          <p:nvPr/>
        </p:nvSpPr>
        <p:spPr>
          <a:xfrm>
            <a:off x="221672" y="891703"/>
            <a:ext cx="11748655" cy="5074594"/>
          </a:xfrm>
          <a:prstGeom prst="rect">
            <a:avLst/>
          </a:prstGeom>
          <a:noFill/>
          <a:ln>
            <a:solidFill>
              <a:schemeClr val="accent1"/>
            </a:solidFill>
          </a:ln>
        </p:spPr>
        <p:txBody>
          <a:bodyPr wrap="square">
            <a:spAutoFit/>
          </a:bodyPr>
          <a:lstStyle/>
          <a:p>
            <a:pPr>
              <a:lnSpc>
                <a:spcPct val="150000"/>
              </a:lnSpc>
              <a:spcAft>
                <a:spcPts val="800"/>
              </a:spcAft>
            </a:pPr>
            <a:r>
              <a:rPr lang="en-IN" sz="2000" b="1" dirty="0">
                <a:effectLst/>
                <a:latin typeface="Arial" panose="020B0604020202020204" pitchFamily="34" charset="0"/>
                <a:ea typeface="Calibri" panose="020F0502020204030204" pitchFamily="34" charset="0"/>
                <a:cs typeface="Times New Roman" panose="02020603050405020304" pitchFamily="18" charset="0"/>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above tables and figures we can infer that LSTM model with ADAM optimizer performs much better than other models such as ARIMA, SMA and RNN. We started the project to show the LSTM is better than ARIMA, SMA and RNN and we have achieved expected results. We have checked LSTM performance for different datasets like Google, Amazon, Apple, Tesla, Facebook for different date ranges. We have also checked LSTM performance for different parameters such as Look back, units, Loss measure and optimizers for finding the best parameter combinations. Eventually we got satisfactory results that is above 80% accurate stock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000" b="1" dirty="0">
                <a:effectLst/>
                <a:latin typeface="Arial" panose="020B0604020202020204" pitchFamily="34" charset="0"/>
                <a:ea typeface="Calibri" panose="020F0502020204030204" pitchFamily="34" charset="0"/>
                <a:cs typeface="Times New Roman" panose="02020603050405020304" pitchFamily="18" charset="0"/>
              </a:rPr>
              <a:t>FUTURE WORK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800" dirty="0">
                <a:effectLst/>
                <a:latin typeface="Arial" panose="020B0604020202020204" pitchFamily="34" charset="0"/>
                <a:ea typeface="Calibri" panose="020F0502020204030204" pitchFamily="34" charset="0"/>
              </a:rPr>
              <a:t>We add new features like finding the local minima and local maxima to buy and sell the stock respectively, add API’s or some other operations to let the algorithm do the trading for us.</a:t>
            </a:r>
            <a:endParaRPr lang="en-IN" dirty="0"/>
          </a:p>
        </p:txBody>
      </p:sp>
    </p:spTree>
    <p:extLst>
      <p:ext uri="{BB962C8B-B14F-4D97-AF65-F5344CB8AC3E}">
        <p14:creationId xmlns:p14="http://schemas.microsoft.com/office/powerpoint/2010/main" val="407921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IN" sz="6600" b="1" dirty="0"/>
              <a:t>REFERENCES</a:t>
            </a:r>
            <a:endParaRPr lang="en-US" sz="6600" kern="120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737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5EF5DE-1A3F-0235-4A1C-AB2D15165340}"/>
              </a:ext>
            </a:extLst>
          </p:cNvPr>
          <p:cNvSpPr txBox="1"/>
          <p:nvPr/>
        </p:nvSpPr>
        <p:spPr>
          <a:xfrm>
            <a:off x="256309" y="418011"/>
            <a:ext cx="11679381" cy="5757538"/>
          </a:xfrm>
          <a:prstGeom prst="rect">
            <a:avLst/>
          </a:prstGeom>
          <a:noFill/>
        </p:spPr>
        <p:txBody>
          <a:bodyPr wrap="square">
            <a:spAutoFit/>
          </a:bodyPr>
          <a:lstStyle/>
          <a:p>
            <a:pPr>
              <a:lnSpc>
                <a:spcPct val="150000"/>
              </a:lnSpc>
              <a:spcAft>
                <a:spcPts val="800"/>
              </a:spcAft>
            </a:pPr>
            <a:r>
              <a:rPr lang="en-IN" sz="2000" b="1" dirty="0">
                <a:effectLst/>
                <a:latin typeface="Arial" panose="020B0604020202020204" pitchFamily="34" charset="0"/>
                <a:ea typeface="Calibri" panose="020F0502020204030204" pitchFamily="34" charset="0"/>
                <a:cs typeface="Times New Roman" panose="02020603050405020304" pitchFamily="18" charset="0"/>
              </a:rPr>
              <a:t>REFERENCES</a:t>
            </a:r>
            <a:endParaRPr lang="en-IN" sz="12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400" dirty="0">
                <a:effectLst/>
                <a:latin typeface="Arial" panose="020B0604020202020204" pitchFamily="34" charset="0"/>
                <a:ea typeface="Calibri" panose="020F0502020204030204" pitchFamily="34" charset="0"/>
                <a:cs typeface="Times New Roman" panose="02020603050405020304" pitchFamily="18" charset="0"/>
              </a:rPr>
              <a:t>[1] Thakkar P., Patel J. Shah S., Kotecha K., “Predicting stock market index using fusion of machine learning techniques”, Expert Systems with Applications, 42(2015), 2014.</a:t>
            </a:r>
          </a:p>
          <a:p>
            <a:pPr>
              <a:lnSpc>
                <a:spcPct val="150000"/>
              </a:lnSpc>
              <a:spcAft>
                <a:spcPts val="800"/>
              </a:spcAft>
            </a:pPr>
            <a:r>
              <a:rPr lang="en-IN" sz="1400" dirty="0">
                <a:effectLst/>
                <a:latin typeface="Arial" panose="020B0604020202020204" pitchFamily="34" charset="0"/>
                <a:ea typeface="Calibri" panose="020F0502020204030204" pitchFamily="34" charset="0"/>
                <a:cs typeface="Times New Roman" panose="02020603050405020304" pitchFamily="18" charset="0"/>
              </a:rPr>
              <a:t>[2] Charkha, “Stock Price Prediction and Trend Prediction Using Neural Networks,” First International Conference on Emerging Trends in Engineering and Technology, 2008.</a:t>
            </a:r>
          </a:p>
          <a:p>
            <a:pPr>
              <a:lnSpc>
                <a:spcPct val="150000"/>
              </a:lnSpc>
              <a:spcAft>
                <a:spcPts val="800"/>
              </a:spcAft>
            </a:pPr>
            <a:r>
              <a:rPr lang="en-IN" sz="1400" dirty="0">
                <a:effectLst/>
                <a:latin typeface="Arial" panose="020B0604020202020204" pitchFamily="34" charset="0"/>
                <a:ea typeface="Calibri" panose="020F0502020204030204" pitchFamily="34" charset="0"/>
                <a:cs typeface="Times New Roman" panose="02020603050405020304" pitchFamily="18" charset="0"/>
              </a:rPr>
              <a:t>[3] Stock market prediction using machine learning classifiers and social media, news-</a:t>
            </a:r>
            <a:r>
              <a:rPr lang="en-IN" sz="1400" dirty="0" err="1">
                <a:effectLst/>
                <a:latin typeface="Arial" panose="020B0604020202020204" pitchFamily="34" charset="0"/>
                <a:ea typeface="Calibri" panose="020F0502020204030204" pitchFamily="34" charset="0"/>
                <a:cs typeface="Times New Roman" panose="02020603050405020304" pitchFamily="18" charset="0"/>
              </a:rPr>
              <a:t>Wasiat</a:t>
            </a:r>
            <a:r>
              <a:rPr lang="en-IN" sz="1400" dirty="0">
                <a:effectLst/>
                <a:latin typeface="Arial" panose="020B0604020202020204" pitchFamily="34" charset="0"/>
                <a:ea typeface="Calibri" panose="020F0502020204030204" pitchFamily="34" charset="0"/>
                <a:cs typeface="Times New Roman" panose="02020603050405020304" pitchFamily="18" charset="0"/>
              </a:rPr>
              <a:t> Khan,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Mustansar</a:t>
            </a:r>
            <a:r>
              <a:rPr lang="en-IN" sz="1400" dirty="0">
                <a:effectLst/>
                <a:latin typeface="Arial" panose="020B0604020202020204" pitchFamily="34" charset="0"/>
                <a:ea typeface="Calibri" panose="020F0502020204030204" pitchFamily="34" charset="0"/>
                <a:cs typeface="Times New Roman" panose="02020603050405020304" pitchFamily="18" charset="0"/>
              </a:rPr>
              <a:t> Ali Ghazanfar, Muhammad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Awais</a:t>
            </a:r>
            <a:r>
              <a:rPr lang="en-IN" sz="1400" dirty="0">
                <a:effectLst/>
                <a:latin typeface="Arial" panose="020B0604020202020204" pitchFamily="34" charset="0"/>
                <a:ea typeface="Calibri" panose="020F0502020204030204" pitchFamily="34" charset="0"/>
                <a:cs typeface="Times New Roman" panose="02020603050405020304" pitchFamily="18" charset="0"/>
              </a:rPr>
              <a:t> Azam, Amin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Karami</a:t>
            </a:r>
            <a:r>
              <a:rPr lang="en-IN" sz="1400" dirty="0">
                <a:effectLst/>
                <a:latin typeface="Arial" panose="020B0604020202020204" pitchFamily="34" charset="0"/>
                <a:ea typeface="Calibri" panose="020F0502020204030204" pitchFamily="34" charset="0"/>
                <a:cs typeface="Times New Roman" panose="02020603050405020304" pitchFamily="18" charset="0"/>
              </a:rPr>
              <a:t>, Khaled H.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Alyoubiand</a:t>
            </a:r>
            <a:r>
              <a:rPr lang="en-IN" sz="1400" dirty="0">
                <a:effectLst/>
                <a:latin typeface="Arial" panose="020B0604020202020204" pitchFamily="34" charset="0"/>
                <a:ea typeface="Calibri" panose="020F0502020204030204" pitchFamily="34" charset="0"/>
                <a:cs typeface="Times New Roman" panose="02020603050405020304" pitchFamily="18" charset="0"/>
              </a:rPr>
              <a:t> Ahmed S.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Alfakeeh</a:t>
            </a:r>
            <a:r>
              <a:rPr lang="en-IN" sz="1400" dirty="0">
                <a:effectLst/>
                <a:latin typeface="Arial" panose="020B0604020202020204" pitchFamily="34" charset="0"/>
                <a:ea typeface="Calibri" panose="020F0502020204030204" pitchFamily="34" charset="0"/>
                <a:cs typeface="Times New Roman" panose="02020603050405020304" pitchFamily="18" charset="0"/>
              </a:rPr>
              <a:t> -Journal of Ambient Intelligence and Humanized Computing </a:t>
            </a:r>
          </a:p>
          <a:p>
            <a:pPr>
              <a:lnSpc>
                <a:spcPct val="150000"/>
              </a:lnSpc>
              <a:spcAft>
                <a:spcPts val="800"/>
              </a:spcAft>
            </a:pPr>
            <a:r>
              <a:rPr lang="en-IN" sz="1400" dirty="0">
                <a:effectLst/>
                <a:latin typeface="Arial" panose="020B0604020202020204" pitchFamily="34" charset="0"/>
                <a:ea typeface="Calibri" panose="020F0502020204030204" pitchFamily="34" charset="0"/>
                <a:cs typeface="Times New Roman" panose="02020603050405020304" pitchFamily="18" charset="0"/>
              </a:rPr>
              <a:t>[4] Integrated Long-Term Stock Selection Models Based on Feature Selection and Machine Learning Algorithms for China Stock Market-</a:t>
            </a:r>
            <a:r>
              <a:rPr lang="en-IN" sz="1400" dirty="0" err="1">
                <a:effectLst/>
                <a:latin typeface="Arial" panose="020B0604020202020204" pitchFamily="34" charset="0"/>
                <a:ea typeface="Calibri" panose="020F0502020204030204" pitchFamily="34" charset="0"/>
                <a:cs typeface="Times New Roman" panose="02020603050405020304" pitchFamily="18" charset="0"/>
              </a:rPr>
              <a:t>Xianghui</a:t>
            </a:r>
            <a:r>
              <a:rPr lang="en-IN" sz="1400" dirty="0">
                <a:effectLst/>
                <a:latin typeface="Arial" panose="020B0604020202020204" pitchFamily="34" charset="0"/>
                <a:ea typeface="Calibri" panose="020F0502020204030204" pitchFamily="34" charset="0"/>
                <a:cs typeface="Times New Roman" panose="02020603050405020304" pitchFamily="18" charset="0"/>
              </a:rPr>
              <a:t> Yuan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Jin</a:t>
            </a:r>
            <a:r>
              <a:rPr lang="en-IN" sz="1400" dirty="0">
                <a:effectLst/>
                <a:latin typeface="Arial" panose="020B0604020202020204" pitchFamily="34" charset="0"/>
                <a:ea typeface="Calibri" panose="020F0502020204030204" pitchFamily="34" charset="0"/>
                <a:cs typeface="Times New Roman" panose="02020603050405020304" pitchFamily="18" charset="0"/>
              </a:rPr>
              <a:t> Yuan,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TianzhaoJiang</a:t>
            </a:r>
            <a:r>
              <a:rPr lang="en-IN" sz="1400" dirty="0">
                <a:effectLst/>
                <a:latin typeface="Arial" panose="020B0604020202020204" pitchFamily="34" charset="0"/>
                <a:ea typeface="Calibri" panose="020F0502020204030204" pitchFamily="34" charset="0"/>
                <a:cs typeface="Times New Roman" panose="02020603050405020304" pitchFamily="18" charset="0"/>
              </a:rPr>
              <a:t>, and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Qurat</a:t>
            </a:r>
            <a:r>
              <a:rPr lang="en-IN" sz="1400" dirty="0">
                <a:effectLst/>
                <a:latin typeface="Arial" panose="020B0604020202020204" pitchFamily="34" charset="0"/>
                <a:ea typeface="Calibri" panose="020F0502020204030204" pitchFamily="34" charset="0"/>
                <a:cs typeface="Times New Roman" panose="02020603050405020304" pitchFamily="18" charset="0"/>
              </a:rPr>
              <a:t>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Ul</a:t>
            </a:r>
            <a:r>
              <a:rPr lang="en-IN" sz="1400" dirty="0">
                <a:effectLst/>
                <a:latin typeface="Arial" panose="020B0604020202020204" pitchFamily="34" charset="0"/>
                <a:ea typeface="Calibri" panose="020F0502020204030204" pitchFamily="34" charset="0"/>
                <a:cs typeface="Times New Roman" panose="02020603050405020304" pitchFamily="18" charset="0"/>
              </a:rPr>
              <a:t> Ain -IEEE Access.</a:t>
            </a:r>
          </a:p>
          <a:p>
            <a:pPr>
              <a:lnSpc>
                <a:spcPct val="150000"/>
              </a:lnSpc>
              <a:spcAft>
                <a:spcPts val="800"/>
              </a:spcAft>
            </a:pPr>
            <a:r>
              <a:rPr lang="en-IN" sz="1400" dirty="0">
                <a:effectLst/>
                <a:latin typeface="Arial" panose="020B0604020202020204" pitchFamily="34" charset="0"/>
                <a:ea typeface="Calibri" panose="020F0502020204030204" pitchFamily="34" charset="0"/>
                <a:cs typeface="Times New Roman" panose="02020603050405020304" pitchFamily="18" charset="0"/>
              </a:rPr>
              <a:t>[5] Short-term stock market price trend prediction using a comprehensive deep learning system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Jimgyi</a:t>
            </a:r>
            <a:r>
              <a:rPr lang="en-IN" sz="1400" dirty="0">
                <a:effectLst/>
                <a:latin typeface="Arial" panose="020B0604020202020204" pitchFamily="34" charset="0"/>
                <a:ea typeface="Calibri" panose="020F0502020204030204" pitchFamily="34" charset="0"/>
                <a:cs typeface="Times New Roman" panose="02020603050405020304" pitchFamily="18" charset="0"/>
              </a:rPr>
              <a:t> Shen and M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Omair</a:t>
            </a:r>
            <a:r>
              <a:rPr lang="en-IN" sz="1400" dirty="0">
                <a:effectLst/>
                <a:latin typeface="Arial" panose="020B0604020202020204" pitchFamily="34" charset="0"/>
                <a:ea typeface="Calibri" panose="020F0502020204030204" pitchFamily="34" charset="0"/>
                <a:cs typeface="Times New Roman" panose="02020603050405020304" pitchFamily="18" charset="0"/>
              </a:rPr>
              <a:t>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Shafq</a:t>
            </a:r>
            <a:r>
              <a:rPr lang="en-IN" sz="1400" dirty="0">
                <a:effectLst/>
                <a:latin typeface="Arial" panose="020B0604020202020204" pitchFamily="34" charset="0"/>
                <a:ea typeface="Calibri" panose="020F0502020204030204" pitchFamily="34" charset="0"/>
                <a:cs typeface="Times New Roman" panose="02020603050405020304" pitchFamily="18" charset="0"/>
              </a:rPr>
              <a:t>, Shen and Shafiq J Big Data </a:t>
            </a:r>
          </a:p>
          <a:p>
            <a:pPr>
              <a:lnSpc>
                <a:spcPct val="150000"/>
              </a:lnSpc>
              <a:spcAft>
                <a:spcPts val="800"/>
              </a:spcAft>
            </a:pPr>
            <a:r>
              <a:rPr lang="en-IN" sz="1400" dirty="0">
                <a:effectLst/>
                <a:latin typeface="Arial" panose="020B0604020202020204" pitchFamily="34" charset="0"/>
                <a:ea typeface="Calibri" panose="020F0502020204030204" pitchFamily="34" charset="0"/>
                <a:cs typeface="Times New Roman" panose="02020603050405020304" pitchFamily="18" charset="0"/>
              </a:rPr>
              <a:t>[6] Study on the prediction of stock price based on the associated network model of LSTM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Guangyu</a:t>
            </a:r>
            <a:r>
              <a:rPr lang="en-IN" sz="1400" dirty="0">
                <a:effectLst/>
                <a:latin typeface="Arial" panose="020B0604020202020204" pitchFamily="34" charset="0"/>
                <a:ea typeface="Calibri" panose="020F0502020204030204" pitchFamily="34" charset="0"/>
                <a:cs typeface="Times New Roman" panose="02020603050405020304" pitchFamily="18" charset="0"/>
              </a:rPr>
              <a:t> Ding and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Liangxi</a:t>
            </a:r>
            <a:r>
              <a:rPr lang="en-IN" sz="1400" dirty="0">
                <a:effectLst/>
                <a:latin typeface="Arial" panose="020B0604020202020204" pitchFamily="34" charset="0"/>
                <a:ea typeface="Calibri" panose="020F0502020204030204" pitchFamily="34" charset="0"/>
                <a:cs typeface="Times New Roman" panose="02020603050405020304" pitchFamily="18" charset="0"/>
              </a:rPr>
              <a:t> Qin -International Journal of Machine Learning and Cybernetics (2020) </a:t>
            </a:r>
          </a:p>
          <a:p>
            <a:pPr>
              <a:lnSpc>
                <a:spcPct val="150000"/>
              </a:lnSpc>
              <a:spcAft>
                <a:spcPts val="800"/>
              </a:spcAft>
            </a:pPr>
            <a:r>
              <a:rPr lang="en-IN" sz="1400" dirty="0">
                <a:effectLst/>
                <a:latin typeface="Arial" panose="020B0604020202020204" pitchFamily="34" charset="0"/>
                <a:ea typeface="Calibri" panose="020F0502020204030204" pitchFamily="34" charset="0"/>
                <a:cs typeface="Times New Roman" panose="02020603050405020304" pitchFamily="18" charset="0"/>
              </a:rPr>
              <a:t>[7] M.  </a:t>
            </a:r>
            <a:r>
              <a:rPr lang="en-IN" sz="1400" dirty="0" err="1">
                <a:effectLst/>
                <a:latin typeface="Arial" panose="020B0604020202020204" pitchFamily="34" charset="0"/>
                <a:ea typeface="Calibri" panose="020F0502020204030204" pitchFamily="34" charset="0"/>
                <a:cs typeface="Times New Roman" panose="02020603050405020304" pitchFamily="18" charset="0"/>
              </a:rPr>
              <a:t>Roondiwala</a:t>
            </a:r>
            <a:r>
              <a:rPr lang="en-IN" sz="1400" dirty="0">
                <a:effectLst/>
                <a:latin typeface="Arial" panose="020B0604020202020204" pitchFamily="34" charset="0"/>
                <a:ea typeface="Calibri" panose="020F0502020204030204" pitchFamily="34" charset="0"/>
                <a:cs typeface="Times New Roman" panose="02020603050405020304" pitchFamily="18" charset="0"/>
              </a:rPr>
              <a:t>, H.  Patel and S.  Varma, "Predicting stock prices using LSTM," International Journal of Science and Research(IJSR), vol. 6, no. 4, pp. 17541756, 2017.</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4642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8234" y="2644170"/>
            <a:ext cx="5455531" cy="1569660"/>
          </a:xfrm>
          <a:prstGeom prst="rect">
            <a:avLst/>
          </a:prstGeom>
          <a:noFill/>
        </p:spPr>
        <p:txBody>
          <a:bodyPr wrap="none" lIns="91440" tIns="45720" rIns="91440" bIns="45720">
            <a:spAutoFit/>
          </a:bodyPr>
          <a:lstStyle/>
          <a:p>
            <a:pPr algn="ctr"/>
            <a:r>
              <a:rPr lang="en-US"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372A-686C-4268-B07F-85517ED5DD4F}"/>
              </a:ext>
            </a:extLst>
          </p:cNvPr>
          <p:cNvSpPr>
            <a:spLocks noGrp="1"/>
          </p:cNvSpPr>
          <p:nvPr>
            <p:ph type="title"/>
          </p:nvPr>
        </p:nvSpPr>
        <p:spPr>
          <a:xfrm>
            <a:off x="3310856" y="353810"/>
            <a:ext cx="5570283" cy="821794"/>
          </a:xfrm>
        </p:spPr>
        <p:txBody>
          <a:bodyPr>
            <a:normAutofit/>
          </a:bodyPr>
          <a:lstStyle/>
          <a:p>
            <a:r>
              <a:rPr lang="en-US" dirty="0"/>
              <a:t>MOTIVATION OF STUDY</a:t>
            </a:r>
          </a:p>
        </p:txBody>
      </p:sp>
      <p:graphicFrame>
        <p:nvGraphicFramePr>
          <p:cNvPr id="33" name="Content Placeholder 3">
            <a:extLst>
              <a:ext uri="{FF2B5EF4-FFF2-40B4-BE49-F238E27FC236}">
                <a16:creationId xmlns:a16="http://schemas.microsoft.com/office/drawing/2014/main" id="{5225EB08-AFB4-4E7D-9D03-1E1BC42FCD68}"/>
              </a:ext>
            </a:extLst>
          </p:cNvPr>
          <p:cNvGraphicFramePr>
            <a:graphicFrameLocks noGrp="1"/>
          </p:cNvGraphicFramePr>
          <p:nvPr>
            <p:ph idx="1"/>
            <p:extLst>
              <p:ext uri="{D42A27DB-BD31-4B8C-83A1-F6EECF244321}">
                <p14:modId xmlns:p14="http://schemas.microsoft.com/office/powerpoint/2010/main" val="439682185"/>
              </p:ext>
            </p:extLst>
          </p:nvPr>
        </p:nvGraphicFramePr>
        <p:xfrm>
          <a:off x="1424107" y="1772830"/>
          <a:ext cx="9343783" cy="4320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47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4E6D-574E-4FC9-B0C8-D468310B9F90}"/>
              </a:ext>
            </a:extLst>
          </p:cNvPr>
          <p:cNvSpPr>
            <a:spLocks noGrp="1"/>
          </p:cNvSpPr>
          <p:nvPr>
            <p:ph type="title"/>
          </p:nvPr>
        </p:nvSpPr>
        <p:spPr>
          <a:xfrm>
            <a:off x="525718" y="4278637"/>
            <a:ext cx="5512288" cy="1897474"/>
          </a:xfrm>
        </p:spPr>
        <p:txBody>
          <a:bodyPr anchor="t">
            <a:normAutofit/>
          </a:bodyPr>
          <a:lstStyle/>
          <a:p>
            <a:r>
              <a:rPr lang="en-US" dirty="0"/>
              <a:t>SCOPE &amp; LIMITATIONS</a:t>
            </a:r>
          </a:p>
        </p:txBody>
      </p:sp>
      <p:pic>
        <p:nvPicPr>
          <p:cNvPr id="4" name="Picture 5" descr="A picture containing text&#10;&#10;Description automatically generated">
            <a:extLst>
              <a:ext uri="{FF2B5EF4-FFF2-40B4-BE49-F238E27FC236}">
                <a16:creationId xmlns:a16="http://schemas.microsoft.com/office/drawing/2014/main" id="{BBD2BB07-E83D-4D76-B8A1-A587FC115FA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0473" r="1" b="1"/>
          <a:stretch/>
        </p:blipFill>
        <p:spPr>
          <a:xfrm>
            <a:off x="555170" y="481586"/>
            <a:ext cx="11087101" cy="3431928"/>
          </a:xfrm>
          <a:prstGeom prst="rect">
            <a:avLst/>
          </a:prstGeom>
        </p:spPr>
      </p:pic>
      <p:sp>
        <p:nvSpPr>
          <p:cNvPr id="3" name="Content Placeholder 2">
            <a:extLst>
              <a:ext uri="{FF2B5EF4-FFF2-40B4-BE49-F238E27FC236}">
                <a16:creationId xmlns:a16="http://schemas.microsoft.com/office/drawing/2014/main" id="{25355BF6-DBA4-47C4-91EE-74D956C7697C}"/>
              </a:ext>
            </a:extLst>
          </p:cNvPr>
          <p:cNvSpPr>
            <a:spLocks noGrp="1"/>
          </p:cNvSpPr>
          <p:nvPr>
            <p:ph idx="1"/>
          </p:nvPr>
        </p:nvSpPr>
        <p:spPr>
          <a:xfrm>
            <a:off x="4445586" y="5057533"/>
            <a:ext cx="7196685" cy="1627367"/>
          </a:xfrm>
        </p:spPr>
        <p:txBody>
          <a:bodyPr vert="horz" lIns="91440" tIns="45720" rIns="91440" bIns="45720" rtlCol="0" anchor="t">
            <a:normAutofit/>
          </a:bodyPr>
          <a:lstStyle/>
          <a:p>
            <a:r>
              <a:rPr lang="en-US" dirty="0"/>
              <a:t>We predict the stock market up to one month.</a:t>
            </a:r>
          </a:p>
          <a:p>
            <a:r>
              <a:rPr lang="en-US" dirty="0"/>
              <a:t>It is hard to predict in the pandemic situations</a:t>
            </a:r>
          </a:p>
          <a:p>
            <a:endParaRPr lang="en-US" dirty="0"/>
          </a:p>
        </p:txBody>
      </p:sp>
    </p:spTree>
    <p:extLst>
      <p:ext uri="{BB962C8B-B14F-4D97-AF65-F5344CB8AC3E}">
        <p14:creationId xmlns:p14="http://schemas.microsoft.com/office/powerpoint/2010/main" val="134381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5BBA856-3423-4FA3-7FB2-C70A73048DF7}"/>
              </a:ext>
            </a:extLst>
          </p:cNvPr>
          <p:cNvSpPr>
            <a:spLocks noGrp="1"/>
          </p:cNvSpPr>
          <p:nvPr>
            <p:ph type="title"/>
          </p:nvPr>
        </p:nvSpPr>
        <p:spPr>
          <a:xfrm>
            <a:off x="1528762" y="1442172"/>
            <a:ext cx="9134476" cy="2177328"/>
          </a:xfrm>
        </p:spPr>
        <p:txBody>
          <a:bodyPr vert="horz" lIns="91440" tIns="45720" rIns="91440" bIns="45720" rtlCol="0" anchor="ctr">
            <a:normAutofit/>
          </a:bodyPr>
          <a:lstStyle/>
          <a:p>
            <a:pPr algn="ctr"/>
            <a:r>
              <a:rPr lang="en-IN" sz="6600" dirty="0">
                <a:latin typeface="Arial"/>
                <a:ea typeface="Arial"/>
                <a:cs typeface="Arial"/>
                <a:sym typeface="Arial"/>
              </a:rPr>
              <a:t>LITERATURE SURVEY</a:t>
            </a:r>
            <a:endParaRPr lang="en-US" sz="6600" kern="1200" dirty="0">
              <a:solidFill>
                <a:schemeClr val="tx1"/>
              </a:solidFill>
              <a:latin typeface="+mj-lt"/>
              <a:ea typeface="+mj-ea"/>
              <a:cs typeface="+mj-cs"/>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16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3DF1-8D48-03D7-6B29-9AC507441F35}"/>
              </a:ext>
            </a:extLst>
          </p:cNvPr>
          <p:cNvSpPr>
            <a:spLocks noGrp="1"/>
          </p:cNvSpPr>
          <p:nvPr>
            <p:ph type="title"/>
          </p:nvPr>
        </p:nvSpPr>
        <p:spPr>
          <a:xfrm>
            <a:off x="1355831" y="324312"/>
            <a:ext cx="9241021" cy="1144682"/>
          </a:xfrm>
          <a:ln>
            <a:solidFill>
              <a:schemeClr val="accent1"/>
            </a:solidFill>
          </a:ln>
        </p:spPr>
        <p:txBody>
          <a:bodyPr/>
          <a:lstStyle/>
          <a:p>
            <a:r>
              <a:rPr lang="en-US" dirty="0"/>
              <a:t>PERFORMANCE METRICS CALCULATIONS</a:t>
            </a:r>
            <a:endParaRPr lang="en-IN"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711A8E4-D64E-9D10-E311-D535FE148A2E}"/>
                  </a:ext>
                </a:extLst>
              </p:cNvPr>
              <p:cNvSpPr>
                <a:spLocks noGrp="1"/>
              </p:cNvSpPr>
              <p:nvPr>
                <p:ph type="subTitle" idx="1"/>
              </p:nvPr>
            </p:nvSpPr>
            <p:spPr>
              <a:xfrm>
                <a:off x="609562" y="2373119"/>
                <a:ext cx="2978765" cy="2153325"/>
              </a:xfrm>
              <a:ln>
                <a:solidFill>
                  <a:schemeClr val="accent1"/>
                </a:solidFill>
              </a:ln>
            </p:spPr>
            <p:txBody>
              <a:bodyPr/>
              <a:lstStyle/>
              <a:p>
                <a:pPr>
                  <a:lnSpc>
                    <a:spcPct val="107000"/>
                  </a:lnSpc>
                  <a:spcAft>
                    <a:spcPts val="8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 MSE</a:t>
                </a:r>
                <a:r>
                  <a:rPr lang="en-US" sz="1800" dirty="0">
                    <a:effectLst/>
                    <a:latin typeface="Arial" panose="020B060402020202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1</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𝑛</m:t>
                        </m:r>
                      </m:den>
                    </m:f>
                    <m:nary>
                      <m:naryPr>
                        <m:chr m:val="∑"/>
                        <m:limLoc m:val="undOvr"/>
                        <m:ctrlPr>
                          <a:rPr lang="en-IN"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𝑛</m:t>
                        </m:r>
                      </m:sup>
                      <m:e>
                        <m:sSup>
                          <m:sSupPr>
                            <m:ctrlPr>
                              <a:rPr lang="en-IN"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𝑦𝑖</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𝑝𝑖</m:t>
                            </m:r>
                            <m:r>
                              <a:rPr lang="en-US" sz="1800" i="1">
                                <a:effectLst/>
                                <a:latin typeface="Cambria Math" panose="02040503050406030204" pitchFamily="18" charset="0"/>
                                <a:ea typeface="Calibri" panose="020F0502020204030204" pitchFamily="34" charset="0"/>
                                <a:cs typeface="Arial" panose="020B0604020202020204" pitchFamily="34" charset="0"/>
                              </a:rPr>
                              <m:t>)</m:t>
                            </m:r>
                          </m:e>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p>
                      </m:e>
                    </m:nary>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MSE = mean squared error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n = number of data points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Yi = observed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 Pi = predicted values</a:t>
                </a:r>
                <a:endParaRPr lang="en-IN" dirty="0"/>
              </a:p>
            </p:txBody>
          </p:sp>
        </mc:Choice>
        <mc:Fallback xmlns="">
          <p:sp>
            <p:nvSpPr>
              <p:cNvPr id="3" name="Subtitle 2">
                <a:extLst>
                  <a:ext uri="{FF2B5EF4-FFF2-40B4-BE49-F238E27FC236}">
                    <a16:creationId xmlns:a16="http://schemas.microsoft.com/office/drawing/2014/main" id="{3711A8E4-D64E-9D10-E311-D535FE148A2E}"/>
                  </a:ext>
                </a:extLst>
              </p:cNvPr>
              <p:cNvSpPr>
                <a:spLocks noGrp="1" noRot="1" noChangeAspect="1" noMove="1" noResize="1" noEditPoints="1" noAdjustHandles="1" noChangeArrowheads="1" noChangeShapeType="1" noTextEdit="1"/>
              </p:cNvSpPr>
              <p:nvPr>
                <p:ph type="subTitle" idx="1"/>
              </p:nvPr>
            </p:nvSpPr>
            <p:spPr>
              <a:xfrm>
                <a:off x="609562" y="2373119"/>
                <a:ext cx="2978765" cy="2153325"/>
              </a:xfrm>
              <a:blipFill>
                <a:blip r:embed="rId2"/>
                <a:stretch>
                  <a:fillRect l="-2648" t="-13764" r="-1426" b="-1124"/>
                </a:stretch>
              </a:blipFill>
              <a:ln>
                <a:solidFill>
                  <a:schemeClr val="accent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Subtitle 2">
                <a:extLst>
                  <a:ext uri="{FF2B5EF4-FFF2-40B4-BE49-F238E27FC236}">
                    <a16:creationId xmlns:a16="http://schemas.microsoft.com/office/drawing/2014/main" id="{516B4AC4-4127-ADA7-5D77-533159F54EF8}"/>
                  </a:ext>
                </a:extLst>
              </p:cNvPr>
              <p:cNvSpPr txBox="1">
                <a:spLocks/>
              </p:cNvSpPr>
              <p:nvPr/>
            </p:nvSpPr>
            <p:spPr>
              <a:xfrm>
                <a:off x="4308726" y="2352337"/>
                <a:ext cx="3089602" cy="2153325"/>
              </a:xfrm>
              <a:prstGeom prst="rect">
                <a:avLst/>
              </a:prstGeom>
              <a:noFill/>
              <a:ln>
                <a:solidFill>
                  <a:schemeClr val="accent1"/>
                </a:solidFill>
              </a:ln>
            </p:spPr>
            <p:txBody>
              <a:bodyPr spcFirstLastPara="1" vert="horz" wrap="square" lIns="0" tIns="0" rIns="0" bIns="0" rtlCol="0" anchor="ctr" anchorCtr="0">
                <a:noAutofit/>
              </a:bodyPr>
              <a:lstStyle>
                <a:lvl1pPr marL="228600" lvl="0" indent="-228600" algn="l" defTabSz="914400" rtl="0" eaLnBrk="1" latinLnBrk="0" hangingPunct="1">
                  <a:lnSpc>
                    <a:spcPct val="90000"/>
                  </a:lnSpc>
                  <a:spcBef>
                    <a:spcPts val="0"/>
                  </a:spcBef>
                  <a:spcAft>
                    <a:spcPts val="0"/>
                  </a:spcAft>
                  <a:buSzPts val="14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a:lnSpc>
                    <a:spcPct val="150000"/>
                  </a:lnSpc>
                </a:pPr>
                <a:r>
                  <a:rPr lang="en-US" sz="1800" b="1" dirty="0"/>
                  <a:t> RMSE</a:t>
                </a:r>
                <a:r>
                  <a:rPr lang="en-US" sz="1800" dirty="0"/>
                  <a:t> =</a:t>
                </a:r>
                <a14:m>
                  <m:oMath xmlns:m="http://schemas.openxmlformats.org/officeDocument/2006/math">
                    <m:r>
                      <a:rPr lang="en-US" sz="1800" i="1">
                        <a:latin typeface="Cambria Math" panose="02040503050406030204" pitchFamily="18" charset="0"/>
                      </a:rPr>
                      <m:t>√</m:t>
                    </m:r>
                    <m:f>
                      <m:fPr>
                        <m:ctrlPr>
                          <a:rPr lang="en-IN"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𝑛</m:t>
                        </m:r>
                      </m:den>
                    </m:f>
                    <m:nary>
                      <m:naryPr>
                        <m:chr m:val="∑"/>
                        <m:limLoc m:val="undOvr"/>
                        <m:ctrlPr>
                          <a:rPr lang="en-IN"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sSup>
                          <m:sSupPr>
                            <m:ctrlPr>
                              <a:rPr lang="en-IN" sz="1800" i="1">
                                <a:latin typeface="Cambria Math" panose="02040503050406030204" pitchFamily="18" charset="0"/>
                              </a:rPr>
                            </m:ctrlPr>
                          </m:sSupPr>
                          <m:e>
                            <m:r>
                              <a:rPr lang="en-US" sz="1800" i="1">
                                <a:latin typeface="Cambria Math" panose="02040503050406030204" pitchFamily="18" charset="0"/>
                              </a:rPr>
                              <m:t>(</m:t>
                            </m:r>
                            <m:r>
                              <a:rPr lang="en-US" sz="1800" i="1">
                                <a:latin typeface="Cambria Math" panose="02040503050406030204" pitchFamily="18" charset="0"/>
                              </a:rPr>
                              <m:t>𝑦𝑖</m:t>
                            </m:r>
                            <m:r>
                              <a:rPr lang="en-US" sz="1800" i="1">
                                <a:latin typeface="Cambria Math" panose="02040503050406030204" pitchFamily="18" charset="0"/>
                              </a:rPr>
                              <m:t>−</m:t>
                            </m:r>
                            <m:r>
                              <a:rPr lang="en-US" sz="1800" i="1">
                                <a:latin typeface="Cambria Math" panose="02040503050406030204" pitchFamily="18" charset="0"/>
                              </a:rPr>
                              <m:t>𝑝𝑖</m:t>
                            </m:r>
                            <m:r>
                              <a:rPr lang="en-US" sz="1800" i="1">
                                <a:latin typeface="Cambria Math" panose="02040503050406030204" pitchFamily="18" charset="0"/>
                              </a:rPr>
                              <m:t>)</m:t>
                            </m:r>
                          </m:e>
                          <m:sup>
                            <m:r>
                              <a:rPr lang="en-US" sz="1800" i="1">
                                <a:latin typeface="Cambria Math" panose="02040503050406030204" pitchFamily="18" charset="0"/>
                              </a:rPr>
                              <m:t>2</m:t>
                            </m:r>
                          </m:sup>
                        </m:sSup>
                      </m:e>
                    </m:nary>
                  </m:oMath>
                </a14:m>
                <a:endParaRPr lang="en-IN" sz="1800" dirty="0"/>
              </a:p>
              <a:p>
                <a:pPr>
                  <a:lnSpc>
                    <a:spcPct val="150000"/>
                  </a:lnSpc>
                </a:pPr>
                <a:r>
                  <a:rPr lang="en-US" sz="1800" dirty="0"/>
                  <a:t> RMSE = root mean square error </a:t>
                </a:r>
                <a:endParaRPr lang="en-IN" sz="1800" dirty="0"/>
              </a:p>
              <a:p>
                <a:pPr>
                  <a:lnSpc>
                    <a:spcPct val="150000"/>
                  </a:lnSpc>
                </a:pPr>
                <a:r>
                  <a:rPr lang="en-US" sz="1800" dirty="0"/>
                  <a:t> n = no. of missing data points</a:t>
                </a:r>
                <a:endParaRPr lang="en-IN" sz="1800" dirty="0"/>
              </a:p>
              <a:p>
                <a:pPr>
                  <a:lnSpc>
                    <a:spcPct val="150000"/>
                  </a:lnSpc>
                </a:pPr>
                <a:r>
                  <a:rPr lang="en-US" sz="1800" dirty="0"/>
                  <a:t> Yi = observed values </a:t>
                </a:r>
                <a:endParaRPr lang="en-IN" sz="1800" dirty="0"/>
              </a:p>
              <a:p>
                <a:pPr>
                  <a:lnSpc>
                    <a:spcPct val="150000"/>
                  </a:lnSpc>
                </a:pPr>
                <a:r>
                  <a:rPr lang="en-US" sz="1800" dirty="0"/>
                  <a:t> Pi = predicted values</a:t>
                </a:r>
                <a:endParaRPr lang="en-IN" sz="1800" dirty="0"/>
              </a:p>
            </p:txBody>
          </p:sp>
        </mc:Choice>
        <mc:Fallback xmlns="">
          <p:sp>
            <p:nvSpPr>
              <p:cNvPr id="4" name="Subtitle 2">
                <a:extLst>
                  <a:ext uri="{FF2B5EF4-FFF2-40B4-BE49-F238E27FC236}">
                    <a16:creationId xmlns:a16="http://schemas.microsoft.com/office/drawing/2014/main" id="{516B4AC4-4127-ADA7-5D77-533159F54EF8}"/>
                  </a:ext>
                </a:extLst>
              </p:cNvPr>
              <p:cNvSpPr txBox="1">
                <a:spLocks noRot="1" noChangeAspect="1" noMove="1" noResize="1" noEditPoints="1" noAdjustHandles="1" noChangeArrowheads="1" noChangeShapeType="1" noTextEdit="1"/>
              </p:cNvSpPr>
              <p:nvPr/>
            </p:nvSpPr>
            <p:spPr>
              <a:xfrm>
                <a:off x="4308726" y="2352337"/>
                <a:ext cx="3089602" cy="2153325"/>
              </a:xfrm>
              <a:prstGeom prst="rect">
                <a:avLst/>
              </a:prstGeom>
              <a:blipFill>
                <a:blip r:embed="rId3"/>
                <a:stretch>
                  <a:fillRect l="-2750" t="-14648" r="-2554" b="-6479"/>
                </a:stretch>
              </a:blipFill>
              <a:ln>
                <a:solidFill>
                  <a:schemeClr val="accent1"/>
                </a:solidFill>
              </a:ln>
            </p:spPr>
            <p:txBody>
              <a:bodyPr/>
              <a:lstStyle/>
              <a:p>
                <a:r>
                  <a:rPr lang="en-IN">
                    <a:noFill/>
                  </a:rPr>
                  <a:t> </a:t>
                </a:r>
              </a:p>
            </p:txBody>
          </p:sp>
        </mc:Fallback>
      </mc:AlternateContent>
      <p:sp>
        <p:nvSpPr>
          <p:cNvPr id="5" name="Subtitle 2">
            <a:extLst>
              <a:ext uri="{FF2B5EF4-FFF2-40B4-BE49-F238E27FC236}">
                <a16:creationId xmlns:a16="http://schemas.microsoft.com/office/drawing/2014/main" id="{2B605272-1415-23D0-4B44-E63AB940960A}"/>
              </a:ext>
            </a:extLst>
          </p:cNvPr>
          <p:cNvSpPr txBox="1">
            <a:spLocks/>
          </p:cNvSpPr>
          <p:nvPr/>
        </p:nvSpPr>
        <p:spPr>
          <a:xfrm>
            <a:off x="8132617" y="2352337"/>
            <a:ext cx="3643747" cy="2153325"/>
          </a:xfrm>
          <a:prstGeom prst="rect">
            <a:avLst/>
          </a:prstGeom>
          <a:noFill/>
          <a:ln>
            <a:solidFill>
              <a:schemeClr val="accent1"/>
            </a:solidFill>
          </a:ln>
        </p:spPr>
        <p:txBody>
          <a:bodyPr spcFirstLastPara="1" vert="horz" wrap="square" lIns="0" tIns="0" rIns="0" bIns="0" rtlCol="0" anchor="ctr" anchorCtr="0">
            <a:noAutofit/>
          </a:bodyPr>
          <a:lstStyle>
            <a:lvl1pPr marL="228600" lvl="0" indent="-228600" algn="l" defTabSz="914400" rtl="0" eaLnBrk="1" latinLnBrk="0" hangingPunct="1">
              <a:lnSpc>
                <a:spcPct val="90000"/>
              </a:lnSpc>
              <a:spcBef>
                <a:spcPts val="0"/>
              </a:spcBef>
              <a:spcAft>
                <a:spcPts val="0"/>
              </a:spcAft>
              <a:buSzPts val="14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a:lnSpc>
                <a:spcPct val="107000"/>
              </a:lnSpc>
              <a:spcAft>
                <a:spcPts val="800"/>
              </a:spcAft>
            </a:pPr>
            <a:r>
              <a:rPr lang="en-US" sz="1800" b="1" dirty="0">
                <a:latin typeface="Cambria Math" panose="02040503050406030204" pitchFamily="18" charset="0"/>
                <a:ea typeface="Calibri" panose="020F0502020204030204" pitchFamily="34" charset="0"/>
                <a:cs typeface="Cambria Math" panose="02040503050406030204" pitchFamily="18" charset="0"/>
              </a:rPr>
              <a:t> 𝑅</a:t>
            </a:r>
            <a:r>
              <a:rPr lang="en-US" sz="1800" b="1" baseline="30000" dirty="0">
                <a:latin typeface="Arial" panose="020B0604020202020204" pitchFamily="34" charset="0"/>
                <a:ea typeface="Calibri" panose="020F0502020204030204" pitchFamily="34" charset="0"/>
                <a:cs typeface="Times New Roman" panose="02020603050405020304" pitchFamily="18" charset="0"/>
              </a:rPr>
              <a:t>2</a:t>
            </a:r>
            <a:r>
              <a:rPr lang="en-US" sz="1800" dirty="0">
                <a:latin typeface="Arial" panose="020B0604020202020204" pitchFamily="34" charset="0"/>
                <a:ea typeface="Calibri" panose="020F0502020204030204" pitchFamily="34" charset="0"/>
                <a:cs typeface="Times New Roman" panose="02020603050405020304" pitchFamily="18" charset="0"/>
              </a:rPr>
              <a:t> = 1-RSS/TSS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mbria Math" panose="02040503050406030204" pitchFamily="18" charset="0"/>
                <a:ea typeface="Calibri" panose="020F0502020204030204" pitchFamily="34" charset="0"/>
                <a:cs typeface="Cambria Math" panose="02040503050406030204" pitchFamily="18" charset="0"/>
              </a:rPr>
              <a:t> 𝑅</a:t>
            </a:r>
            <a:r>
              <a:rPr lang="en-US" sz="1800" baseline="30000" dirty="0">
                <a:latin typeface="Arial" panose="020B0604020202020204" pitchFamily="34" charset="0"/>
                <a:ea typeface="Calibri" panose="020F0502020204030204" pitchFamily="34" charset="0"/>
                <a:cs typeface="Times New Roman" panose="02020603050405020304" pitchFamily="18" charset="0"/>
              </a:rPr>
              <a:t>2</a:t>
            </a:r>
            <a:r>
              <a:rPr lang="en-US" sz="1800" dirty="0">
                <a:latin typeface="Arial" panose="020B0604020202020204" pitchFamily="34" charset="0"/>
                <a:ea typeface="Calibri" panose="020F0502020204030204" pitchFamily="34" charset="0"/>
                <a:cs typeface="Times New Roman" panose="02020603050405020304" pitchFamily="18" charset="0"/>
              </a:rPr>
              <a:t> = coefficient of determination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Arial" panose="020B0604020202020204" pitchFamily="34" charset="0"/>
                <a:ea typeface="Calibri" panose="020F0502020204030204" pitchFamily="34" charset="0"/>
                <a:cs typeface="Times New Roman" panose="02020603050405020304" pitchFamily="18" charset="0"/>
              </a:rPr>
              <a:t> RSS = sum of squares of residuals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Arial" panose="020B0604020202020204" pitchFamily="34" charset="0"/>
                <a:ea typeface="Calibri" panose="020F0502020204030204" pitchFamily="34" charset="0"/>
              </a:rPr>
              <a:t> TSS = total sum of squares </a:t>
            </a:r>
            <a:endParaRPr lang="en-IN" sz="1800" dirty="0"/>
          </a:p>
        </p:txBody>
      </p:sp>
      <p:sp>
        <p:nvSpPr>
          <p:cNvPr id="6" name="TextBox 5">
            <a:extLst>
              <a:ext uri="{FF2B5EF4-FFF2-40B4-BE49-F238E27FC236}">
                <a16:creationId xmlns:a16="http://schemas.microsoft.com/office/drawing/2014/main" id="{A3354398-22DD-121C-CB82-67E044CDC7BC}"/>
              </a:ext>
            </a:extLst>
          </p:cNvPr>
          <p:cNvSpPr txBox="1"/>
          <p:nvPr/>
        </p:nvSpPr>
        <p:spPr>
          <a:xfrm>
            <a:off x="817418" y="5127666"/>
            <a:ext cx="2677977" cy="369332"/>
          </a:xfrm>
          <a:prstGeom prst="rect">
            <a:avLst/>
          </a:prstGeom>
          <a:noFill/>
        </p:spPr>
        <p:txBody>
          <a:bodyPr wrap="none" rtlCol="0">
            <a:spAutoFit/>
          </a:bodyPr>
          <a:lstStyle/>
          <a:p>
            <a:r>
              <a:rPr lang="en-IN" dirty="0"/>
              <a:t>Lower (MSE) is the best </a:t>
            </a:r>
          </a:p>
        </p:txBody>
      </p:sp>
      <p:sp>
        <p:nvSpPr>
          <p:cNvPr id="7" name="TextBox 6">
            <a:extLst>
              <a:ext uri="{FF2B5EF4-FFF2-40B4-BE49-F238E27FC236}">
                <a16:creationId xmlns:a16="http://schemas.microsoft.com/office/drawing/2014/main" id="{587B70C6-8FB0-23E1-E0C2-49E2BB4F9F71}"/>
              </a:ext>
            </a:extLst>
          </p:cNvPr>
          <p:cNvSpPr txBox="1"/>
          <p:nvPr/>
        </p:nvSpPr>
        <p:spPr>
          <a:xfrm>
            <a:off x="4582493" y="5127666"/>
            <a:ext cx="2815835" cy="369332"/>
          </a:xfrm>
          <a:prstGeom prst="rect">
            <a:avLst/>
          </a:prstGeom>
          <a:noFill/>
        </p:spPr>
        <p:txBody>
          <a:bodyPr wrap="none" rtlCol="0">
            <a:spAutoFit/>
          </a:bodyPr>
          <a:lstStyle/>
          <a:p>
            <a:r>
              <a:rPr lang="en-IN" dirty="0"/>
              <a:t>Lower (RMSE) is the best </a:t>
            </a:r>
          </a:p>
        </p:txBody>
      </p:sp>
      <p:sp>
        <p:nvSpPr>
          <p:cNvPr id="8" name="TextBox 7">
            <a:extLst>
              <a:ext uri="{FF2B5EF4-FFF2-40B4-BE49-F238E27FC236}">
                <a16:creationId xmlns:a16="http://schemas.microsoft.com/office/drawing/2014/main" id="{C344B4FB-C156-091B-23DE-A55A6277D1CC}"/>
              </a:ext>
            </a:extLst>
          </p:cNvPr>
          <p:cNvSpPr txBox="1"/>
          <p:nvPr/>
        </p:nvSpPr>
        <p:spPr>
          <a:xfrm>
            <a:off x="8485426" y="5127666"/>
            <a:ext cx="2304477" cy="369332"/>
          </a:xfrm>
          <a:prstGeom prst="rect">
            <a:avLst/>
          </a:prstGeom>
          <a:noFill/>
        </p:spPr>
        <p:txBody>
          <a:bodyPr wrap="none" rtlCol="0">
            <a:spAutoFit/>
          </a:bodyPr>
          <a:lstStyle/>
          <a:p>
            <a:r>
              <a:rPr lang="en-IN" dirty="0"/>
              <a:t>Higher (</a:t>
            </a:r>
            <a:r>
              <a:rPr lang="en-US" sz="1800" dirty="0">
                <a:latin typeface="Cambria Math" panose="02040503050406030204" pitchFamily="18" charset="0"/>
                <a:ea typeface="Calibri" panose="020F0502020204030204" pitchFamily="34" charset="0"/>
                <a:cs typeface="Cambria Math" panose="02040503050406030204" pitchFamily="18" charset="0"/>
              </a:rPr>
              <a:t>𝑅</a:t>
            </a:r>
            <a:r>
              <a:rPr lang="en-US" sz="1800" baseline="30000" dirty="0">
                <a:latin typeface="Arial" panose="020B0604020202020204" pitchFamily="34" charset="0"/>
                <a:ea typeface="Calibri" panose="020F0502020204030204" pitchFamily="34" charset="0"/>
                <a:cs typeface="Times New Roman" panose="02020603050405020304" pitchFamily="18" charset="0"/>
              </a:rPr>
              <a:t>2</a:t>
            </a:r>
            <a:r>
              <a:rPr lang="en-IN" dirty="0"/>
              <a:t>) is the best </a:t>
            </a:r>
          </a:p>
        </p:txBody>
      </p:sp>
    </p:spTree>
    <p:extLst>
      <p:ext uri="{BB962C8B-B14F-4D97-AF65-F5344CB8AC3E}">
        <p14:creationId xmlns:p14="http://schemas.microsoft.com/office/powerpoint/2010/main" val="745622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2718</Words>
  <Application>Microsoft Office PowerPoint</Application>
  <PresentationFormat>Widescreen</PresentationFormat>
  <Paragraphs>436</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Calibri</vt:lpstr>
      <vt:lpstr>Calibri Light</vt:lpstr>
      <vt:lpstr>Cambria Math</vt:lpstr>
      <vt:lpstr>charter</vt:lpstr>
      <vt:lpstr>CMS</vt:lpstr>
      <vt:lpstr>sohne</vt:lpstr>
      <vt:lpstr>Times New Roman</vt:lpstr>
      <vt:lpstr>Wingdings</vt:lpstr>
      <vt:lpstr>Office Theme</vt:lpstr>
      <vt:lpstr>ALGORITHMIC TRADING </vt:lpstr>
      <vt:lpstr>ABSTRACT</vt:lpstr>
      <vt:lpstr>ABSTRACT</vt:lpstr>
      <vt:lpstr>INTRODUCTION</vt:lpstr>
      <vt:lpstr>INTRODUCTION</vt:lpstr>
      <vt:lpstr>MOTIVATION OF STUDY</vt:lpstr>
      <vt:lpstr>SCOPE &amp; LIMITATIONS</vt:lpstr>
      <vt:lpstr>LITERATURE SURVEY</vt:lpstr>
      <vt:lpstr>PERFORMANCE METRICS CALCULATIONS</vt:lpstr>
      <vt:lpstr>1. SIMPLE MOVING AVERAGE (SMA)</vt:lpstr>
      <vt:lpstr>PowerPoint Presentation</vt:lpstr>
      <vt:lpstr>SMA PERFORMANCE METRICS </vt:lpstr>
      <vt:lpstr>2. ARIMA-Statistical Model</vt:lpstr>
      <vt:lpstr>ARIMA Terminology </vt:lpstr>
      <vt:lpstr>PowerPoint Presentation</vt:lpstr>
      <vt:lpstr>ARIMA PERFORMANCE METRICS </vt:lpstr>
      <vt:lpstr>3. RNN (Recurrent Neural Network)</vt:lpstr>
      <vt:lpstr>PowerPoint Presentation</vt:lpstr>
      <vt:lpstr>PowerPoint Presentation</vt:lpstr>
      <vt:lpstr>RNN PERFORMANCE METRICS </vt:lpstr>
      <vt:lpstr>OBJECTIVE</vt:lpstr>
      <vt:lpstr>OBJECTIVE</vt:lpstr>
      <vt:lpstr>PROBLEM STATEMENT</vt:lpstr>
      <vt:lpstr>PROBLEM STATEMENT</vt:lpstr>
      <vt:lpstr>RESEARCH WORK</vt:lpstr>
      <vt:lpstr>PowerPoint Presentation</vt:lpstr>
      <vt:lpstr>LSTM  Long-Short-Term Memory</vt:lpstr>
      <vt:lpstr>Vanishing gradient problem</vt:lpstr>
      <vt:lpstr>The Problem of Long-Term Dependencies </vt:lpstr>
      <vt:lpstr>LSTM           Long-Short-Term Memory </vt:lpstr>
      <vt:lpstr>How do LSTM Networks Work?</vt:lpstr>
      <vt:lpstr>PowerPoint Presentation</vt:lpstr>
      <vt:lpstr>PowerPoint Presentation</vt:lpstr>
      <vt:lpstr>PowerPoint Presentation</vt:lpstr>
      <vt:lpstr>PowerPoint Presentation</vt:lpstr>
      <vt:lpstr>LSTM Implementation – Import Libraries</vt:lpstr>
      <vt:lpstr>LSTM Implementation – Load Dataset</vt:lpstr>
      <vt:lpstr>LSTM Implementation – Split Dataset</vt:lpstr>
      <vt:lpstr>LSTM Implementation –LSTM Model Parameters</vt:lpstr>
      <vt:lpstr>COMPARE LSTM TO OTHER MODELS</vt:lpstr>
      <vt:lpstr>PERFORMANCE METRICS</vt:lpstr>
      <vt:lpstr>LSTM PERFORMANCE METRICS </vt:lpstr>
      <vt:lpstr>PowerPoint Presentation</vt:lpstr>
      <vt:lpstr>RESULTS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PowerPoint Presentation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TRADING</dc:title>
  <dc:creator>VINEETH G</dc:creator>
  <cp:lastModifiedBy>VINEETH G</cp:lastModifiedBy>
  <cp:revision>3</cp:revision>
  <dcterms:created xsi:type="dcterms:W3CDTF">2022-05-20T01:29:45Z</dcterms:created>
  <dcterms:modified xsi:type="dcterms:W3CDTF">2022-05-26T06:23:41Z</dcterms:modified>
</cp:coreProperties>
</file>