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301" r:id="rId2"/>
    <p:sldId id="365" r:id="rId3"/>
    <p:sldId id="302" r:id="rId4"/>
    <p:sldId id="366" r:id="rId5"/>
    <p:sldId id="303" r:id="rId6"/>
    <p:sldId id="262" r:id="rId7"/>
    <p:sldId id="266" r:id="rId8"/>
    <p:sldId id="367" r:id="rId9"/>
    <p:sldId id="317" r:id="rId10"/>
    <p:sldId id="308" r:id="rId11"/>
    <p:sldId id="310" r:id="rId12"/>
    <p:sldId id="311" r:id="rId13"/>
    <p:sldId id="286" r:id="rId14"/>
    <p:sldId id="312" r:id="rId15"/>
    <p:sldId id="313" r:id="rId16"/>
    <p:sldId id="314" r:id="rId17"/>
    <p:sldId id="291" r:id="rId18"/>
    <p:sldId id="306" r:id="rId19"/>
    <p:sldId id="315" r:id="rId20"/>
    <p:sldId id="316" r:id="rId21"/>
    <p:sldId id="368" r:id="rId22"/>
    <p:sldId id="263" r:id="rId23"/>
    <p:sldId id="369" r:id="rId24"/>
    <p:sldId id="264" r:id="rId25"/>
    <p:sldId id="370" r:id="rId26"/>
    <p:sldId id="340" r:id="rId27"/>
    <p:sldId id="342" r:id="rId28"/>
    <p:sldId id="343" r:id="rId29"/>
    <p:sldId id="344" r:id="rId30"/>
    <p:sldId id="345" r:id="rId31"/>
    <p:sldId id="346" r:id="rId32"/>
    <p:sldId id="347" r:id="rId33"/>
    <p:sldId id="348" r:id="rId34"/>
    <p:sldId id="349" r:id="rId35"/>
    <p:sldId id="354" r:id="rId36"/>
    <p:sldId id="350" r:id="rId37"/>
    <p:sldId id="351" r:id="rId38"/>
    <p:sldId id="352" r:id="rId39"/>
    <p:sldId id="353" r:id="rId40"/>
    <p:sldId id="363" r:id="rId41"/>
    <p:sldId id="371" r:id="rId42"/>
    <p:sldId id="362" r:id="rId43"/>
    <p:sldId id="364" r:id="rId44"/>
    <p:sldId id="372" r:id="rId45"/>
    <p:sldId id="355" r:id="rId46"/>
    <p:sldId id="356" r:id="rId47"/>
    <p:sldId id="357" r:id="rId48"/>
    <p:sldId id="358" r:id="rId49"/>
    <p:sldId id="359" r:id="rId50"/>
    <p:sldId id="360" r:id="rId51"/>
    <p:sldId id="361" r:id="rId52"/>
    <p:sldId id="373" r:id="rId53"/>
    <p:sldId id="374" r:id="rId54"/>
    <p:sldId id="375" r:id="rId55"/>
    <p:sldId id="376" r:id="rId56"/>
    <p:sldId id="377" r:id="rId57"/>
    <p:sldId id="378" r:id="rId58"/>
    <p:sldId id="283"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9" d="100"/>
          <a:sy n="69" d="100"/>
        </p:scale>
        <p:origin x="78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9804DD-A994-4150-95DE-C2568817534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7313827-1DE6-4F60-A2E3-64F489DDD02A}">
      <dgm:prSet/>
      <dgm:spPr/>
      <dgm:t>
        <a:bodyPr/>
        <a:lstStyle/>
        <a:p>
          <a:pPr algn="just"/>
          <a:r>
            <a:rPr lang="en-US" dirty="0"/>
            <a:t>Stock price prediction is an attractive area where we gain more profits to develop the business. </a:t>
          </a:r>
        </a:p>
      </dgm:t>
    </dgm:pt>
    <dgm:pt modelId="{2F765A96-0DBF-49CC-B4FC-53738E4CFFEB}" type="parTrans" cxnId="{19A9E0A5-1D00-4E2B-A99A-7715A5417F7B}">
      <dgm:prSet/>
      <dgm:spPr/>
      <dgm:t>
        <a:bodyPr/>
        <a:lstStyle/>
        <a:p>
          <a:endParaRPr lang="en-US"/>
        </a:p>
      </dgm:t>
    </dgm:pt>
    <dgm:pt modelId="{C8BB0506-B70A-4797-8A61-BAE70AF2D210}" type="sibTrans" cxnId="{19A9E0A5-1D00-4E2B-A99A-7715A5417F7B}">
      <dgm:prSet/>
      <dgm:spPr/>
      <dgm:t>
        <a:bodyPr/>
        <a:lstStyle/>
        <a:p>
          <a:endParaRPr lang="en-US"/>
        </a:p>
      </dgm:t>
    </dgm:pt>
    <dgm:pt modelId="{1871B8E2-6FA3-44E9-9490-41E66D909AA1}">
      <dgm:prSet/>
      <dgm:spPr/>
      <dgm:t>
        <a:bodyPr/>
        <a:lstStyle/>
        <a:p>
          <a:pPr algn="just"/>
          <a:r>
            <a:rPr lang="en-US" dirty="0"/>
            <a:t>With a successful model for stock prediction, we can gain insight about market behavior over time. </a:t>
          </a:r>
        </a:p>
      </dgm:t>
    </dgm:pt>
    <dgm:pt modelId="{FF58145D-24EC-4855-8EEC-7BD8278405ED}" type="parTrans" cxnId="{CDC0E98C-46E0-4A25-B684-7BE54FFD2958}">
      <dgm:prSet/>
      <dgm:spPr/>
      <dgm:t>
        <a:bodyPr/>
        <a:lstStyle/>
        <a:p>
          <a:endParaRPr lang="en-US"/>
        </a:p>
      </dgm:t>
    </dgm:pt>
    <dgm:pt modelId="{DEED10CE-4E9B-420A-830E-B4183E40682B}" type="sibTrans" cxnId="{CDC0E98C-46E0-4A25-B684-7BE54FFD2958}">
      <dgm:prSet/>
      <dgm:spPr/>
      <dgm:t>
        <a:bodyPr/>
        <a:lstStyle/>
        <a:p>
          <a:endParaRPr lang="en-US"/>
        </a:p>
      </dgm:t>
    </dgm:pt>
    <dgm:pt modelId="{3C156C52-4D3A-44F1-897C-7A56D3807E8D}">
      <dgm:prSet/>
      <dgm:spPr/>
      <dgm:t>
        <a:bodyPr/>
        <a:lstStyle/>
        <a:p>
          <a:pPr algn="just"/>
          <a:r>
            <a:rPr lang="en-US" dirty="0"/>
            <a:t>Machine learning technique will be an efficient method to solve the problem of predicting stock movements</a:t>
          </a:r>
        </a:p>
      </dgm:t>
    </dgm:pt>
    <dgm:pt modelId="{4239EDCA-2A04-4BF9-9969-C0D7AE6E8396}" type="parTrans" cxnId="{64B1D142-9B92-47CA-B2A8-E13684262C5A}">
      <dgm:prSet/>
      <dgm:spPr/>
      <dgm:t>
        <a:bodyPr/>
        <a:lstStyle/>
        <a:p>
          <a:endParaRPr lang="en-US"/>
        </a:p>
      </dgm:t>
    </dgm:pt>
    <dgm:pt modelId="{00C05AD0-FF28-44A7-B537-5D1D4FC5EDF1}" type="sibTrans" cxnId="{64B1D142-9B92-47CA-B2A8-E13684262C5A}">
      <dgm:prSet/>
      <dgm:spPr/>
      <dgm:t>
        <a:bodyPr/>
        <a:lstStyle/>
        <a:p>
          <a:endParaRPr lang="en-US"/>
        </a:p>
      </dgm:t>
    </dgm:pt>
    <dgm:pt modelId="{B250E005-3849-4A12-A76E-9480A514FB3B}" type="pres">
      <dgm:prSet presAssocID="{409804DD-A994-4150-95DE-C2568817534D}" presName="root" presStyleCnt="0">
        <dgm:presLayoutVars>
          <dgm:dir/>
          <dgm:resizeHandles val="exact"/>
        </dgm:presLayoutVars>
      </dgm:prSet>
      <dgm:spPr/>
    </dgm:pt>
    <dgm:pt modelId="{FF4C6F78-7140-4086-AF57-3A3BF6338E8B}" type="pres">
      <dgm:prSet presAssocID="{67313827-1DE6-4F60-A2E3-64F489DDD02A}" presName="compNode" presStyleCnt="0"/>
      <dgm:spPr/>
    </dgm:pt>
    <dgm:pt modelId="{F05EBD29-CDE4-47AE-A23F-3B5B0C11595F}" type="pres">
      <dgm:prSet presAssocID="{67313827-1DE6-4F60-A2E3-64F489DDD02A}" presName="bgRect" presStyleLbl="bgShp" presStyleIdx="0" presStyleCnt="3"/>
      <dgm:spPr/>
    </dgm:pt>
    <dgm:pt modelId="{51C5A60F-62E4-4450-904F-A6D25CEA5F12}" type="pres">
      <dgm:prSet presAssocID="{67313827-1DE6-4F60-A2E3-64F489DDD02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Graph with Upward Trend"/>
        </a:ext>
      </dgm:extLst>
    </dgm:pt>
    <dgm:pt modelId="{87A82BA9-8F5E-477E-B4CB-6D8D42093FEF}" type="pres">
      <dgm:prSet presAssocID="{67313827-1DE6-4F60-A2E3-64F489DDD02A}" presName="spaceRect" presStyleCnt="0"/>
      <dgm:spPr/>
    </dgm:pt>
    <dgm:pt modelId="{ABF3CAA9-E238-4471-B4F3-48FD279FC345}" type="pres">
      <dgm:prSet presAssocID="{67313827-1DE6-4F60-A2E3-64F489DDD02A}" presName="parTx" presStyleLbl="revTx" presStyleIdx="0" presStyleCnt="3">
        <dgm:presLayoutVars>
          <dgm:chMax val="0"/>
          <dgm:chPref val="0"/>
        </dgm:presLayoutVars>
      </dgm:prSet>
      <dgm:spPr/>
    </dgm:pt>
    <dgm:pt modelId="{8923253D-F67B-4288-A17D-D8B28FDF1987}" type="pres">
      <dgm:prSet presAssocID="{C8BB0506-B70A-4797-8A61-BAE70AF2D210}" presName="sibTrans" presStyleCnt="0"/>
      <dgm:spPr/>
    </dgm:pt>
    <dgm:pt modelId="{ADA7ACBA-0610-4CD6-9DCD-3655D966F172}" type="pres">
      <dgm:prSet presAssocID="{1871B8E2-6FA3-44E9-9490-41E66D909AA1}" presName="compNode" presStyleCnt="0"/>
      <dgm:spPr/>
    </dgm:pt>
    <dgm:pt modelId="{2492E753-7AEE-4F81-943A-D2307096789C}" type="pres">
      <dgm:prSet presAssocID="{1871B8E2-6FA3-44E9-9490-41E66D909AA1}" presName="bgRect" presStyleLbl="bgShp" presStyleIdx="1" presStyleCnt="3"/>
      <dgm:spPr/>
    </dgm:pt>
    <dgm:pt modelId="{864AC1AB-51EC-4DA8-A0F5-E95CA43CDC55}" type="pres">
      <dgm:prSet presAssocID="{1871B8E2-6FA3-44E9-9490-41E66D909AA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C7664BDA-2BE1-488C-939C-47865B121E91}" type="pres">
      <dgm:prSet presAssocID="{1871B8E2-6FA3-44E9-9490-41E66D909AA1}" presName="spaceRect" presStyleCnt="0"/>
      <dgm:spPr/>
    </dgm:pt>
    <dgm:pt modelId="{9DE22491-2986-4374-AAF3-51DDCF61B11F}" type="pres">
      <dgm:prSet presAssocID="{1871B8E2-6FA3-44E9-9490-41E66D909AA1}" presName="parTx" presStyleLbl="revTx" presStyleIdx="1" presStyleCnt="3">
        <dgm:presLayoutVars>
          <dgm:chMax val="0"/>
          <dgm:chPref val="0"/>
        </dgm:presLayoutVars>
      </dgm:prSet>
      <dgm:spPr/>
    </dgm:pt>
    <dgm:pt modelId="{23DA8DFB-BF64-4863-A5F1-621B1639E3FB}" type="pres">
      <dgm:prSet presAssocID="{DEED10CE-4E9B-420A-830E-B4183E40682B}" presName="sibTrans" presStyleCnt="0"/>
      <dgm:spPr/>
    </dgm:pt>
    <dgm:pt modelId="{B2918CEF-2E41-469D-97AA-006659B34519}" type="pres">
      <dgm:prSet presAssocID="{3C156C52-4D3A-44F1-897C-7A56D3807E8D}" presName="compNode" presStyleCnt="0"/>
      <dgm:spPr/>
    </dgm:pt>
    <dgm:pt modelId="{D389EAB0-2199-43CD-968D-F2DCB11A5A0F}" type="pres">
      <dgm:prSet presAssocID="{3C156C52-4D3A-44F1-897C-7A56D3807E8D}" presName="bgRect" presStyleLbl="bgShp" presStyleIdx="2" presStyleCnt="3"/>
      <dgm:spPr/>
    </dgm:pt>
    <dgm:pt modelId="{4D94BCFE-C714-46E0-A854-717E128F8654}" type="pres">
      <dgm:prSet presAssocID="{3C156C52-4D3A-44F1-897C-7A56D3807E8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C49127ED-70A3-4681-8DF4-69B1C079933E}" type="pres">
      <dgm:prSet presAssocID="{3C156C52-4D3A-44F1-897C-7A56D3807E8D}" presName="spaceRect" presStyleCnt="0"/>
      <dgm:spPr/>
    </dgm:pt>
    <dgm:pt modelId="{36EAD090-31E2-4C29-A76A-5F486872E622}" type="pres">
      <dgm:prSet presAssocID="{3C156C52-4D3A-44F1-897C-7A56D3807E8D}" presName="parTx" presStyleLbl="revTx" presStyleIdx="2" presStyleCnt="3">
        <dgm:presLayoutVars>
          <dgm:chMax val="0"/>
          <dgm:chPref val="0"/>
        </dgm:presLayoutVars>
      </dgm:prSet>
      <dgm:spPr/>
    </dgm:pt>
  </dgm:ptLst>
  <dgm:cxnLst>
    <dgm:cxn modelId="{42168B06-6643-41D8-98C3-580987DA65C2}" type="presOf" srcId="{409804DD-A994-4150-95DE-C2568817534D}" destId="{B250E005-3849-4A12-A76E-9480A514FB3B}" srcOrd="0" destOrd="0" presId="urn:microsoft.com/office/officeart/2018/2/layout/IconVerticalSolidList"/>
    <dgm:cxn modelId="{341A401C-A995-4875-B3EE-B8ACC29F6B0D}" type="presOf" srcId="{3C156C52-4D3A-44F1-897C-7A56D3807E8D}" destId="{36EAD090-31E2-4C29-A76A-5F486872E622}" srcOrd="0" destOrd="0" presId="urn:microsoft.com/office/officeart/2018/2/layout/IconVerticalSolidList"/>
    <dgm:cxn modelId="{64B1D142-9B92-47CA-B2A8-E13684262C5A}" srcId="{409804DD-A994-4150-95DE-C2568817534D}" destId="{3C156C52-4D3A-44F1-897C-7A56D3807E8D}" srcOrd="2" destOrd="0" parTransId="{4239EDCA-2A04-4BF9-9969-C0D7AE6E8396}" sibTransId="{00C05AD0-FF28-44A7-B537-5D1D4FC5EDF1}"/>
    <dgm:cxn modelId="{CDC0E98C-46E0-4A25-B684-7BE54FFD2958}" srcId="{409804DD-A994-4150-95DE-C2568817534D}" destId="{1871B8E2-6FA3-44E9-9490-41E66D909AA1}" srcOrd="1" destOrd="0" parTransId="{FF58145D-24EC-4855-8EEC-7BD8278405ED}" sibTransId="{DEED10CE-4E9B-420A-830E-B4183E40682B}"/>
    <dgm:cxn modelId="{19A9E0A5-1D00-4E2B-A99A-7715A5417F7B}" srcId="{409804DD-A994-4150-95DE-C2568817534D}" destId="{67313827-1DE6-4F60-A2E3-64F489DDD02A}" srcOrd="0" destOrd="0" parTransId="{2F765A96-0DBF-49CC-B4FC-53738E4CFFEB}" sibTransId="{C8BB0506-B70A-4797-8A61-BAE70AF2D210}"/>
    <dgm:cxn modelId="{88254FBC-4B59-4C4D-B337-1DEC5DC3ADC2}" type="presOf" srcId="{67313827-1DE6-4F60-A2E3-64F489DDD02A}" destId="{ABF3CAA9-E238-4471-B4F3-48FD279FC345}" srcOrd="0" destOrd="0" presId="urn:microsoft.com/office/officeart/2018/2/layout/IconVerticalSolidList"/>
    <dgm:cxn modelId="{BC753CD6-F019-44CD-B8D9-8A83D0803FF8}" type="presOf" srcId="{1871B8E2-6FA3-44E9-9490-41E66D909AA1}" destId="{9DE22491-2986-4374-AAF3-51DDCF61B11F}" srcOrd="0" destOrd="0" presId="urn:microsoft.com/office/officeart/2018/2/layout/IconVerticalSolidList"/>
    <dgm:cxn modelId="{533D66FB-2F09-4736-BA36-6DB56E6BE2FC}" type="presParOf" srcId="{B250E005-3849-4A12-A76E-9480A514FB3B}" destId="{FF4C6F78-7140-4086-AF57-3A3BF6338E8B}" srcOrd="0" destOrd="0" presId="urn:microsoft.com/office/officeart/2018/2/layout/IconVerticalSolidList"/>
    <dgm:cxn modelId="{EA37E151-DEF1-4CEA-8494-F726684A9257}" type="presParOf" srcId="{FF4C6F78-7140-4086-AF57-3A3BF6338E8B}" destId="{F05EBD29-CDE4-47AE-A23F-3B5B0C11595F}" srcOrd="0" destOrd="0" presId="urn:microsoft.com/office/officeart/2018/2/layout/IconVerticalSolidList"/>
    <dgm:cxn modelId="{0A462D23-B661-473F-96E2-3ABEAE59A123}" type="presParOf" srcId="{FF4C6F78-7140-4086-AF57-3A3BF6338E8B}" destId="{51C5A60F-62E4-4450-904F-A6D25CEA5F12}" srcOrd="1" destOrd="0" presId="urn:microsoft.com/office/officeart/2018/2/layout/IconVerticalSolidList"/>
    <dgm:cxn modelId="{40656976-446A-4D5E-AE93-2DE220DB1DA4}" type="presParOf" srcId="{FF4C6F78-7140-4086-AF57-3A3BF6338E8B}" destId="{87A82BA9-8F5E-477E-B4CB-6D8D42093FEF}" srcOrd="2" destOrd="0" presId="urn:microsoft.com/office/officeart/2018/2/layout/IconVerticalSolidList"/>
    <dgm:cxn modelId="{D78CFEA2-0ABD-471B-83AA-5630BDA00B2E}" type="presParOf" srcId="{FF4C6F78-7140-4086-AF57-3A3BF6338E8B}" destId="{ABF3CAA9-E238-4471-B4F3-48FD279FC345}" srcOrd="3" destOrd="0" presId="urn:microsoft.com/office/officeart/2018/2/layout/IconVerticalSolidList"/>
    <dgm:cxn modelId="{B0BC320B-3AFE-49AC-82A0-D698C0D3085C}" type="presParOf" srcId="{B250E005-3849-4A12-A76E-9480A514FB3B}" destId="{8923253D-F67B-4288-A17D-D8B28FDF1987}" srcOrd="1" destOrd="0" presId="urn:microsoft.com/office/officeart/2018/2/layout/IconVerticalSolidList"/>
    <dgm:cxn modelId="{06D93CB9-4A64-4778-A92B-783CECF20F4A}" type="presParOf" srcId="{B250E005-3849-4A12-A76E-9480A514FB3B}" destId="{ADA7ACBA-0610-4CD6-9DCD-3655D966F172}" srcOrd="2" destOrd="0" presId="urn:microsoft.com/office/officeart/2018/2/layout/IconVerticalSolidList"/>
    <dgm:cxn modelId="{7D7A9E49-53E4-418F-83B6-B9A6A10CFFEA}" type="presParOf" srcId="{ADA7ACBA-0610-4CD6-9DCD-3655D966F172}" destId="{2492E753-7AEE-4F81-943A-D2307096789C}" srcOrd="0" destOrd="0" presId="urn:microsoft.com/office/officeart/2018/2/layout/IconVerticalSolidList"/>
    <dgm:cxn modelId="{3A7B36F6-E0D0-4243-AD2E-A7D35C173DB9}" type="presParOf" srcId="{ADA7ACBA-0610-4CD6-9DCD-3655D966F172}" destId="{864AC1AB-51EC-4DA8-A0F5-E95CA43CDC55}" srcOrd="1" destOrd="0" presId="urn:microsoft.com/office/officeart/2018/2/layout/IconVerticalSolidList"/>
    <dgm:cxn modelId="{A1B9BE31-8E98-4669-953C-AACEC63A36D2}" type="presParOf" srcId="{ADA7ACBA-0610-4CD6-9DCD-3655D966F172}" destId="{C7664BDA-2BE1-488C-939C-47865B121E91}" srcOrd="2" destOrd="0" presId="urn:microsoft.com/office/officeart/2018/2/layout/IconVerticalSolidList"/>
    <dgm:cxn modelId="{C8A5C7A4-CF72-4B1D-B649-A194A17A55FE}" type="presParOf" srcId="{ADA7ACBA-0610-4CD6-9DCD-3655D966F172}" destId="{9DE22491-2986-4374-AAF3-51DDCF61B11F}" srcOrd="3" destOrd="0" presId="urn:microsoft.com/office/officeart/2018/2/layout/IconVerticalSolidList"/>
    <dgm:cxn modelId="{F8A42767-83DE-4E4D-B5B1-8ADDA69E335E}" type="presParOf" srcId="{B250E005-3849-4A12-A76E-9480A514FB3B}" destId="{23DA8DFB-BF64-4863-A5F1-621B1639E3FB}" srcOrd="3" destOrd="0" presId="urn:microsoft.com/office/officeart/2018/2/layout/IconVerticalSolidList"/>
    <dgm:cxn modelId="{DD2DBB86-F576-444A-A63D-B70311F4D343}" type="presParOf" srcId="{B250E005-3849-4A12-A76E-9480A514FB3B}" destId="{B2918CEF-2E41-469D-97AA-006659B34519}" srcOrd="4" destOrd="0" presId="urn:microsoft.com/office/officeart/2018/2/layout/IconVerticalSolidList"/>
    <dgm:cxn modelId="{778E9CAC-8098-499E-862D-FE2176C4AF89}" type="presParOf" srcId="{B2918CEF-2E41-469D-97AA-006659B34519}" destId="{D389EAB0-2199-43CD-968D-F2DCB11A5A0F}" srcOrd="0" destOrd="0" presId="urn:microsoft.com/office/officeart/2018/2/layout/IconVerticalSolidList"/>
    <dgm:cxn modelId="{AB71D271-96BC-4AF1-87DB-A08DA67C0864}" type="presParOf" srcId="{B2918CEF-2E41-469D-97AA-006659B34519}" destId="{4D94BCFE-C714-46E0-A854-717E128F8654}" srcOrd="1" destOrd="0" presId="urn:microsoft.com/office/officeart/2018/2/layout/IconVerticalSolidList"/>
    <dgm:cxn modelId="{643C6014-6546-48B0-B9A9-B83A31A8ACFB}" type="presParOf" srcId="{B2918CEF-2E41-469D-97AA-006659B34519}" destId="{C49127ED-70A3-4681-8DF4-69B1C079933E}" srcOrd="2" destOrd="0" presId="urn:microsoft.com/office/officeart/2018/2/layout/IconVerticalSolidList"/>
    <dgm:cxn modelId="{07B7FD14-FCC4-462D-B2B6-C78E46EA0F97}" type="presParOf" srcId="{B2918CEF-2E41-469D-97AA-006659B34519}" destId="{36EAD090-31E2-4C29-A76A-5F486872E62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5EBD29-CDE4-47AE-A23F-3B5B0C11595F}">
      <dsp:nvSpPr>
        <dsp:cNvPr id="0" name=""/>
        <dsp:cNvSpPr/>
      </dsp:nvSpPr>
      <dsp:spPr>
        <a:xfrm>
          <a:off x="0" y="527"/>
          <a:ext cx="9343783" cy="12341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C5A60F-62E4-4450-904F-A6D25CEA5F12}">
      <dsp:nvSpPr>
        <dsp:cNvPr id="0" name=""/>
        <dsp:cNvSpPr/>
      </dsp:nvSpPr>
      <dsp:spPr>
        <a:xfrm>
          <a:off x="373320" y="278203"/>
          <a:ext cx="678764" cy="6787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F3CAA9-E238-4471-B4F3-48FD279FC345}">
      <dsp:nvSpPr>
        <dsp:cNvPr id="0" name=""/>
        <dsp:cNvSpPr/>
      </dsp:nvSpPr>
      <dsp:spPr>
        <a:xfrm>
          <a:off x="1425404" y="527"/>
          <a:ext cx="7918378" cy="1234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11" tIns="130611" rIns="130611" bIns="130611" numCol="1" spcCol="1270" anchor="ctr" anchorCtr="0">
          <a:noAutofit/>
        </a:bodyPr>
        <a:lstStyle/>
        <a:p>
          <a:pPr marL="0" lvl="0" indent="0" algn="just" defTabSz="1111250">
            <a:lnSpc>
              <a:spcPct val="90000"/>
            </a:lnSpc>
            <a:spcBef>
              <a:spcPct val="0"/>
            </a:spcBef>
            <a:spcAft>
              <a:spcPct val="35000"/>
            </a:spcAft>
            <a:buNone/>
          </a:pPr>
          <a:r>
            <a:rPr lang="en-US" sz="2500" kern="1200" dirty="0"/>
            <a:t>Stock price prediction is an attractive area where we gain more profits to develop the business. </a:t>
          </a:r>
        </a:p>
      </dsp:txBody>
      <dsp:txXfrm>
        <a:off x="1425404" y="527"/>
        <a:ext cx="7918378" cy="1234116"/>
      </dsp:txXfrm>
    </dsp:sp>
    <dsp:sp modelId="{2492E753-7AEE-4F81-943A-D2307096789C}">
      <dsp:nvSpPr>
        <dsp:cNvPr id="0" name=""/>
        <dsp:cNvSpPr/>
      </dsp:nvSpPr>
      <dsp:spPr>
        <a:xfrm>
          <a:off x="0" y="1543173"/>
          <a:ext cx="9343783" cy="12341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4AC1AB-51EC-4DA8-A0F5-E95CA43CDC55}">
      <dsp:nvSpPr>
        <dsp:cNvPr id="0" name=""/>
        <dsp:cNvSpPr/>
      </dsp:nvSpPr>
      <dsp:spPr>
        <a:xfrm>
          <a:off x="373320" y="1820849"/>
          <a:ext cx="678764" cy="6787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E22491-2986-4374-AAF3-51DDCF61B11F}">
      <dsp:nvSpPr>
        <dsp:cNvPr id="0" name=""/>
        <dsp:cNvSpPr/>
      </dsp:nvSpPr>
      <dsp:spPr>
        <a:xfrm>
          <a:off x="1425404" y="1543173"/>
          <a:ext cx="7918378" cy="1234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11" tIns="130611" rIns="130611" bIns="130611" numCol="1" spcCol="1270" anchor="ctr" anchorCtr="0">
          <a:noAutofit/>
        </a:bodyPr>
        <a:lstStyle/>
        <a:p>
          <a:pPr marL="0" lvl="0" indent="0" algn="just" defTabSz="1111250">
            <a:lnSpc>
              <a:spcPct val="90000"/>
            </a:lnSpc>
            <a:spcBef>
              <a:spcPct val="0"/>
            </a:spcBef>
            <a:spcAft>
              <a:spcPct val="35000"/>
            </a:spcAft>
            <a:buNone/>
          </a:pPr>
          <a:r>
            <a:rPr lang="en-US" sz="2500" kern="1200" dirty="0"/>
            <a:t>With a successful model for stock prediction, we can gain insight about market behavior over time. </a:t>
          </a:r>
        </a:p>
      </dsp:txBody>
      <dsp:txXfrm>
        <a:off x="1425404" y="1543173"/>
        <a:ext cx="7918378" cy="1234116"/>
      </dsp:txXfrm>
    </dsp:sp>
    <dsp:sp modelId="{D389EAB0-2199-43CD-968D-F2DCB11A5A0F}">
      <dsp:nvSpPr>
        <dsp:cNvPr id="0" name=""/>
        <dsp:cNvSpPr/>
      </dsp:nvSpPr>
      <dsp:spPr>
        <a:xfrm>
          <a:off x="0" y="3085818"/>
          <a:ext cx="9343783" cy="12341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94BCFE-C714-46E0-A854-717E128F8654}">
      <dsp:nvSpPr>
        <dsp:cNvPr id="0" name=""/>
        <dsp:cNvSpPr/>
      </dsp:nvSpPr>
      <dsp:spPr>
        <a:xfrm>
          <a:off x="373320" y="3363495"/>
          <a:ext cx="678764" cy="6787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EAD090-31E2-4C29-A76A-5F486872E622}">
      <dsp:nvSpPr>
        <dsp:cNvPr id="0" name=""/>
        <dsp:cNvSpPr/>
      </dsp:nvSpPr>
      <dsp:spPr>
        <a:xfrm>
          <a:off x="1425404" y="3085818"/>
          <a:ext cx="7918378" cy="1234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11" tIns="130611" rIns="130611" bIns="130611" numCol="1" spcCol="1270" anchor="ctr" anchorCtr="0">
          <a:noAutofit/>
        </a:bodyPr>
        <a:lstStyle/>
        <a:p>
          <a:pPr marL="0" lvl="0" indent="0" algn="just" defTabSz="1111250">
            <a:lnSpc>
              <a:spcPct val="90000"/>
            </a:lnSpc>
            <a:spcBef>
              <a:spcPct val="0"/>
            </a:spcBef>
            <a:spcAft>
              <a:spcPct val="35000"/>
            </a:spcAft>
            <a:buNone/>
          </a:pPr>
          <a:r>
            <a:rPr lang="en-US" sz="2500" kern="1200" dirty="0"/>
            <a:t>Machine learning technique will be an efficient method to solve the problem of predicting stock movements</a:t>
          </a:r>
        </a:p>
      </dsp:txBody>
      <dsp:txXfrm>
        <a:off x="1425404" y="3085818"/>
        <a:ext cx="7918378" cy="123411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555431-D014-4E42-B6EC-666E80A65C4C}" type="datetimeFigureOut">
              <a:rPr lang="en-IN" smtClean="0"/>
              <a:t>20-05-2022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8467C3-0761-45E2-A144-4682E1CDD5C5}" type="slidenum">
              <a:rPr lang="en-IN" smtClean="0"/>
              <a:t>‹#›</a:t>
            </a:fld>
            <a:endParaRPr lang="en-IN"/>
          </a:p>
        </p:txBody>
      </p:sp>
    </p:spTree>
    <p:extLst>
      <p:ext uri="{BB962C8B-B14F-4D97-AF65-F5344CB8AC3E}">
        <p14:creationId xmlns:p14="http://schemas.microsoft.com/office/powerpoint/2010/main" val="2513625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B2FC-2151-60C2-C02C-3BA7237783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2D0D895-D017-FE9A-672A-ED470FBDDC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EDA3A1-CCEC-EF05-AE0A-679D2B2F2A8A}"/>
              </a:ext>
            </a:extLst>
          </p:cNvPr>
          <p:cNvSpPr>
            <a:spLocks noGrp="1"/>
          </p:cNvSpPr>
          <p:nvPr>
            <p:ph type="dt" sz="half" idx="10"/>
          </p:nvPr>
        </p:nvSpPr>
        <p:spPr/>
        <p:txBody>
          <a:bodyPr/>
          <a:lstStyle/>
          <a:p>
            <a:fld id="{BB661E9E-C624-48F5-A0F9-795D8BA6F557}" type="datetimeFigureOut">
              <a:rPr lang="en-IN" smtClean="0"/>
              <a:t>20-05-2022</a:t>
            </a:fld>
            <a:endParaRPr lang="en-IN"/>
          </a:p>
        </p:txBody>
      </p:sp>
      <p:sp>
        <p:nvSpPr>
          <p:cNvPr id="5" name="Footer Placeholder 4">
            <a:extLst>
              <a:ext uri="{FF2B5EF4-FFF2-40B4-BE49-F238E27FC236}">
                <a16:creationId xmlns:a16="http://schemas.microsoft.com/office/drawing/2014/main" id="{BAC69223-949E-66F5-55A7-CD1D67FD52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CBCA5E-D09B-0916-0CEB-6EA4C43471DE}"/>
              </a:ext>
            </a:extLst>
          </p:cNvPr>
          <p:cNvSpPr>
            <a:spLocks noGrp="1"/>
          </p:cNvSpPr>
          <p:nvPr>
            <p:ph type="sldNum" sz="quarter" idx="12"/>
          </p:nvPr>
        </p:nvSpPr>
        <p:spPr/>
        <p:txBody>
          <a:bodyPr/>
          <a:lstStyle/>
          <a:p>
            <a:fld id="{545952C7-7CDF-44E1-B4E2-3E9B97C6C634}" type="slidenum">
              <a:rPr lang="en-IN" smtClean="0"/>
              <a:t>‹#›</a:t>
            </a:fld>
            <a:endParaRPr lang="en-IN"/>
          </a:p>
        </p:txBody>
      </p:sp>
    </p:spTree>
    <p:extLst>
      <p:ext uri="{BB962C8B-B14F-4D97-AF65-F5344CB8AC3E}">
        <p14:creationId xmlns:p14="http://schemas.microsoft.com/office/powerpoint/2010/main" val="1080922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22E6-DBFA-1D94-75E1-31D817EB19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A4CDFF-8742-3DBD-2236-200B619AC9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AA2EBA-5946-9C46-E226-3C15AE94E541}"/>
              </a:ext>
            </a:extLst>
          </p:cNvPr>
          <p:cNvSpPr>
            <a:spLocks noGrp="1"/>
          </p:cNvSpPr>
          <p:nvPr>
            <p:ph type="dt" sz="half" idx="10"/>
          </p:nvPr>
        </p:nvSpPr>
        <p:spPr/>
        <p:txBody>
          <a:bodyPr/>
          <a:lstStyle/>
          <a:p>
            <a:fld id="{BB661E9E-C624-48F5-A0F9-795D8BA6F557}" type="datetimeFigureOut">
              <a:rPr lang="en-IN" smtClean="0"/>
              <a:t>20-05-2022</a:t>
            </a:fld>
            <a:endParaRPr lang="en-IN"/>
          </a:p>
        </p:txBody>
      </p:sp>
      <p:sp>
        <p:nvSpPr>
          <p:cNvPr id="5" name="Footer Placeholder 4">
            <a:extLst>
              <a:ext uri="{FF2B5EF4-FFF2-40B4-BE49-F238E27FC236}">
                <a16:creationId xmlns:a16="http://schemas.microsoft.com/office/drawing/2014/main" id="{F7C53EA2-BBF9-F038-962E-B802EAC35C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12CA4D-8DE9-5ACE-24D0-6D03E44A4AE2}"/>
              </a:ext>
            </a:extLst>
          </p:cNvPr>
          <p:cNvSpPr>
            <a:spLocks noGrp="1"/>
          </p:cNvSpPr>
          <p:nvPr>
            <p:ph type="sldNum" sz="quarter" idx="12"/>
          </p:nvPr>
        </p:nvSpPr>
        <p:spPr/>
        <p:txBody>
          <a:bodyPr/>
          <a:lstStyle/>
          <a:p>
            <a:fld id="{545952C7-7CDF-44E1-B4E2-3E9B97C6C634}" type="slidenum">
              <a:rPr lang="en-IN" smtClean="0"/>
              <a:t>‹#›</a:t>
            </a:fld>
            <a:endParaRPr lang="en-IN"/>
          </a:p>
        </p:txBody>
      </p:sp>
    </p:spTree>
    <p:extLst>
      <p:ext uri="{BB962C8B-B14F-4D97-AF65-F5344CB8AC3E}">
        <p14:creationId xmlns:p14="http://schemas.microsoft.com/office/powerpoint/2010/main" val="3385030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039D98-CE78-EAC5-D21F-299F844077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FE3067-CA7C-153E-B51B-36926ABD90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505AE5-FF3C-FD75-5919-5575C13D803C}"/>
              </a:ext>
            </a:extLst>
          </p:cNvPr>
          <p:cNvSpPr>
            <a:spLocks noGrp="1"/>
          </p:cNvSpPr>
          <p:nvPr>
            <p:ph type="dt" sz="half" idx="10"/>
          </p:nvPr>
        </p:nvSpPr>
        <p:spPr/>
        <p:txBody>
          <a:bodyPr/>
          <a:lstStyle/>
          <a:p>
            <a:fld id="{BB661E9E-C624-48F5-A0F9-795D8BA6F557}" type="datetimeFigureOut">
              <a:rPr lang="en-IN" smtClean="0"/>
              <a:t>20-05-2022</a:t>
            </a:fld>
            <a:endParaRPr lang="en-IN"/>
          </a:p>
        </p:txBody>
      </p:sp>
      <p:sp>
        <p:nvSpPr>
          <p:cNvPr id="5" name="Footer Placeholder 4">
            <a:extLst>
              <a:ext uri="{FF2B5EF4-FFF2-40B4-BE49-F238E27FC236}">
                <a16:creationId xmlns:a16="http://schemas.microsoft.com/office/drawing/2014/main" id="{8D3A8DC4-8DA4-3ED1-A399-ED4DE5F872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A66E44-FFA5-45A5-0A58-EBA6B17A7735}"/>
              </a:ext>
            </a:extLst>
          </p:cNvPr>
          <p:cNvSpPr>
            <a:spLocks noGrp="1"/>
          </p:cNvSpPr>
          <p:nvPr>
            <p:ph type="sldNum" sz="quarter" idx="12"/>
          </p:nvPr>
        </p:nvSpPr>
        <p:spPr/>
        <p:txBody>
          <a:bodyPr/>
          <a:lstStyle/>
          <a:p>
            <a:fld id="{545952C7-7CDF-44E1-B4E2-3E9B97C6C634}" type="slidenum">
              <a:rPr lang="en-IN" smtClean="0"/>
              <a:t>‹#›</a:t>
            </a:fld>
            <a:endParaRPr lang="en-IN"/>
          </a:p>
        </p:txBody>
      </p:sp>
    </p:spTree>
    <p:extLst>
      <p:ext uri="{BB962C8B-B14F-4D97-AF65-F5344CB8AC3E}">
        <p14:creationId xmlns:p14="http://schemas.microsoft.com/office/powerpoint/2010/main" val="1598107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x">
  <p:cSld name="1_Title Slide">
    <p:spTree>
      <p:nvGrpSpPr>
        <p:cNvPr id="1" name="Shape 12"/>
        <p:cNvGrpSpPr/>
        <p:nvPr/>
      </p:nvGrpSpPr>
      <p:grpSpPr>
        <a:xfrm>
          <a:off x="0" y="0"/>
          <a:ext cx="0" cy="0"/>
          <a:chOff x="0" y="0"/>
          <a:chExt cx="0" cy="0"/>
        </a:xfrm>
      </p:grpSpPr>
      <p:sp>
        <p:nvSpPr>
          <p:cNvPr id="13" name="Google Shape;13;p2"/>
          <p:cNvSpPr txBox="1">
            <a:spLocks noGrp="1"/>
          </p:cNvSpPr>
          <p:nvPr>
            <p:ph type="title"/>
          </p:nvPr>
        </p:nvSpPr>
        <p:spPr>
          <a:xfrm>
            <a:off x="609562" y="273352"/>
            <a:ext cx="10971684" cy="1144682"/>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ubTitle" idx="1"/>
          </p:nvPr>
        </p:nvSpPr>
        <p:spPr>
          <a:xfrm>
            <a:off x="609562" y="1604841"/>
            <a:ext cx="10971684" cy="397748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2724586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16C0-E86F-BDD2-CFBF-69AA422D9B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46CC21-58CC-4CA2-D59C-2909EC5046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FFEEC6-9509-1CA7-A052-BF1C978B7172}"/>
              </a:ext>
            </a:extLst>
          </p:cNvPr>
          <p:cNvSpPr>
            <a:spLocks noGrp="1"/>
          </p:cNvSpPr>
          <p:nvPr>
            <p:ph type="dt" sz="half" idx="10"/>
          </p:nvPr>
        </p:nvSpPr>
        <p:spPr/>
        <p:txBody>
          <a:bodyPr/>
          <a:lstStyle/>
          <a:p>
            <a:fld id="{BB661E9E-C624-48F5-A0F9-795D8BA6F557}" type="datetimeFigureOut">
              <a:rPr lang="en-IN" smtClean="0"/>
              <a:t>20-05-2022</a:t>
            </a:fld>
            <a:endParaRPr lang="en-IN"/>
          </a:p>
        </p:txBody>
      </p:sp>
      <p:sp>
        <p:nvSpPr>
          <p:cNvPr id="5" name="Footer Placeholder 4">
            <a:extLst>
              <a:ext uri="{FF2B5EF4-FFF2-40B4-BE49-F238E27FC236}">
                <a16:creationId xmlns:a16="http://schemas.microsoft.com/office/drawing/2014/main" id="{83B84F2E-DC8D-D093-1ED1-677DFF7141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C6DC44-D375-3F9F-B3CB-5644CA264AA1}"/>
              </a:ext>
            </a:extLst>
          </p:cNvPr>
          <p:cNvSpPr>
            <a:spLocks noGrp="1"/>
          </p:cNvSpPr>
          <p:nvPr>
            <p:ph type="sldNum" sz="quarter" idx="12"/>
          </p:nvPr>
        </p:nvSpPr>
        <p:spPr/>
        <p:txBody>
          <a:bodyPr/>
          <a:lstStyle/>
          <a:p>
            <a:fld id="{545952C7-7CDF-44E1-B4E2-3E9B97C6C634}" type="slidenum">
              <a:rPr lang="en-IN" smtClean="0"/>
              <a:t>‹#›</a:t>
            </a:fld>
            <a:endParaRPr lang="en-IN"/>
          </a:p>
        </p:txBody>
      </p:sp>
    </p:spTree>
    <p:extLst>
      <p:ext uri="{BB962C8B-B14F-4D97-AF65-F5344CB8AC3E}">
        <p14:creationId xmlns:p14="http://schemas.microsoft.com/office/powerpoint/2010/main" val="610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0397E-FC2D-93E2-D955-E4A6E2378F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3158FCA-334C-2CAA-ECCC-4462F7224D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99D107-61F1-A139-FF97-F8012878A58F}"/>
              </a:ext>
            </a:extLst>
          </p:cNvPr>
          <p:cNvSpPr>
            <a:spLocks noGrp="1"/>
          </p:cNvSpPr>
          <p:nvPr>
            <p:ph type="dt" sz="half" idx="10"/>
          </p:nvPr>
        </p:nvSpPr>
        <p:spPr/>
        <p:txBody>
          <a:bodyPr/>
          <a:lstStyle/>
          <a:p>
            <a:fld id="{BB661E9E-C624-48F5-A0F9-795D8BA6F557}" type="datetimeFigureOut">
              <a:rPr lang="en-IN" smtClean="0"/>
              <a:t>20-05-2022</a:t>
            </a:fld>
            <a:endParaRPr lang="en-IN"/>
          </a:p>
        </p:txBody>
      </p:sp>
      <p:sp>
        <p:nvSpPr>
          <p:cNvPr id="5" name="Footer Placeholder 4">
            <a:extLst>
              <a:ext uri="{FF2B5EF4-FFF2-40B4-BE49-F238E27FC236}">
                <a16:creationId xmlns:a16="http://schemas.microsoft.com/office/drawing/2014/main" id="{C05BD9A4-BDD1-3210-12FE-8D97C20502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340062-FA33-3297-ADBD-9E5341C42DDB}"/>
              </a:ext>
            </a:extLst>
          </p:cNvPr>
          <p:cNvSpPr>
            <a:spLocks noGrp="1"/>
          </p:cNvSpPr>
          <p:nvPr>
            <p:ph type="sldNum" sz="quarter" idx="12"/>
          </p:nvPr>
        </p:nvSpPr>
        <p:spPr/>
        <p:txBody>
          <a:bodyPr/>
          <a:lstStyle/>
          <a:p>
            <a:fld id="{545952C7-7CDF-44E1-B4E2-3E9B97C6C634}" type="slidenum">
              <a:rPr lang="en-IN" smtClean="0"/>
              <a:t>‹#›</a:t>
            </a:fld>
            <a:endParaRPr lang="en-IN"/>
          </a:p>
        </p:txBody>
      </p:sp>
    </p:spTree>
    <p:extLst>
      <p:ext uri="{BB962C8B-B14F-4D97-AF65-F5344CB8AC3E}">
        <p14:creationId xmlns:p14="http://schemas.microsoft.com/office/powerpoint/2010/main" val="4198090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8A216-5B3A-9899-1CAE-73F7275C9F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4D20A2-82BA-884B-7950-18B54990A5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C2970E-E130-19FF-01FB-304A6ABB8F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6178C9B-037B-15DA-97AC-ADB1A286F5AD}"/>
              </a:ext>
            </a:extLst>
          </p:cNvPr>
          <p:cNvSpPr>
            <a:spLocks noGrp="1"/>
          </p:cNvSpPr>
          <p:nvPr>
            <p:ph type="dt" sz="half" idx="10"/>
          </p:nvPr>
        </p:nvSpPr>
        <p:spPr/>
        <p:txBody>
          <a:bodyPr/>
          <a:lstStyle/>
          <a:p>
            <a:fld id="{BB661E9E-C624-48F5-A0F9-795D8BA6F557}" type="datetimeFigureOut">
              <a:rPr lang="en-IN" smtClean="0"/>
              <a:t>20-05-2022</a:t>
            </a:fld>
            <a:endParaRPr lang="en-IN"/>
          </a:p>
        </p:txBody>
      </p:sp>
      <p:sp>
        <p:nvSpPr>
          <p:cNvPr id="6" name="Footer Placeholder 5">
            <a:extLst>
              <a:ext uri="{FF2B5EF4-FFF2-40B4-BE49-F238E27FC236}">
                <a16:creationId xmlns:a16="http://schemas.microsoft.com/office/drawing/2014/main" id="{E6EE91D6-571C-45D3-6E25-5FC82D680A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638953-A46D-C23A-D6A5-484E78F19AD0}"/>
              </a:ext>
            </a:extLst>
          </p:cNvPr>
          <p:cNvSpPr>
            <a:spLocks noGrp="1"/>
          </p:cNvSpPr>
          <p:nvPr>
            <p:ph type="sldNum" sz="quarter" idx="12"/>
          </p:nvPr>
        </p:nvSpPr>
        <p:spPr/>
        <p:txBody>
          <a:bodyPr/>
          <a:lstStyle/>
          <a:p>
            <a:fld id="{545952C7-7CDF-44E1-B4E2-3E9B97C6C634}" type="slidenum">
              <a:rPr lang="en-IN" smtClean="0"/>
              <a:t>‹#›</a:t>
            </a:fld>
            <a:endParaRPr lang="en-IN"/>
          </a:p>
        </p:txBody>
      </p:sp>
    </p:spTree>
    <p:extLst>
      <p:ext uri="{BB962C8B-B14F-4D97-AF65-F5344CB8AC3E}">
        <p14:creationId xmlns:p14="http://schemas.microsoft.com/office/powerpoint/2010/main" val="834086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9336A-1BDE-C271-3D32-97D55E8C4F0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2EEA05-4ED7-9417-95AA-792F6A68ED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869C54-9E00-131C-F2C4-E29A8D9C37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8ECE04-49FE-1744-B382-893D3D4ADF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384A6F-51DA-05DD-9F21-EA9ABE551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578AB9A-2FA2-14C4-F691-9E5DCC302DB0}"/>
              </a:ext>
            </a:extLst>
          </p:cNvPr>
          <p:cNvSpPr>
            <a:spLocks noGrp="1"/>
          </p:cNvSpPr>
          <p:nvPr>
            <p:ph type="dt" sz="half" idx="10"/>
          </p:nvPr>
        </p:nvSpPr>
        <p:spPr/>
        <p:txBody>
          <a:bodyPr/>
          <a:lstStyle/>
          <a:p>
            <a:fld id="{BB661E9E-C624-48F5-A0F9-795D8BA6F557}" type="datetimeFigureOut">
              <a:rPr lang="en-IN" smtClean="0"/>
              <a:t>20-05-2022</a:t>
            </a:fld>
            <a:endParaRPr lang="en-IN"/>
          </a:p>
        </p:txBody>
      </p:sp>
      <p:sp>
        <p:nvSpPr>
          <p:cNvPr id="8" name="Footer Placeholder 7">
            <a:extLst>
              <a:ext uri="{FF2B5EF4-FFF2-40B4-BE49-F238E27FC236}">
                <a16:creationId xmlns:a16="http://schemas.microsoft.com/office/drawing/2014/main" id="{140C03E9-EF84-4D9C-B2EA-453CB4D8A89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4CCF442-F392-5596-305A-3F390E68F804}"/>
              </a:ext>
            </a:extLst>
          </p:cNvPr>
          <p:cNvSpPr>
            <a:spLocks noGrp="1"/>
          </p:cNvSpPr>
          <p:nvPr>
            <p:ph type="sldNum" sz="quarter" idx="12"/>
          </p:nvPr>
        </p:nvSpPr>
        <p:spPr/>
        <p:txBody>
          <a:bodyPr/>
          <a:lstStyle/>
          <a:p>
            <a:fld id="{545952C7-7CDF-44E1-B4E2-3E9B97C6C634}" type="slidenum">
              <a:rPr lang="en-IN" smtClean="0"/>
              <a:t>‹#›</a:t>
            </a:fld>
            <a:endParaRPr lang="en-IN"/>
          </a:p>
        </p:txBody>
      </p:sp>
    </p:spTree>
    <p:extLst>
      <p:ext uri="{BB962C8B-B14F-4D97-AF65-F5344CB8AC3E}">
        <p14:creationId xmlns:p14="http://schemas.microsoft.com/office/powerpoint/2010/main" val="1448954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CD9D7-05E1-931E-7FC4-42899BE71E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D67EABB-1E89-F0AC-EFA5-90EDA61F21F3}"/>
              </a:ext>
            </a:extLst>
          </p:cNvPr>
          <p:cNvSpPr>
            <a:spLocks noGrp="1"/>
          </p:cNvSpPr>
          <p:nvPr>
            <p:ph type="dt" sz="half" idx="10"/>
          </p:nvPr>
        </p:nvSpPr>
        <p:spPr/>
        <p:txBody>
          <a:bodyPr/>
          <a:lstStyle/>
          <a:p>
            <a:fld id="{BB661E9E-C624-48F5-A0F9-795D8BA6F557}" type="datetimeFigureOut">
              <a:rPr lang="en-IN" smtClean="0"/>
              <a:t>20-05-2022</a:t>
            </a:fld>
            <a:endParaRPr lang="en-IN"/>
          </a:p>
        </p:txBody>
      </p:sp>
      <p:sp>
        <p:nvSpPr>
          <p:cNvPr id="4" name="Footer Placeholder 3">
            <a:extLst>
              <a:ext uri="{FF2B5EF4-FFF2-40B4-BE49-F238E27FC236}">
                <a16:creationId xmlns:a16="http://schemas.microsoft.com/office/drawing/2014/main" id="{49385679-BC21-38B3-F797-1E733F75212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DA9C88-6DA5-7FF8-F753-343BA59C0E98}"/>
              </a:ext>
            </a:extLst>
          </p:cNvPr>
          <p:cNvSpPr>
            <a:spLocks noGrp="1"/>
          </p:cNvSpPr>
          <p:nvPr>
            <p:ph type="sldNum" sz="quarter" idx="12"/>
          </p:nvPr>
        </p:nvSpPr>
        <p:spPr/>
        <p:txBody>
          <a:bodyPr/>
          <a:lstStyle/>
          <a:p>
            <a:fld id="{545952C7-7CDF-44E1-B4E2-3E9B97C6C634}" type="slidenum">
              <a:rPr lang="en-IN" smtClean="0"/>
              <a:t>‹#›</a:t>
            </a:fld>
            <a:endParaRPr lang="en-IN"/>
          </a:p>
        </p:txBody>
      </p:sp>
    </p:spTree>
    <p:extLst>
      <p:ext uri="{BB962C8B-B14F-4D97-AF65-F5344CB8AC3E}">
        <p14:creationId xmlns:p14="http://schemas.microsoft.com/office/powerpoint/2010/main" val="3153800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580FAB-BC55-68F2-5A60-09C4571F819C}"/>
              </a:ext>
            </a:extLst>
          </p:cNvPr>
          <p:cNvSpPr>
            <a:spLocks noGrp="1"/>
          </p:cNvSpPr>
          <p:nvPr>
            <p:ph type="dt" sz="half" idx="10"/>
          </p:nvPr>
        </p:nvSpPr>
        <p:spPr/>
        <p:txBody>
          <a:bodyPr/>
          <a:lstStyle/>
          <a:p>
            <a:fld id="{BB661E9E-C624-48F5-A0F9-795D8BA6F557}" type="datetimeFigureOut">
              <a:rPr lang="en-IN" smtClean="0"/>
              <a:t>20-05-2022</a:t>
            </a:fld>
            <a:endParaRPr lang="en-IN"/>
          </a:p>
        </p:txBody>
      </p:sp>
      <p:sp>
        <p:nvSpPr>
          <p:cNvPr id="3" name="Footer Placeholder 2">
            <a:extLst>
              <a:ext uri="{FF2B5EF4-FFF2-40B4-BE49-F238E27FC236}">
                <a16:creationId xmlns:a16="http://schemas.microsoft.com/office/drawing/2014/main" id="{C7978D14-50AD-FA43-5E8B-D0A1AD3FCC9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403B95-630A-1BFD-4722-73462890E4F2}"/>
              </a:ext>
            </a:extLst>
          </p:cNvPr>
          <p:cNvSpPr>
            <a:spLocks noGrp="1"/>
          </p:cNvSpPr>
          <p:nvPr>
            <p:ph type="sldNum" sz="quarter" idx="12"/>
          </p:nvPr>
        </p:nvSpPr>
        <p:spPr/>
        <p:txBody>
          <a:bodyPr/>
          <a:lstStyle/>
          <a:p>
            <a:fld id="{545952C7-7CDF-44E1-B4E2-3E9B97C6C634}" type="slidenum">
              <a:rPr lang="en-IN" smtClean="0"/>
              <a:t>‹#›</a:t>
            </a:fld>
            <a:endParaRPr lang="en-IN"/>
          </a:p>
        </p:txBody>
      </p:sp>
    </p:spTree>
    <p:extLst>
      <p:ext uri="{BB962C8B-B14F-4D97-AF65-F5344CB8AC3E}">
        <p14:creationId xmlns:p14="http://schemas.microsoft.com/office/powerpoint/2010/main" val="4025692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4009E-DDBD-6460-EABC-8F4EB7E0F1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03E84AC-67BA-02CA-7FB1-261705AB59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143EF9F-1BC1-6FBA-D2A8-DFED8F38F2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675B8B-CDB9-D32C-3A0E-B0F0E0BE7B8A}"/>
              </a:ext>
            </a:extLst>
          </p:cNvPr>
          <p:cNvSpPr>
            <a:spLocks noGrp="1"/>
          </p:cNvSpPr>
          <p:nvPr>
            <p:ph type="dt" sz="half" idx="10"/>
          </p:nvPr>
        </p:nvSpPr>
        <p:spPr/>
        <p:txBody>
          <a:bodyPr/>
          <a:lstStyle/>
          <a:p>
            <a:fld id="{BB661E9E-C624-48F5-A0F9-795D8BA6F557}" type="datetimeFigureOut">
              <a:rPr lang="en-IN" smtClean="0"/>
              <a:t>20-05-2022</a:t>
            </a:fld>
            <a:endParaRPr lang="en-IN"/>
          </a:p>
        </p:txBody>
      </p:sp>
      <p:sp>
        <p:nvSpPr>
          <p:cNvPr id="6" name="Footer Placeholder 5">
            <a:extLst>
              <a:ext uri="{FF2B5EF4-FFF2-40B4-BE49-F238E27FC236}">
                <a16:creationId xmlns:a16="http://schemas.microsoft.com/office/drawing/2014/main" id="{8DF54406-8ED3-A9A1-F7CF-385E13C536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F77445-71B2-E4AA-95F2-D1D7C0A518FB}"/>
              </a:ext>
            </a:extLst>
          </p:cNvPr>
          <p:cNvSpPr>
            <a:spLocks noGrp="1"/>
          </p:cNvSpPr>
          <p:nvPr>
            <p:ph type="sldNum" sz="quarter" idx="12"/>
          </p:nvPr>
        </p:nvSpPr>
        <p:spPr/>
        <p:txBody>
          <a:bodyPr/>
          <a:lstStyle/>
          <a:p>
            <a:fld id="{545952C7-7CDF-44E1-B4E2-3E9B97C6C634}" type="slidenum">
              <a:rPr lang="en-IN" smtClean="0"/>
              <a:t>‹#›</a:t>
            </a:fld>
            <a:endParaRPr lang="en-IN"/>
          </a:p>
        </p:txBody>
      </p:sp>
    </p:spTree>
    <p:extLst>
      <p:ext uri="{BB962C8B-B14F-4D97-AF65-F5344CB8AC3E}">
        <p14:creationId xmlns:p14="http://schemas.microsoft.com/office/powerpoint/2010/main" val="309598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AE5E0-5D27-CFB0-49A6-307DA0F079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3CD99ED-C5C3-D0CD-5E0C-F5C2E82806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7A506D-E66C-95E2-8387-ECF40F5F69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7EFDDC-5138-F65D-9815-0B56F5D28876}"/>
              </a:ext>
            </a:extLst>
          </p:cNvPr>
          <p:cNvSpPr>
            <a:spLocks noGrp="1"/>
          </p:cNvSpPr>
          <p:nvPr>
            <p:ph type="dt" sz="half" idx="10"/>
          </p:nvPr>
        </p:nvSpPr>
        <p:spPr/>
        <p:txBody>
          <a:bodyPr/>
          <a:lstStyle/>
          <a:p>
            <a:fld id="{BB661E9E-C624-48F5-A0F9-795D8BA6F557}" type="datetimeFigureOut">
              <a:rPr lang="en-IN" smtClean="0"/>
              <a:t>20-05-2022</a:t>
            </a:fld>
            <a:endParaRPr lang="en-IN"/>
          </a:p>
        </p:txBody>
      </p:sp>
      <p:sp>
        <p:nvSpPr>
          <p:cNvPr id="6" name="Footer Placeholder 5">
            <a:extLst>
              <a:ext uri="{FF2B5EF4-FFF2-40B4-BE49-F238E27FC236}">
                <a16:creationId xmlns:a16="http://schemas.microsoft.com/office/drawing/2014/main" id="{8FBDC9B1-BC4A-A59F-E081-FA31C6C1E2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319325-2DB8-BA0C-F1F3-804B9C55F95F}"/>
              </a:ext>
            </a:extLst>
          </p:cNvPr>
          <p:cNvSpPr>
            <a:spLocks noGrp="1"/>
          </p:cNvSpPr>
          <p:nvPr>
            <p:ph type="sldNum" sz="quarter" idx="12"/>
          </p:nvPr>
        </p:nvSpPr>
        <p:spPr/>
        <p:txBody>
          <a:bodyPr/>
          <a:lstStyle/>
          <a:p>
            <a:fld id="{545952C7-7CDF-44E1-B4E2-3E9B97C6C634}" type="slidenum">
              <a:rPr lang="en-IN" smtClean="0"/>
              <a:t>‹#›</a:t>
            </a:fld>
            <a:endParaRPr lang="en-IN"/>
          </a:p>
        </p:txBody>
      </p:sp>
    </p:spTree>
    <p:extLst>
      <p:ext uri="{BB962C8B-B14F-4D97-AF65-F5344CB8AC3E}">
        <p14:creationId xmlns:p14="http://schemas.microsoft.com/office/powerpoint/2010/main" val="1208634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92CF29-136D-AC34-5BFA-12EDB0D359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51DB3A-81F2-473D-6384-C93AE3AC82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E76AD9-8269-B6FA-7043-ABDADD33FF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661E9E-C624-48F5-A0F9-795D8BA6F557}" type="datetimeFigureOut">
              <a:rPr lang="en-IN" smtClean="0"/>
              <a:t>20-05-2022</a:t>
            </a:fld>
            <a:endParaRPr lang="en-IN"/>
          </a:p>
        </p:txBody>
      </p:sp>
      <p:sp>
        <p:nvSpPr>
          <p:cNvPr id="5" name="Footer Placeholder 4">
            <a:extLst>
              <a:ext uri="{FF2B5EF4-FFF2-40B4-BE49-F238E27FC236}">
                <a16:creationId xmlns:a16="http://schemas.microsoft.com/office/drawing/2014/main" id="{AFF4CA21-4E5D-6135-893C-38EF0F2365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95B3CCF-494C-C77C-BD82-74ED045AF8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5952C7-7CDF-44E1-B4E2-3E9B97C6C634}" type="slidenum">
              <a:rPr lang="en-IN" smtClean="0"/>
              <a:t>‹#›</a:t>
            </a:fld>
            <a:endParaRPr lang="en-IN"/>
          </a:p>
        </p:txBody>
      </p:sp>
    </p:spTree>
    <p:extLst>
      <p:ext uri="{BB962C8B-B14F-4D97-AF65-F5344CB8AC3E}">
        <p14:creationId xmlns:p14="http://schemas.microsoft.com/office/powerpoint/2010/main" val="335762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2.xml"/><Relationship Id="rId5" Type="http://schemas.openxmlformats.org/officeDocument/2006/relationships/image" Target="../media/image18.jpeg"/><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12.xml"/><Relationship Id="rId5" Type="http://schemas.openxmlformats.org/officeDocument/2006/relationships/image" Target="../media/image32.jpeg"/><Relationship Id="rId4" Type="http://schemas.openxmlformats.org/officeDocument/2006/relationships/image" Target="../media/image3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46.gif"/><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jpeg"/><Relationship Id="rId1" Type="http://schemas.openxmlformats.org/officeDocument/2006/relationships/slideLayout" Target="../slideLayouts/slideLayout12.xml"/><Relationship Id="rId5" Type="http://schemas.openxmlformats.org/officeDocument/2006/relationships/image" Target="../media/image51.png"/><Relationship Id="rId4" Type="http://schemas.openxmlformats.org/officeDocument/2006/relationships/image" Target="../media/image30.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hyperlink" Target="https://www.researchgate.net/publication/348390803_Stock_Price_Prediction_Using_LSTM" TargetMode="External"/><Relationship Id="rId13" Type="http://schemas.openxmlformats.org/officeDocument/2006/relationships/hyperlink" Target="https://medium.com/visionary-hub/using-lstms-to-predict-future-stock-prices-61f4458fc860" TargetMode="External"/><Relationship Id="rId3" Type="http://schemas.openxmlformats.org/officeDocument/2006/relationships/hyperlink" Target="https://journal.jis-institute.org/index.php/ijmhrr/article/view/235" TargetMode="External"/><Relationship Id="rId7" Type="http://schemas.openxmlformats.org/officeDocument/2006/relationships/hyperlink" Target="https://github.com/0xpranjal/Stock-Prediction-using-different-models/blob/main/Notebooks/1.%20Time%20Series%20Forecasting%20with%20Naive%2C%20Moving%20Averages%2C%20and%20ARIMA.ipynb" TargetMode="External"/><Relationship Id="rId12" Type="http://schemas.openxmlformats.org/officeDocument/2006/relationships/hyperlink" Target="https://towardsdatascience.com/time-series-forecasting-with-recurrent-neural-networks-74674e289816" TargetMode="External"/><Relationship Id="rId2" Type="http://schemas.openxmlformats.org/officeDocument/2006/relationships/hyperlink" Target="https://www.investopedia.com/terms/s/sma.asp" TargetMode="External"/><Relationship Id="rId1" Type="http://schemas.openxmlformats.org/officeDocument/2006/relationships/slideLayout" Target="../slideLayouts/slideLayout2.xml"/><Relationship Id="rId6" Type="http://schemas.openxmlformats.org/officeDocument/2006/relationships/hyperlink" Target="https://builtin.com/data-science/recurrent-neural-networks-and-lstm" TargetMode="External"/><Relationship Id="rId11" Type="http://schemas.openxmlformats.org/officeDocument/2006/relationships/hyperlink" Target="https://towardsdatascience.com/lstm-networks-a-detailed-explanation-8fae6aefc7f9" TargetMode="External"/><Relationship Id="rId5" Type="http://schemas.openxmlformats.org/officeDocument/2006/relationships/hyperlink" Target="https://www.ijert.org/research/future-stock-price-prediction-using-recurrent-neural-network-lstm-and-machine-learning-IJERTCONV9IS05065.pdf" TargetMode="External"/><Relationship Id="rId10" Type="http://schemas.openxmlformats.org/officeDocument/2006/relationships/hyperlink" Target="https://en.wikipedia.org/wiki/Long_short-term_memory#:~:text=Long%20short%2Dterm%20memory%20(LSTM,networks%2C%20LSTM%20has%20feedback%20connections" TargetMode="External"/><Relationship Id="rId4" Type="http://schemas.openxmlformats.org/officeDocument/2006/relationships/hyperlink" Target="https://www.investopedia.com/terms/a/autoregressive-integrated-moving-averagearima.asp" TargetMode="External"/><Relationship Id="rId9" Type="http://schemas.openxmlformats.org/officeDocument/2006/relationships/hyperlink" Target="https://www.analyticsvidhya.com/blog/2017/12/fundamentals-of-deep-learning-introduction-to-lstm/"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hyperlink" Target="http://theconversation.com/when-it-comes-to-economic-forecasting-its-wise-to-admit-to-uncertainty-12437"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6171" y="2096034"/>
            <a:ext cx="5572656" cy="621580"/>
          </a:xfrm>
          <a:prstGeom prst="rect">
            <a:avLst/>
          </a:prstGeom>
        </p:spPr>
        <p:txBody>
          <a:bodyPr vert="horz" wrap="square" lIns="0" tIns="12065" rIns="0" bIns="0" rtlCol="0">
            <a:spAutoFit/>
          </a:bodyPr>
          <a:lstStyle/>
          <a:p>
            <a:pPr marL="13970">
              <a:spcBef>
                <a:spcPts val="95"/>
              </a:spcBef>
            </a:pPr>
            <a:r>
              <a:rPr lang="en-IN" b="1" spc="-20" dirty="0"/>
              <a:t>ALGORITHMIC TRADING </a:t>
            </a:r>
            <a:endParaRPr b="1" spc="-5" dirty="0"/>
          </a:p>
        </p:txBody>
      </p:sp>
      <p:sp>
        <p:nvSpPr>
          <p:cNvPr id="3" name="object 3"/>
          <p:cNvSpPr txBox="1"/>
          <p:nvPr/>
        </p:nvSpPr>
        <p:spPr>
          <a:xfrm>
            <a:off x="7238827" y="3328397"/>
            <a:ext cx="3971982" cy="1283044"/>
          </a:xfrm>
          <a:prstGeom prst="rect">
            <a:avLst/>
          </a:prstGeom>
        </p:spPr>
        <p:txBody>
          <a:bodyPr vert="horz" wrap="square" lIns="0" tIns="13335" rIns="0" bIns="0" rtlCol="0">
            <a:spAutoFit/>
          </a:bodyPr>
          <a:lstStyle/>
          <a:p>
            <a:pPr marL="12700">
              <a:spcBef>
                <a:spcPts val="105"/>
              </a:spcBef>
            </a:pPr>
            <a:r>
              <a:rPr lang="pt-BR" sz="2000" b="1" dirty="0">
                <a:latin typeface="Arial"/>
                <a:cs typeface="Arial"/>
              </a:rPr>
              <a:t>BATCH NO. 62</a:t>
            </a:r>
          </a:p>
          <a:p>
            <a:pPr marL="12700">
              <a:spcBef>
                <a:spcPts val="105"/>
              </a:spcBef>
            </a:pPr>
            <a:r>
              <a:rPr lang="pt-BR" sz="2000" b="1" dirty="0">
                <a:latin typeface="Arial"/>
                <a:cs typeface="Arial"/>
              </a:rPr>
              <a:t>L Bharadwaj          18H51A0517</a:t>
            </a:r>
          </a:p>
          <a:p>
            <a:pPr marL="12700">
              <a:spcBef>
                <a:spcPts val="105"/>
              </a:spcBef>
            </a:pPr>
            <a:r>
              <a:rPr lang="pt-BR" sz="2000" b="1" dirty="0">
                <a:latin typeface="Arial"/>
                <a:cs typeface="Arial"/>
              </a:rPr>
              <a:t>M M Prathyush      18H51A0518</a:t>
            </a:r>
          </a:p>
          <a:p>
            <a:pPr marL="12700">
              <a:spcBef>
                <a:spcPts val="105"/>
              </a:spcBef>
            </a:pPr>
            <a:r>
              <a:rPr lang="pt-BR" sz="2000" b="1" dirty="0">
                <a:latin typeface="Arial"/>
                <a:cs typeface="Arial"/>
              </a:rPr>
              <a:t>G Vineetkumar      18H51A0596</a:t>
            </a:r>
          </a:p>
        </p:txBody>
      </p:sp>
      <p:sp>
        <p:nvSpPr>
          <p:cNvPr id="4" name="object 4"/>
          <p:cNvSpPr txBox="1"/>
          <p:nvPr/>
        </p:nvSpPr>
        <p:spPr>
          <a:xfrm>
            <a:off x="1666171" y="5170593"/>
            <a:ext cx="4890770" cy="937894"/>
          </a:xfrm>
          <a:prstGeom prst="rect">
            <a:avLst/>
          </a:prstGeom>
        </p:spPr>
        <p:txBody>
          <a:bodyPr vert="horz" wrap="square" lIns="0" tIns="140970" rIns="0" bIns="0" rtlCol="0">
            <a:spAutoFit/>
          </a:bodyPr>
          <a:lstStyle/>
          <a:p>
            <a:pPr marL="12700">
              <a:spcBef>
                <a:spcPts val="1110"/>
              </a:spcBef>
            </a:pPr>
            <a:r>
              <a:rPr sz="2800" b="1" spc="-10" dirty="0">
                <a:solidFill>
                  <a:srgbClr val="C00000"/>
                </a:solidFill>
                <a:latin typeface="Arial"/>
                <a:cs typeface="Arial"/>
              </a:rPr>
              <a:t>Under</a:t>
            </a:r>
            <a:r>
              <a:rPr sz="2800" b="1" spc="20" dirty="0">
                <a:solidFill>
                  <a:srgbClr val="C00000"/>
                </a:solidFill>
                <a:latin typeface="Arial"/>
                <a:cs typeface="Arial"/>
              </a:rPr>
              <a:t> </a:t>
            </a:r>
            <a:r>
              <a:rPr sz="2800" b="1" spc="-5" dirty="0">
                <a:solidFill>
                  <a:srgbClr val="C00000"/>
                </a:solidFill>
                <a:latin typeface="Arial"/>
                <a:cs typeface="Arial"/>
              </a:rPr>
              <a:t>esteemed</a:t>
            </a:r>
            <a:r>
              <a:rPr sz="2800" b="1" dirty="0">
                <a:solidFill>
                  <a:srgbClr val="C00000"/>
                </a:solidFill>
                <a:latin typeface="Arial"/>
                <a:cs typeface="Arial"/>
              </a:rPr>
              <a:t> </a:t>
            </a:r>
            <a:r>
              <a:rPr sz="2800" b="1" spc="-5" dirty="0">
                <a:solidFill>
                  <a:srgbClr val="C00000"/>
                </a:solidFill>
                <a:latin typeface="Arial"/>
                <a:cs typeface="Arial"/>
              </a:rPr>
              <a:t>guidance</a:t>
            </a:r>
            <a:r>
              <a:rPr sz="2800" b="1" spc="30" dirty="0">
                <a:solidFill>
                  <a:srgbClr val="C00000"/>
                </a:solidFill>
                <a:latin typeface="Arial"/>
                <a:cs typeface="Arial"/>
              </a:rPr>
              <a:t> </a:t>
            </a:r>
            <a:r>
              <a:rPr sz="2800" b="1" spc="-5" dirty="0">
                <a:solidFill>
                  <a:srgbClr val="C00000"/>
                </a:solidFill>
                <a:latin typeface="Arial"/>
                <a:cs typeface="Arial"/>
              </a:rPr>
              <a:t>of</a:t>
            </a:r>
            <a:endParaRPr sz="2800" dirty="0">
              <a:solidFill>
                <a:prstClr val="black"/>
              </a:solidFill>
              <a:latin typeface="Arial"/>
              <a:cs typeface="Arial"/>
            </a:endParaRPr>
          </a:p>
          <a:p>
            <a:pPr marL="12700">
              <a:spcBef>
                <a:spcPts val="650"/>
              </a:spcBef>
            </a:pPr>
            <a:r>
              <a:rPr lang="en-IN" b="1" dirty="0" err="1">
                <a:solidFill>
                  <a:prstClr val="black"/>
                </a:solidFill>
                <a:latin typeface="Arial"/>
                <a:cs typeface="Arial"/>
              </a:rPr>
              <a:t>Dr.</a:t>
            </a:r>
            <a:r>
              <a:rPr lang="en-IN" b="1" dirty="0">
                <a:solidFill>
                  <a:prstClr val="black"/>
                </a:solidFill>
                <a:latin typeface="Arial"/>
                <a:cs typeface="Arial"/>
              </a:rPr>
              <a:t> </a:t>
            </a:r>
            <a:r>
              <a:rPr lang="en-IN" b="1" dirty="0" err="1">
                <a:solidFill>
                  <a:prstClr val="black"/>
                </a:solidFill>
                <a:latin typeface="Arial"/>
                <a:cs typeface="Arial"/>
              </a:rPr>
              <a:t>Sarat</a:t>
            </a:r>
            <a:r>
              <a:rPr lang="en-IN" b="1" dirty="0">
                <a:solidFill>
                  <a:prstClr val="black"/>
                </a:solidFill>
                <a:latin typeface="Arial"/>
                <a:cs typeface="Arial"/>
              </a:rPr>
              <a:t> Chandra Nayak </a:t>
            </a:r>
            <a:endParaRPr dirty="0">
              <a:solidFill>
                <a:prstClr val="black"/>
              </a:solidFill>
              <a:latin typeface="Arial"/>
              <a:cs typeface="Arial"/>
            </a:endParaRPr>
          </a:p>
        </p:txBody>
      </p:sp>
      <p:graphicFrame>
        <p:nvGraphicFramePr>
          <p:cNvPr id="5" name="object 5"/>
          <p:cNvGraphicFramePr>
            <a:graphicFrameLocks noGrp="1"/>
          </p:cNvGraphicFramePr>
          <p:nvPr>
            <p:extLst>
              <p:ext uri="{D42A27DB-BD31-4B8C-83A1-F6EECF244321}">
                <p14:modId xmlns:p14="http://schemas.microsoft.com/office/powerpoint/2010/main" val="747233228"/>
              </p:ext>
            </p:extLst>
          </p:nvPr>
        </p:nvGraphicFramePr>
        <p:xfrm>
          <a:off x="2806780" y="484911"/>
          <a:ext cx="6468110" cy="920750"/>
        </p:xfrm>
        <a:graphic>
          <a:graphicData uri="http://schemas.openxmlformats.org/drawingml/2006/table">
            <a:tbl>
              <a:tblPr firstRow="1" bandRow="1">
                <a:tableStyleId>{2D5ABB26-0587-4C30-8999-92F81FD0307C}</a:tableStyleId>
              </a:tblPr>
              <a:tblGrid>
                <a:gridCol w="6468110">
                  <a:extLst>
                    <a:ext uri="{9D8B030D-6E8A-4147-A177-3AD203B41FA5}">
                      <a16:colId xmlns:a16="http://schemas.microsoft.com/office/drawing/2014/main" val="20000"/>
                    </a:ext>
                  </a:extLst>
                </a:gridCol>
              </a:tblGrid>
              <a:tr h="302260">
                <a:tc>
                  <a:txBody>
                    <a:bodyPr/>
                    <a:lstStyle/>
                    <a:p>
                      <a:pPr algn="ctr">
                        <a:lnSpc>
                          <a:spcPts val="2215"/>
                        </a:lnSpc>
                      </a:pPr>
                      <a:r>
                        <a:rPr sz="2000" dirty="0">
                          <a:solidFill>
                            <a:srgbClr val="001F5F"/>
                          </a:solidFill>
                          <a:latin typeface="Arial"/>
                          <a:cs typeface="Arial"/>
                        </a:rPr>
                        <a:t>CMR</a:t>
                      </a:r>
                      <a:r>
                        <a:rPr sz="2000" spc="-20" dirty="0">
                          <a:solidFill>
                            <a:srgbClr val="001F5F"/>
                          </a:solidFill>
                          <a:latin typeface="Arial"/>
                          <a:cs typeface="Arial"/>
                        </a:rPr>
                        <a:t> </a:t>
                      </a:r>
                      <a:r>
                        <a:rPr sz="2000" dirty="0">
                          <a:solidFill>
                            <a:srgbClr val="001F5F"/>
                          </a:solidFill>
                          <a:latin typeface="Arial"/>
                          <a:cs typeface="Arial"/>
                        </a:rPr>
                        <a:t>COLLEGE</a:t>
                      </a:r>
                      <a:r>
                        <a:rPr sz="2000" spc="-40" dirty="0">
                          <a:solidFill>
                            <a:srgbClr val="001F5F"/>
                          </a:solidFill>
                          <a:latin typeface="Arial"/>
                          <a:cs typeface="Arial"/>
                        </a:rPr>
                        <a:t> </a:t>
                      </a:r>
                      <a:r>
                        <a:rPr sz="2000" dirty="0">
                          <a:solidFill>
                            <a:srgbClr val="001F5F"/>
                          </a:solidFill>
                          <a:latin typeface="Arial"/>
                          <a:cs typeface="Arial"/>
                        </a:rPr>
                        <a:t>OF</a:t>
                      </a:r>
                      <a:r>
                        <a:rPr sz="2000" spc="-20" dirty="0">
                          <a:solidFill>
                            <a:srgbClr val="001F5F"/>
                          </a:solidFill>
                          <a:latin typeface="Arial"/>
                          <a:cs typeface="Arial"/>
                        </a:rPr>
                        <a:t> </a:t>
                      </a:r>
                      <a:r>
                        <a:rPr sz="2000" dirty="0">
                          <a:solidFill>
                            <a:srgbClr val="001F5F"/>
                          </a:solidFill>
                          <a:latin typeface="Arial"/>
                          <a:cs typeface="Arial"/>
                        </a:rPr>
                        <a:t>ENGINEERING</a:t>
                      </a:r>
                      <a:r>
                        <a:rPr sz="2000" spc="-20" dirty="0">
                          <a:solidFill>
                            <a:srgbClr val="001F5F"/>
                          </a:solidFill>
                          <a:latin typeface="Arial"/>
                          <a:cs typeface="Arial"/>
                        </a:rPr>
                        <a:t> </a:t>
                      </a:r>
                      <a:r>
                        <a:rPr sz="2000" dirty="0">
                          <a:solidFill>
                            <a:srgbClr val="001F5F"/>
                          </a:solidFill>
                          <a:latin typeface="Arial"/>
                          <a:cs typeface="Arial"/>
                        </a:rPr>
                        <a:t>&amp;</a:t>
                      </a:r>
                      <a:r>
                        <a:rPr sz="2000" spc="-5" dirty="0">
                          <a:solidFill>
                            <a:srgbClr val="001F5F"/>
                          </a:solidFill>
                          <a:latin typeface="Arial"/>
                          <a:cs typeface="Arial"/>
                        </a:rPr>
                        <a:t> </a:t>
                      </a:r>
                      <a:r>
                        <a:rPr sz="2000" dirty="0">
                          <a:solidFill>
                            <a:srgbClr val="001F5F"/>
                          </a:solidFill>
                          <a:latin typeface="Arial"/>
                          <a:cs typeface="Arial"/>
                        </a:rPr>
                        <a:t>TECHNOLOGY</a:t>
                      </a:r>
                      <a:endParaRPr sz="2000">
                        <a:latin typeface="Arial"/>
                        <a:cs typeface="Arial"/>
                      </a:endParaRPr>
                    </a:p>
                  </a:txBody>
                  <a:tcPr marL="0" marR="0" marT="0" marB="0"/>
                </a:tc>
                <a:extLst>
                  <a:ext uri="{0D108BD9-81ED-4DB2-BD59-A6C34878D82A}">
                    <a16:rowId xmlns:a16="http://schemas.microsoft.com/office/drawing/2014/main" val="10000"/>
                  </a:ext>
                </a:extLst>
              </a:tr>
              <a:tr h="318135">
                <a:tc>
                  <a:txBody>
                    <a:bodyPr/>
                    <a:lstStyle/>
                    <a:p>
                      <a:pPr marL="1905" algn="ctr">
                        <a:lnSpc>
                          <a:spcPts val="2355"/>
                        </a:lnSpc>
                      </a:pPr>
                      <a:r>
                        <a:rPr sz="2000" dirty="0">
                          <a:solidFill>
                            <a:srgbClr val="001F5F"/>
                          </a:solidFill>
                          <a:latin typeface="Arial"/>
                          <a:cs typeface="Arial"/>
                        </a:rPr>
                        <a:t>Kandlakoya,</a:t>
                      </a:r>
                      <a:r>
                        <a:rPr sz="2000" spc="-30" dirty="0">
                          <a:solidFill>
                            <a:srgbClr val="001F5F"/>
                          </a:solidFill>
                          <a:latin typeface="Arial"/>
                          <a:cs typeface="Arial"/>
                        </a:rPr>
                        <a:t> </a:t>
                      </a:r>
                      <a:r>
                        <a:rPr sz="2000" dirty="0">
                          <a:solidFill>
                            <a:srgbClr val="001F5F"/>
                          </a:solidFill>
                          <a:latin typeface="Arial"/>
                          <a:cs typeface="Arial"/>
                        </a:rPr>
                        <a:t>Medchal,</a:t>
                      </a:r>
                      <a:r>
                        <a:rPr sz="2000" spc="-50" dirty="0">
                          <a:solidFill>
                            <a:srgbClr val="001F5F"/>
                          </a:solidFill>
                          <a:latin typeface="Arial"/>
                          <a:cs typeface="Arial"/>
                        </a:rPr>
                        <a:t> </a:t>
                      </a:r>
                      <a:r>
                        <a:rPr sz="2000" dirty="0">
                          <a:solidFill>
                            <a:srgbClr val="001F5F"/>
                          </a:solidFill>
                          <a:latin typeface="Arial"/>
                          <a:cs typeface="Arial"/>
                        </a:rPr>
                        <a:t>Hyderabad</a:t>
                      </a:r>
                      <a:r>
                        <a:rPr sz="2000" spc="-25" dirty="0">
                          <a:solidFill>
                            <a:srgbClr val="001F5F"/>
                          </a:solidFill>
                          <a:latin typeface="Arial"/>
                          <a:cs typeface="Arial"/>
                        </a:rPr>
                        <a:t> </a:t>
                      </a:r>
                      <a:r>
                        <a:rPr sz="2000" dirty="0">
                          <a:solidFill>
                            <a:srgbClr val="001F5F"/>
                          </a:solidFill>
                          <a:latin typeface="Arial"/>
                          <a:cs typeface="Arial"/>
                        </a:rPr>
                        <a:t>-</a:t>
                      </a:r>
                      <a:r>
                        <a:rPr sz="2000" spc="-10" dirty="0">
                          <a:solidFill>
                            <a:srgbClr val="001F5F"/>
                          </a:solidFill>
                          <a:latin typeface="Arial"/>
                          <a:cs typeface="Arial"/>
                        </a:rPr>
                        <a:t> </a:t>
                      </a:r>
                      <a:r>
                        <a:rPr sz="2000" dirty="0">
                          <a:solidFill>
                            <a:srgbClr val="001F5F"/>
                          </a:solidFill>
                          <a:latin typeface="Arial"/>
                          <a:cs typeface="Arial"/>
                        </a:rPr>
                        <a:t>501401</a:t>
                      </a:r>
                      <a:endParaRPr sz="2000">
                        <a:latin typeface="Arial"/>
                        <a:cs typeface="Arial"/>
                      </a:endParaRPr>
                    </a:p>
                  </a:txBody>
                  <a:tcPr marL="0" marR="0" marT="0" marB="0"/>
                </a:tc>
                <a:extLst>
                  <a:ext uri="{0D108BD9-81ED-4DB2-BD59-A6C34878D82A}">
                    <a16:rowId xmlns:a16="http://schemas.microsoft.com/office/drawing/2014/main" val="10001"/>
                  </a:ext>
                </a:extLst>
              </a:tr>
              <a:tr h="300355">
                <a:tc>
                  <a:txBody>
                    <a:bodyPr/>
                    <a:lstStyle/>
                    <a:p>
                      <a:pPr algn="ctr">
                        <a:lnSpc>
                          <a:spcPts val="2270"/>
                        </a:lnSpc>
                      </a:pPr>
                      <a:r>
                        <a:rPr sz="2000" dirty="0">
                          <a:solidFill>
                            <a:srgbClr val="001F5F"/>
                          </a:solidFill>
                          <a:latin typeface="Arial"/>
                          <a:cs typeface="Arial"/>
                        </a:rPr>
                        <a:t>Department</a:t>
                      </a:r>
                      <a:r>
                        <a:rPr sz="2000" spc="-45" dirty="0">
                          <a:solidFill>
                            <a:srgbClr val="001F5F"/>
                          </a:solidFill>
                          <a:latin typeface="Arial"/>
                          <a:cs typeface="Arial"/>
                        </a:rPr>
                        <a:t> </a:t>
                      </a:r>
                      <a:r>
                        <a:rPr sz="2000" dirty="0">
                          <a:solidFill>
                            <a:srgbClr val="001F5F"/>
                          </a:solidFill>
                          <a:latin typeface="Arial"/>
                          <a:cs typeface="Arial"/>
                        </a:rPr>
                        <a:t>of</a:t>
                      </a:r>
                      <a:r>
                        <a:rPr sz="2000" spc="-25" dirty="0">
                          <a:solidFill>
                            <a:srgbClr val="001F5F"/>
                          </a:solidFill>
                          <a:latin typeface="Arial"/>
                          <a:cs typeface="Arial"/>
                        </a:rPr>
                        <a:t> </a:t>
                      </a:r>
                      <a:r>
                        <a:rPr sz="2000" dirty="0">
                          <a:solidFill>
                            <a:srgbClr val="001F5F"/>
                          </a:solidFill>
                          <a:latin typeface="Arial"/>
                          <a:cs typeface="Arial"/>
                        </a:rPr>
                        <a:t>Computer</a:t>
                      </a:r>
                      <a:r>
                        <a:rPr sz="2000" spc="-40" dirty="0">
                          <a:solidFill>
                            <a:srgbClr val="001F5F"/>
                          </a:solidFill>
                          <a:latin typeface="Arial"/>
                          <a:cs typeface="Arial"/>
                        </a:rPr>
                        <a:t> </a:t>
                      </a:r>
                      <a:r>
                        <a:rPr sz="2000" dirty="0">
                          <a:solidFill>
                            <a:srgbClr val="001F5F"/>
                          </a:solidFill>
                          <a:latin typeface="Arial"/>
                          <a:cs typeface="Arial"/>
                        </a:rPr>
                        <a:t>Science</a:t>
                      </a:r>
                      <a:r>
                        <a:rPr sz="2000" spc="-20" dirty="0">
                          <a:solidFill>
                            <a:srgbClr val="001F5F"/>
                          </a:solidFill>
                          <a:latin typeface="Arial"/>
                          <a:cs typeface="Arial"/>
                        </a:rPr>
                        <a:t> </a:t>
                      </a:r>
                      <a:r>
                        <a:rPr sz="2000" dirty="0">
                          <a:solidFill>
                            <a:srgbClr val="001F5F"/>
                          </a:solidFill>
                          <a:latin typeface="Arial"/>
                          <a:cs typeface="Arial"/>
                        </a:rPr>
                        <a:t>and</a:t>
                      </a:r>
                      <a:r>
                        <a:rPr sz="2000" spc="-10" dirty="0">
                          <a:solidFill>
                            <a:srgbClr val="001F5F"/>
                          </a:solidFill>
                          <a:latin typeface="Arial"/>
                          <a:cs typeface="Arial"/>
                        </a:rPr>
                        <a:t> </a:t>
                      </a:r>
                      <a:r>
                        <a:rPr sz="2000" dirty="0">
                          <a:solidFill>
                            <a:srgbClr val="001F5F"/>
                          </a:solidFill>
                          <a:latin typeface="Arial"/>
                          <a:cs typeface="Arial"/>
                        </a:rPr>
                        <a:t>Engineering</a:t>
                      </a:r>
                      <a:endParaRPr sz="2000">
                        <a:latin typeface="Arial"/>
                        <a:cs typeface="Arial"/>
                      </a:endParaRPr>
                    </a:p>
                  </a:txBody>
                  <a:tcPr marL="0" marR="0" marT="0" marB="0"/>
                </a:tc>
                <a:extLst>
                  <a:ext uri="{0D108BD9-81ED-4DB2-BD59-A6C34878D82A}">
                    <a16:rowId xmlns:a16="http://schemas.microsoft.com/office/drawing/2014/main" val="10002"/>
                  </a:ext>
                </a:extLst>
              </a:tr>
            </a:tbl>
          </a:graphicData>
        </a:graphic>
      </p:graphicFrame>
      <p:pic>
        <p:nvPicPr>
          <p:cNvPr id="6" name="object 6"/>
          <p:cNvPicPr/>
          <p:nvPr/>
        </p:nvPicPr>
        <p:blipFill>
          <a:blip r:embed="rId2" cstate="print"/>
          <a:stretch>
            <a:fillRect/>
          </a:stretch>
        </p:blipFill>
        <p:spPr>
          <a:xfrm>
            <a:off x="1497821" y="487573"/>
            <a:ext cx="1084520" cy="109024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65B250-3ADD-4925-B418-590F384DF820}"/>
              </a:ext>
            </a:extLst>
          </p:cNvPr>
          <p:cNvSpPr>
            <a:spLocks noGrp="1"/>
          </p:cNvSpPr>
          <p:nvPr>
            <p:ph type="title"/>
          </p:nvPr>
        </p:nvSpPr>
        <p:spPr>
          <a:xfrm>
            <a:off x="194720" y="618179"/>
            <a:ext cx="7008797" cy="808559"/>
          </a:xfrm>
        </p:spPr>
        <p:txBody>
          <a:bodyPr vert="horz" lIns="91440" tIns="45720" rIns="91440" bIns="45720" rtlCol="0" anchor="b">
            <a:normAutofit fontScale="90000"/>
          </a:bodyPr>
          <a:lstStyle/>
          <a:p>
            <a:pPr>
              <a:spcBef>
                <a:spcPct val="0"/>
              </a:spcBef>
            </a:pPr>
            <a:r>
              <a:rPr lang="en-US" sz="4000" b="1" kern="1200" dirty="0">
                <a:solidFill>
                  <a:schemeClr val="tx1"/>
                </a:solidFill>
                <a:latin typeface="+mj-lt"/>
                <a:ea typeface="+mj-ea"/>
                <a:cs typeface="+mj-cs"/>
              </a:rPr>
              <a:t>1. SIMPLE MOVING AVERAGE (SMA)</a:t>
            </a:r>
          </a:p>
        </p:txBody>
      </p:sp>
      <p:sp>
        <p:nvSpPr>
          <p:cNvPr id="3" name="Subtitle 2">
            <a:extLst>
              <a:ext uri="{FF2B5EF4-FFF2-40B4-BE49-F238E27FC236}">
                <a16:creationId xmlns:a16="http://schemas.microsoft.com/office/drawing/2014/main" id="{C4875CA0-FD26-4040-9E0D-BD83B5C4E6E5}"/>
              </a:ext>
            </a:extLst>
          </p:cNvPr>
          <p:cNvSpPr>
            <a:spLocks noGrp="1"/>
          </p:cNvSpPr>
          <p:nvPr>
            <p:ph type="subTitle" idx="1"/>
          </p:nvPr>
        </p:nvSpPr>
        <p:spPr>
          <a:xfrm>
            <a:off x="0" y="1718941"/>
            <a:ext cx="7008797" cy="4340293"/>
          </a:xfrm>
        </p:spPr>
        <p:txBody>
          <a:bodyPr vert="horz" lIns="91440" tIns="45720" rIns="91440" bIns="45720" rtlCol="0" anchor="t">
            <a:normAutofit fontScale="70000" lnSpcReduction="20000"/>
          </a:bodyPr>
          <a:lstStyle/>
          <a:p>
            <a:pPr marL="342900" algn="just">
              <a:lnSpc>
                <a:spcPct val="160000"/>
              </a:lnSpc>
              <a:spcAft>
                <a:spcPts val="600"/>
              </a:spcAft>
              <a:buFont typeface="Arial" panose="020B0604020202020204" pitchFamily="34" charset="0"/>
              <a:buChar char="•"/>
            </a:pPr>
            <a:r>
              <a:rPr lang="en-US" b="0" i="0" dirty="0">
                <a:effectLst/>
              </a:rPr>
              <a:t>Simple moving averages calculate the average of a range of prices by the number of periods within that range.</a:t>
            </a:r>
          </a:p>
          <a:p>
            <a:pPr marL="342900" algn="just">
              <a:lnSpc>
                <a:spcPct val="160000"/>
              </a:lnSpc>
              <a:spcAft>
                <a:spcPts val="600"/>
              </a:spcAft>
              <a:buFont typeface="Arial" panose="020B0604020202020204" pitchFamily="34" charset="0"/>
              <a:buChar char="•"/>
            </a:pPr>
            <a:endParaRPr lang="en-US" sz="900" b="0" i="0" dirty="0">
              <a:effectLst/>
            </a:endParaRPr>
          </a:p>
          <a:p>
            <a:pPr marL="342900" algn="just">
              <a:lnSpc>
                <a:spcPct val="160000"/>
              </a:lnSpc>
              <a:spcAft>
                <a:spcPts val="600"/>
              </a:spcAft>
              <a:buFont typeface="Arial" panose="020B0604020202020204" pitchFamily="34" charset="0"/>
              <a:buChar char="•"/>
            </a:pPr>
            <a:r>
              <a:rPr lang="en-US" b="0" i="0" dirty="0">
                <a:effectLst/>
              </a:rPr>
              <a:t>A simple moving average is a technical indicator that can help in determining if price will continue or if it will reverse a trend.</a:t>
            </a:r>
          </a:p>
          <a:p>
            <a:pPr marL="342900" algn="just">
              <a:lnSpc>
                <a:spcPct val="160000"/>
              </a:lnSpc>
              <a:spcAft>
                <a:spcPts val="600"/>
              </a:spcAft>
              <a:buFont typeface="Arial" panose="020B0604020202020204" pitchFamily="34" charset="0"/>
              <a:buChar char="•"/>
            </a:pPr>
            <a:endParaRPr lang="en-US" sz="1100" b="0" i="0" dirty="0">
              <a:effectLst/>
            </a:endParaRPr>
          </a:p>
          <a:p>
            <a:pPr marL="342900" algn="just">
              <a:lnSpc>
                <a:spcPct val="160000"/>
              </a:lnSpc>
              <a:spcAft>
                <a:spcPts val="600"/>
              </a:spcAft>
              <a:buFont typeface="Arial" panose="020B0604020202020204" pitchFamily="34" charset="0"/>
              <a:buChar char="•"/>
            </a:pPr>
            <a:r>
              <a:rPr lang="en-US" b="0" i="0" dirty="0">
                <a:effectLst/>
              </a:rPr>
              <a:t>A simple moving average can be enhanced as an exponential moving average (EMA) that is more heavily weighted on recent price action.</a:t>
            </a:r>
          </a:p>
        </p:txBody>
      </p:sp>
      <p:sp>
        <p:nvSpPr>
          <p:cNvPr id="32" name="Rectangle 3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7D9CB3C-1F7F-3D9C-3307-8E6D4C70984C}"/>
              </a:ext>
            </a:extLst>
          </p:cNvPr>
          <p:cNvSpPr txBox="1"/>
          <p:nvPr/>
        </p:nvSpPr>
        <p:spPr>
          <a:xfrm>
            <a:off x="8149618" y="889843"/>
            <a:ext cx="3847662" cy="5078313"/>
          </a:xfrm>
          <a:prstGeom prst="rect">
            <a:avLst/>
          </a:prstGeom>
          <a:noFill/>
          <a:ln>
            <a:solidFill>
              <a:schemeClr val="accent1"/>
            </a:solidFill>
          </a:ln>
        </p:spPr>
        <p:txBody>
          <a:bodyPr wrap="square" rtlCol="0">
            <a:spAutoFit/>
          </a:bodyPr>
          <a:lstStyle/>
          <a:p>
            <a:r>
              <a:rPr lang="en-US" b="1" dirty="0"/>
              <a:t>SMA FORMULA: </a:t>
            </a:r>
          </a:p>
          <a:p>
            <a:endParaRPr lang="en-US" dirty="0"/>
          </a:p>
          <a:p>
            <a:r>
              <a:rPr lang="en-US" dirty="0"/>
              <a:t>𝑆𝑀𝐴 = (𝐴1+𝐴2+⋯+𝐴𝑛 ) / n   	eq(1) </a:t>
            </a:r>
          </a:p>
          <a:p>
            <a:endParaRPr lang="en-US" dirty="0"/>
          </a:p>
          <a:p>
            <a:r>
              <a:rPr lang="en-US" dirty="0"/>
              <a:t>Where: </a:t>
            </a:r>
          </a:p>
          <a:p>
            <a:endParaRPr lang="en-US" dirty="0"/>
          </a:p>
          <a:p>
            <a:r>
              <a:rPr lang="en-US" dirty="0"/>
              <a:t>An= The price of an asset </a:t>
            </a:r>
          </a:p>
          <a:p>
            <a:endParaRPr lang="en-US" dirty="0"/>
          </a:p>
          <a:p>
            <a:r>
              <a:rPr lang="en-US" dirty="0"/>
              <a:t>n = The number of total periods </a:t>
            </a:r>
          </a:p>
          <a:p>
            <a:endParaRPr lang="en-US" dirty="0"/>
          </a:p>
          <a:p>
            <a:endParaRPr lang="en-US" dirty="0"/>
          </a:p>
          <a:p>
            <a:r>
              <a:rPr lang="en-US" dirty="0"/>
              <a:t>Example </a:t>
            </a:r>
          </a:p>
          <a:p>
            <a:endParaRPr lang="en-US" dirty="0"/>
          </a:p>
          <a:p>
            <a:r>
              <a:rPr lang="en-US" dirty="0"/>
              <a:t>closing prices over a 15-day period. </a:t>
            </a:r>
          </a:p>
          <a:p>
            <a:endParaRPr lang="en-US" dirty="0"/>
          </a:p>
          <a:p>
            <a:r>
              <a:rPr lang="en-US" dirty="0"/>
              <a:t>Week One (5 days): 20, 22, 24, 25, 23 </a:t>
            </a:r>
          </a:p>
          <a:p>
            <a:r>
              <a:rPr lang="en-US" dirty="0"/>
              <a:t>Week Two (5 days): 26, 28, 26, 29, 27 </a:t>
            </a:r>
          </a:p>
          <a:p>
            <a:r>
              <a:rPr lang="en-US" dirty="0"/>
              <a:t>Week Three (5 days): 28, 30, 27, 29, 28 </a:t>
            </a:r>
            <a:endParaRPr lang="en-IN" dirty="0"/>
          </a:p>
        </p:txBody>
      </p:sp>
    </p:spTree>
    <p:extLst>
      <p:ext uri="{BB962C8B-B14F-4D97-AF65-F5344CB8AC3E}">
        <p14:creationId xmlns:p14="http://schemas.microsoft.com/office/powerpoint/2010/main" val="1343325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3.jpeg" descr="Chart, line chart, histogram  Description automatically generated">
            <a:extLst>
              <a:ext uri="{FF2B5EF4-FFF2-40B4-BE49-F238E27FC236}">
                <a16:creationId xmlns:a16="http://schemas.microsoft.com/office/drawing/2014/main" id="{E3DFFED8-AFD5-A86A-CDFB-F5318FFCD5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647" y="110541"/>
            <a:ext cx="3879272" cy="2549713"/>
          </a:xfrm>
          <a:prstGeom prst="rect">
            <a:avLst/>
          </a:prstGeom>
          <a:ln>
            <a:solidFill>
              <a:schemeClr val="accent1"/>
            </a:solidFill>
          </a:ln>
        </p:spPr>
      </p:pic>
      <p:pic>
        <p:nvPicPr>
          <p:cNvPr id="5" name="image4.jpeg" descr="Chart, line chart, histogram  Description automatically generated">
            <a:extLst>
              <a:ext uri="{FF2B5EF4-FFF2-40B4-BE49-F238E27FC236}">
                <a16:creationId xmlns:a16="http://schemas.microsoft.com/office/drawing/2014/main" id="{4B953F19-E3D9-CEDF-26D5-B8B2BAEAF50F}"/>
              </a:ext>
            </a:extLst>
          </p:cNvPr>
          <p:cNvPicPr>
            <a:picLocks noChangeAspect="1"/>
          </p:cNvPicPr>
          <p:nvPr/>
        </p:nvPicPr>
        <p:blipFill>
          <a:blip r:embed="rId3" cstate="print"/>
          <a:stretch>
            <a:fillRect/>
          </a:stretch>
        </p:blipFill>
        <p:spPr>
          <a:xfrm>
            <a:off x="7613499" y="106095"/>
            <a:ext cx="3865777" cy="2580558"/>
          </a:xfrm>
          <a:prstGeom prst="rect">
            <a:avLst/>
          </a:prstGeom>
          <a:ln>
            <a:solidFill>
              <a:schemeClr val="accent1"/>
            </a:solidFill>
          </a:ln>
        </p:spPr>
      </p:pic>
      <p:pic>
        <p:nvPicPr>
          <p:cNvPr id="6" name="image6.jpeg" descr="Chart, line chart  Description automatically generated">
            <a:extLst>
              <a:ext uri="{FF2B5EF4-FFF2-40B4-BE49-F238E27FC236}">
                <a16:creationId xmlns:a16="http://schemas.microsoft.com/office/drawing/2014/main" id="{A8FB752C-AB07-4C24-E468-EF261F70B266}"/>
              </a:ext>
            </a:extLst>
          </p:cNvPr>
          <p:cNvPicPr>
            <a:picLocks noChangeAspect="1"/>
          </p:cNvPicPr>
          <p:nvPr/>
        </p:nvPicPr>
        <p:blipFill>
          <a:blip r:embed="rId4" cstate="print"/>
          <a:stretch>
            <a:fillRect/>
          </a:stretch>
        </p:blipFill>
        <p:spPr>
          <a:xfrm>
            <a:off x="7613499" y="3311057"/>
            <a:ext cx="3865777" cy="2580558"/>
          </a:xfrm>
          <a:prstGeom prst="rect">
            <a:avLst/>
          </a:prstGeom>
          <a:ln>
            <a:solidFill>
              <a:schemeClr val="accent1"/>
            </a:solidFill>
          </a:ln>
        </p:spPr>
      </p:pic>
      <p:pic>
        <p:nvPicPr>
          <p:cNvPr id="7" name="image5.jpeg" descr="Chart, line chart, histogram  Description automatically generated">
            <a:extLst>
              <a:ext uri="{FF2B5EF4-FFF2-40B4-BE49-F238E27FC236}">
                <a16:creationId xmlns:a16="http://schemas.microsoft.com/office/drawing/2014/main" id="{60B37739-4D35-648C-141E-F2D52154BD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4646" y="3311057"/>
            <a:ext cx="3879271" cy="2580559"/>
          </a:xfrm>
          <a:prstGeom prst="rect">
            <a:avLst/>
          </a:prstGeom>
          <a:ln>
            <a:solidFill>
              <a:schemeClr val="accent1"/>
            </a:solidFill>
          </a:ln>
        </p:spPr>
      </p:pic>
      <p:sp>
        <p:nvSpPr>
          <p:cNvPr id="8" name="TextBox 7">
            <a:extLst>
              <a:ext uri="{FF2B5EF4-FFF2-40B4-BE49-F238E27FC236}">
                <a16:creationId xmlns:a16="http://schemas.microsoft.com/office/drawing/2014/main" id="{53A027E1-CCEA-D4CD-4C3E-756524BDB172}"/>
              </a:ext>
            </a:extLst>
          </p:cNvPr>
          <p:cNvSpPr txBox="1"/>
          <p:nvPr/>
        </p:nvSpPr>
        <p:spPr>
          <a:xfrm>
            <a:off x="4771480" y="2785599"/>
            <a:ext cx="2704458" cy="400110"/>
          </a:xfrm>
          <a:prstGeom prst="rect">
            <a:avLst/>
          </a:prstGeom>
          <a:noFill/>
          <a:ln>
            <a:solidFill>
              <a:schemeClr val="accent1"/>
            </a:solidFill>
          </a:ln>
        </p:spPr>
        <p:txBody>
          <a:bodyPr wrap="none" rtlCol="0">
            <a:spAutoFit/>
          </a:bodyPr>
          <a:lstStyle/>
          <a:p>
            <a:r>
              <a:rPr lang="en-IN" sz="2000" b="1" dirty="0"/>
              <a:t>SMA IMPLEMENTATION</a:t>
            </a:r>
          </a:p>
        </p:txBody>
      </p:sp>
      <p:sp>
        <p:nvSpPr>
          <p:cNvPr id="9" name="TextBox 8">
            <a:extLst>
              <a:ext uri="{FF2B5EF4-FFF2-40B4-BE49-F238E27FC236}">
                <a16:creationId xmlns:a16="http://schemas.microsoft.com/office/drawing/2014/main" id="{E31CFECE-395F-7FF2-F102-24BE832E9744}"/>
              </a:ext>
            </a:extLst>
          </p:cNvPr>
          <p:cNvSpPr txBox="1"/>
          <p:nvPr/>
        </p:nvSpPr>
        <p:spPr>
          <a:xfrm>
            <a:off x="754646" y="2686654"/>
            <a:ext cx="3517566" cy="369332"/>
          </a:xfrm>
          <a:prstGeom prst="rect">
            <a:avLst/>
          </a:prstGeom>
          <a:noFill/>
        </p:spPr>
        <p:txBody>
          <a:bodyPr wrap="none" rtlCol="0">
            <a:spAutoFit/>
          </a:bodyPr>
          <a:lstStyle/>
          <a:p>
            <a:r>
              <a:rPr lang="en-IN" dirty="0"/>
              <a:t>Fig 1: Google stock dataset 2015-22</a:t>
            </a:r>
          </a:p>
        </p:txBody>
      </p:sp>
      <p:sp>
        <p:nvSpPr>
          <p:cNvPr id="10" name="TextBox 9">
            <a:extLst>
              <a:ext uri="{FF2B5EF4-FFF2-40B4-BE49-F238E27FC236}">
                <a16:creationId xmlns:a16="http://schemas.microsoft.com/office/drawing/2014/main" id="{1998A5AB-ADD2-CD80-7196-2FA3CFECC9F7}"/>
              </a:ext>
            </a:extLst>
          </p:cNvPr>
          <p:cNvSpPr txBox="1"/>
          <p:nvPr/>
        </p:nvSpPr>
        <p:spPr>
          <a:xfrm>
            <a:off x="754646" y="5891616"/>
            <a:ext cx="3395738" cy="369332"/>
          </a:xfrm>
          <a:prstGeom prst="rect">
            <a:avLst/>
          </a:prstGeom>
          <a:noFill/>
        </p:spPr>
        <p:txBody>
          <a:bodyPr wrap="none" rtlCol="0">
            <a:spAutoFit/>
          </a:bodyPr>
          <a:lstStyle/>
          <a:p>
            <a:r>
              <a:rPr lang="en-IN" dirty="0"/>
              <a:t>Fig 3: Apple stock dataset 2015-22</a:t>
            </a:r>
          </a:p>
        </p:txBody>
      </p:sp>
      <p:sp>
        <p:nvSpPr>
          <p:cNvPr id="11" name="TextBox 10">
            <a:extLst>
              <a:ext uri="{FF2B5EF4-FFF2-40B4-BE49-F238E27FC236}">
                <a16:creationId xmlns:a16="http://schemas.microsoft.com/office/drawing/2014/main" id="{5AA1F060-998D-1DCC-2506-B8080CB53913}"/>
              </a:ext>
            </a:extLst>
          </p:cNvPr>
          <p:cNvSpPr txBox="1"/>
          <p:nvPr/>
        </p:nvSpPr>
        <p:spPr>
          <a:xfrm>
            <a:off x="7787604" y="2679726"/>
            <a:ext cx="3608680" cy="369332"/>
          </a:xfrm>
          <a:prstGeom prst="rect">
            <a:avLst/>
          </a:prstGeom>
          <a:noFill/>
        </p:spPr>
        <p:txBody>
          <a:bodyPr wrap="none" rtlCol="0">
            <a:spAutoFit/>
          </a:bodyPr>
          <a:lstStyle/>
          <a:p>
            <a:r>
              <a:rPr lang="en-IN" dirty="0"/>
              <a:t>Fig 2: Amazon stock dataset 2015-22</a:t>
            </a:r>
          </a:p>
        </p:txBody>
      </p:sp>
      <p:sp>
        <p:nvSpPr>
          <p:cNvPr id="12" name="TextBox 11">
            <a:extLst>
              <a:ext uri="{FF2B5EF4-FFF2-40B4-BE49-F238E27FC236}">
                <a16:creationId xmlns:a16="http://schemas.microsoft.com/office/drawing/2014/main" id="{423FCEB4-3C9F-3CF9-08B1-7B488C6A2714}"/>
              </a:ext>
            </a:extLst>
          </p:cNvPr>
          <p:cNvSpPr txBox="1"/>
          <p:nvPr/>
        </p:nvSpPr>
        <p:spPr>
          <a:xfrm>
            <a:off x="7787604" y="5865213"/>
            <a:ext cx="3311099" cy="369332"/>
          </a:xfrm>
          <a:prstGeom prst="rect">
            <a:avLst/>
          </a:prstGeom>
          <a:noFill/>
        </p:spPr>
        <p:txBody>
          <a:bodyPr wrap="none" rtlCol="0">
            <a:spAutoFit/>
          </a:bodyPr>
          <a:lstStyle/>
          <a:p>
            <a:r>
              <a:rPr lang="en-IN" dirty="0"/>
              <a:t>Fig 4: Tesla stock dataset 2015-22</a:t>
            </a:r>
          </a:p>
        </p:txBody>
      </p:sp>
      <p:sp>
        <p:nvSpPr>
          <p:cNvPr id="13" name="TextBox 12">
            <a:extLst>
              <a:ext uri="{FF2B5EF4-FFF2-40B4-BE49-F238E27FC236}">
                <a16:creationId xmlns:a16="http://schemas.microsoft.com/office/drawing/2014/main" id="{B5805997-2325-EC26-FE35-449D11C9B0AF}"/>
              </a:ext>
            </a:extLst>
          </p:cNvPr>
          <p:cNvSpPr txBox="1"/>
          <p:nvPr/>
        </p:nvSpPr>
        <p:spPr>
          <a:xfrm>
            <a:off x="110836" y="6378127"/>
            <a:ext cx="12076191" cy="369332"/>
          </a:xfrm>
          <a:prstGeom prst="rect">
            <a:avLst/>
          </a:prstGeom>
          <a:noFill/>
        </p:spPr>
        <p:txBody>
          <a:bodyPr wrap="none" rtlCol="0">
            <a:spAutoFit/>
          </a:bodyPr>
          <a:lstStyle/>
          <a:p>
            <a:r>
              <a:rPr lang="en-IN" b="1" dirty="0"/>
              <a:t>Note</a:t>
            </a:r>
            <a:r>
              <a:rPr lang="en-IN" dirty="0"/>
              <a:t>: </a:t>
            </a:r>
            <a:r>
              <a:rPr lang="en-US" sz="1800" dirty="0">
                <a:effectLst/>
                <a:latin typeface="Arial" panose="020B0604020202020204" pitchFamily="34" charset="0"/>
                <a:ea typeface="Calibri" panose="020F0502020204030204" pitchFamily="34" charset="0"/>
              </a:rPr>
              <a:t>The difference between the predicted values and the actual values is extremely high. So SMA is not preferable</a:t>
            </a:r>
            <a:endParaRPr lang="en-IN" dirty="0"/>
          </a:p>
        </p:txBody>
      </p:sp>
    </p:spTree>
    <p:extLst>
      <p:ext uri="{BB962C8B-B14F-4D97-AF65-F5344CB8AC3E}">
        <p14:creationId xmlns:p14="http://schemas.microsoft.com/office/powerpoint/2010/main" val="1884691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59B77-BD64-A4F3-CC14-B146DB652E8C}"/>
              </a:ext>
            </a:extLst>
          </p:cNvPr>
          <p:cNvSpPr>
            <a:spLocks noGrp="1"/>
          </p:cNvSpPr>
          <p:nvPr>
            <p:ph type="title"/>
          </p:nvPr>
        </p:nvSpPr>
        <p:spPr>
          <a:xfrm>
            <a:off x="609562" y="0"/>
            <a:ext cx="10971684" cy="1144682"/>
          </a:xfrm>
        </p:spPr>
        <p:txBody>
          <a:bodyPr/>
          <a:lstStyle/>
          <a:p>
            <a:r>
              <a:rPr lang="en-IN" b="1" dirty="0"/>
              <a:t>SMA PERFORMANCE METRICS </a:t>
            </a:r>
          </a:p>
        </p:txBody>
      </p:sp>
      <mc:AlternateContent xmlns:mc="http://schemas.openxmlformats.org/markup-compatibility/2006">
        <mc:Choice xmlns:a14="http://schemas.microsoft.com/office/drawing/2010/main" Requires="a14">
          <p:graphicFrame>
            <p:nvGraphicFramePr>
              <p:cNvPr id="7" name="Table 6">
                <a:extLst>
                  <a:ext uri="{FF2B5EF4-FFF2-40B4-BE49-F238E27FC236}">
                    <a16:creationId xmlns:a16="http://schemas.microsoft.com/office/drawing/2014/main" id="{B5A86912-A4A3-144A-8DDF-42B1A481F246}"/>
                  </a:ext>
                </a:extLst>
              </p:cNvPr>
              <p:cNvGraphicFramePr>
                <a:graphicFrameLocks noGrp="1"/>
              </p:cNvGraphicFramePr>
              <p:nvPr>
                <p:extLst>
                  <p:ext uri="{D42A27DB-BD31-4B8C-83A1-F6EECF244321}">
                    <p14:modId xmlns:p14="http://schemas.microsoft.com/office/powerpoint/2010/main" val="578622421"/>
                  </p:ext>
                </p:extLst>
              </p:nvPr>
            </p:nvGraphicFramePr>
            <p:xfrm>
              <a:off x="662430" y="1356364"/>
              <a:ext cx="10868332" cy="2707700"/>
            </p:xfrm>
            <a:graphic>
              <a:graphicData uri="http://schemas.openxmlformats.org/drawingml/2006/table">
                <a:tbl>
                  <a:tblPr firstRow="1" firstCol="1" bandRow="1"/>
                  <a:tblGrid>
                    <a:gridCol w="1777354">
                      <a:extLst>
                        <a:ext uri="{9D8B030D-6E8A-4147-A177-3AD203B41FA5}">
                          <a16:colId xmlns:a16="http://schemas.microsoft.com/office/drawing/2014/main" val="2411317345"/>
                        </a:ext>
                      </a:extLst>
                    </a:gridCol>
                    <a:gridCol w="2920048">
                      <a:extLst>
                        <a:ext uri="{9D8B030D-6E8A-4147-A177-3AD203B41FA5}">
                          <a16:colId xmlns:a16="http://schemas.microsoft.com/office/drawing/2014/main" val="1651215113"/>
                        </a:ext>
                      </a:extLst>
                    </a:gridCol>
                    <a:gridCol w="2916597">
                      <a:extLst>
                        <a:ext uri="{9D8B030D-6E8A-4147-A177-3AD203B41FA5}">
                          <a16:colId xmlns:a16="http://schemas.microsoft.com/office/drawing/2014/main" val="2932169753"/>
                        </a:ext>
                      </a:extLst>
                    </a:gridCol>
                    <a:gridCol w="3254333">
                      <a:extLst>
                        <a:ext uri="{9D8B030D-6E8A-4147-A177-3AD203B41FA5}">
                          <a16:colId xmlns:a16="http://schemas.microsoft.com/office/drawing/2014/main" val="2302527753"/>
                        </a:ext>
                      </a:extLst>
                    </a:gridCol>
                  </a:tblGrid>
                  <a:tr h="541540">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Stock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MSE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RMSE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IN" sz="2000" i="1" smtClean="0">
                                        <a:latin typeface="Cambria Math" panose="02040503050406030204" pitchFamily="18" charset="0"/>
                                      </a:rPr>
                                    </m:ctrlPr>
                                  </m:sSupPr>
                                  <m:e>
                                    <m:r>
                                      <a:rPr lang="en-IN" sz="2000" i="1">
                                        <a:latin typeface="Cambria Math" panose="02040503050406030204" pitchFamily="18" charset="0"/>
                                      </a:rPr>
                                      <m:t>𝑅</m:t>
                                    </m:r>
                                  </m:e>
                                  <m:sup>
                                    <m:r>
                                      <a:rPr lang="en-IN" sz="2000" i="1">
                                        <a:latin typeface="Cambria Math" panose="02040503050406030204" pitchFamily="18" charset="0"/>
                                      </a:rPr>
                                      <m:t>2</m:t>
                                    </m:r>
                                  </m:sup>
                                </m:sSup>
                              </m:oMath>
                            </m:oMathPara>
                          </a14:m>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7457769"/>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TSLA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34719.06597189837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186.33052882417945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-1.7888224221496438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0504477"/>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GOOG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19929.376115409774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141.17144227998017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-0.07731787220738173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4424658"/>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AAPL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172.4774882448837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13.133068500730653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-1.2322162402500383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0034263"/>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AMZN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61294.70551009148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247.57767571025357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-0.1405148889654626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0439365"/>
                      </a:ext>
                    </a:extLst>
                  </a:tr>
                </a:tbl>
              </a:graphicData>
            </a:graphic>
          </p:graphicFrame>
        </mc:Choice>
        <mc:Fallback>
          <p:graphicFrame>
            <p:nvGraphicFramePr>
              <p:cNvPr id="7" name="Table 6">
                <a:extLst>
                  <a:ext uri="{FF2B5EF4-FFF2-40B4-BE49-F238E27FC236}">
                    <a16:creationId xmlns:a16="http://schemas.microsoft.com/office/drawing/2014/main" id="{B5A86912-A4A3-144A-8DDF-42B1A481F246}"/>
                  </a:ext>
                </a:extLst>
              </p:cNvPr>
              <p:cNvGraphicFramePr>
                <a:graphicFrameLocks noGrp="1"/>
              </p:cNvGraphicFramePr>
              <p:nvPr>
                <p:extLst>
                  <p:ext uri="{D42A27DB-BD31-4B8C-83A1-F6EECF244321}">
                    <p14:modId xmlns:p14="http://schemas.microsoft.com/office/powerpoint/2010/main" val="578622421"/>
                  </p:ext>
                </p:extLst>
              </p:nvPr>
            </p:nvGraphicFramePr>
            <p:xfrm>
              <a:off x="662430" y="1356364"/>
              <a:ext cx="10868332" cy="2707700"/>
            </p:xfrm>
            <a:graphic>
              <a:graphicData uri="http://schemas.openxmlformats.org/drawingml/2006/table">
                <a:tbl>
                  <a:tblPr firstRow="1" firstCol="1" bandRow="1"/>
                  <a:tblGrid>
                    <a:gridCol w="1777354">
                      <a:extLst>
                        <a:ext uri="{9D8B030D-6E8A-4147-A177-3AD203B41FA5}">
                          <a16:colId xmlns:a16="http://schemas.microsoft.com/office/drawing/2014/main" val="2411317345"/>
                        </a:ext>
                      </a:extLst>
                    </a:gridCol>
                    <a:gridCol w="2920048">
                      <a:extLst>
                        <a:ext uri="{9D8B030D-6E8A-4147-A177-3AD203B41FA5}">
                          <a16:colId xmlns:a16="http://schemas.microsoft.com/office/drawing/2014/main" val="1651215113"/>
                        </a:ext>
                      </a:extLst>
                    </a:gridCol>
                    <a:gridCol w="2916597">
                      <a:extLst>
                        <a:ext uri="{9D8B030D-6E8A-4147-A177-3AD203B41FA5}">
                          <a16:colId xmlns:a16="http://schemas.microsoft.com/office/drawing/2014/main" val="2932169753"/>
                        </a:ext>
                      </a:extLst>
                    </a:gridCol>
                    <a:gridCol w="3254333">
                      <a:extLst>
                        <a:ext uri="{9D8B030D-6E8A-4147-A177-3AD203B41FA5}">
                          <a16:colId xmlns:a16="http://schemas.microsoft.com/office/drawing/2014/main" val="2302527753"/>
                        </a:ext>
                      </a:extLst>
                    </a:gridCol>
                  </a:tblGrid>
                  <a:tr h="541540">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Stock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MSE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RMSE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34270" t="-12360" r="-375" b="-402247"/>
                          </a:stretch>
                        </a:blipFill>
                      </a:tcPr>
                    </a:tc>
                    <a:extLst>
                      <a:ext uri="{0D108BD9-81ED-4DB2-BD59-A6C34878D82A}">
                        <a16:rowId xmlns:a16="http://schemas.microsoft.com/office/drawing/2014/main" val="1377457769"/>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TSLA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34719.06597189837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186.33052882417945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-1.7888224221496438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0504477"/>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GOOG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19929.376115409774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141.17144227998017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-0.07731787220738173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4424658"/>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AAPL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172.4774882448837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13.133068500730653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-1.2322162402500383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0034263"/>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AMZN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61294.70551009148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247.57767571025357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-0.1405148889654626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0439365"/>
                      </a:ext>
                    </a:extLst>
                  </a:tr>
                </a:tbl>
              </a:graphicData>
            </a:graphic>
          </p:graphicFrame>
        </mc:Fallback>
      </mc:AlternateContent>
      <p:sp>
        <p:nvSpPr>
          <p:cNvPr id="8" name="TextBox 7">
            <a:extLst>
              <a:ext uri="{FF2B5EF4-FFF2-40B4-BE49-F238E27FC236}">
                <a16:creationId xmlns:a16="http://schemas.microsoft.com/office/drawing/2014/main" id="{6531BDB0-558D-091D-BD78-31107A2E0C2D}"/>
              </a:ext>
            </a:extLst>
          </p:cNvPr>
          <p:cNvSpPr txBox="1"/>
          <p:nvPr/>
        </p:nvSpPr>
        <p:spPr>
          <a:xfrm>
            <a:off x="3392535" y="4213432"/>
            <a:ext cx="5406929" cy="369332"/>
          </a:xfrm>
          <a:prstGeom prst="rect">
            <a:avLst/>
          </a:prstGeom>
          <a:noFill/>
        </p:spPr>
        <p:txBody>
          <a:bodyPr wrap="none" rtlCol="0">
            <a:spAutoFit/>
          </a:bodyPr>
          <a:lstStyle/>
          <a:p>
            <a:r>
              <a:rPr lang="en-IN" dirty="0"/>
              <a:t>Table 1: Performance Metrics for Stock Dataset 2015-22</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6B83DB61-3D56-56F1-C04E-5679A3C3C33D}"/>
                  </a:ext>
                </a:extLst>
              </p:cNvPr>
              <p:cNvSpPr txBox="1"/>
              <p:nvPr/>
            </p:nvSpPr>
            <p:spPr>
              <a:xfrm>
                <a:off x="662430" y="4794447"/>
                <a:ext cx="7045518" cy="1754326"/>
              </a:xfrm>
              <a:prstGeom prst="rect">
                <a:avLst/>
              </a:prstGeom>
              <a:noFill/>
            </p:spPr>
            <p:txBody>
              <a:bodyPr wrap="none" rtlCol="0">
                <a:spAutoFit/>
              </a:bodyPr>
              <a:lstStyle/>
              <a:p>
                <a:r>
                  <a:rPr lang="en-IN" dirty="0"/>
                  <a:t>NOTE: </a:t>
                </a:r>
              </a:p>
              <a:p>
                <a:endParaRPr lang="en-IN" dirty="0"/>
              </a:p>
              <a:p>
                <a:r>
                  <a:rPr lang="en-US" sz="1800" dirty="0">
                    <a:effectLst/>
                    <a:latin typeface="Arial" panose="020B0604020202020204" pitchFamily="34" charset="0"/>
                    <a:ea typeface="Calibri" panose="020F0502020204030204" pitchFamily="34" charset="0"/>
                    <a:cs typeface="Times New Roman" panose="02020603050405020304" pitchFamily="18" charset="0"/>
                  </a:rPr>
                  <a:t>1. MSE and RMSE values are extremely high and </a:t>
                </a:r>
                <a14:m>
                  <m:oMath xmlns:m="http://schemas.openxmlformats.org/officeDocument/2006/math">
                    <m:sSup>
                      <m:sSupPr>
                        <m:ctrlPr>
                          <a:rPr lang="en-IN" sz="1800" i="1">
                            <a:effectLst/>
                            <a:latin typeface="Cambria Math" panose="02040503050406030204" pitchFamily="18" charset="0"/>
                            <a:ea typeface="Calibri" panose="020F0502020204030204" pitchFamily="34" charset="0"/>
                            <a:cs typeface="Arial" panose="020B0604020202020204" pitchFamily="34" charset="0"/>
                          </a:rPr>
                        </m:ctrlPr>
                      </m:sSupPr>
                      <m:e>
                        <m:r>
                          <a:rPr lang="en-IN" sz="1800" i="1">
                            <a:effectLst/>
                            <a:latin typeface="Cambria Math" panose="02040503050406030204" pitchFamily="18" charset="0"/>
                            <a:ea typeface="Calibri" panose="020F0502020204030204" pitchFamily="34" charset="0"/>
                            <a:cs typeface="Arial" panose="020B0604020202020204" pitchFamily="34" charset="0"/>
                          </a:rPr>
                          <m:t>𝑅</m:t>
                        </m:r>
                      </m:e>
                      <m:sup>
                        <m:r>
                          <a:rPr lang="en-IN" sz="1800" i="1">
                            <a:effectLst/>
                            <a:latin typeface="Cambria Math" panose="02040503050406030204" pitchFamily="18" charset="0"/>
                            <a:ea typeface="Calibri" panose="020F0502020204030204" pitchFamily="34" charset="0"/>
                            <a:cs typeface="Arial" panose="020B0604020202020204" pitchFamily="34" charset="0"/>
                          </a:rPr>
                          <m:t>2</m:t>
                        </m:r>
                      </m:sup>
                    </m:sSup>
                  </m:oMath>
                </a14:m>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 is too low. </a:t>
                </a:r>
              </a:p>
              <a:p>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ea typeface="Calibri" panose="020F0502020204030204" pitchFamily="34" charset="0"/>
                    <a:cs typeface="Times New Roman" panose="02020603050405020304" pitchFamily="18" charset="0"/>
                  </a:rPr>
                  <a:t>2. I</a:t>
                </a:r>
                <a:r>
                  <a:rPr lang="en-US" sz="1800" dirty="0">
                    <a:effectLst/>
                    <a:latin typeface="Arial" panose="020B0604020202020204" pitchFamily="34" charset="0"/>
                    <a:ea typeface="Calibri" panose="020F0502020204030204" pitchFamily="34" charset="0"/>
                    <a:cs typeface="Times New Roman" panose="02020603050405020304" pitchFamily="18" charset="0"/>
                  </a:rPr>
                  <a:t>t denotes that this model is not preferable for satisfactory results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Choice>
        <mc:Fallback>
          <p:sp>
            <p:nvSpPr>
              <p:cNvPr id="9" name="TextBox 8">
                <a:extLst>
                  <a:ext uri="{FF2B5EF4-FFF2-40B4-BE49-F238E27FC236}">
                    <a16:creationId xmlns:a16="http://schemas.microsoft.com/office/drawing/2014/main" id="{6B83DB61-3D56-56F1-C04E-5679A3C3C33D}"/>
                  </a:ext>
                </a:extLst>
              </p:cNvPr>
              <p:cNvSpPr txBox="1">
                <a:spLocks noRot="1" noChangeAspect="1" noMove="1" noResize="1" noEditPoints="1" noAdjustHandles="1" noChangeArrowheads="1" noChangeShapeType="1" noTextEdit="1"/>
              </p:cNvSpPr>
              <p:nvPr/>
            </p:nvSpPr>
            <p:spPr>
              <a:xfrm>
                <a:off x="662430" y="4794447"/>
                <a:ext cx="7045518" cy="1754326"/>
              </a:xfrm>
              <a:prstGeom prst="rect">
                <a:avLst/>
              </a:prstGeom>
              <a:blipFill>
                <a:blip r:embed="rId3"/>
                <a:stretch>
                  <a:fillRect l="-779" t="-1736"/>
                </a:stretch>
              </a:blipFill>
            </p:spPr>
            <p:txBody>
              <a:bodyPr/>
              <a:lstStyle/>
              <a:p>
                <a:r>
                  <a:rPr lang="en-IN">
                    <a:noFill/>
                  </a:rPr>
                  <a:t> </a:t>
                </a:r>
              </a:p>
            </p:txBody>
          </p:sp>
        </mc:Fallback>
      </mc:AlternateContent>
    </p:spTree>
    <p:extLst>
      <p:ext uri="{BB962C8B-B14F-4D97-AF65-F5344CB8AC3E}">
        <p14:creationId xmlns:p14="http://schemas.microsoft.com/office/powerpoint/2010/main" val="766983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a:extLst>
              <a:ext uri="{FF2B5EF4-FFF2-40B4-BE49-F238E27FC236}">
                <a16:creationId xmlns:a16="http://schemas.microsoft.com/office/drawing/2014/main" id="{0C946247-1B9B-1C77-0BC4-CDC0B382441D}"/>
              </a:ext>
            </a:extLst>
          </p:cNvPr>
          <p:cNvSpPr>
            <a:spLocks noGrp="1"/>
          </p:cNvSpPr>
          <p:nvPr>
            <p:ph type="title"/>
          </p:nvPr>
        </p:nvSpPr>
        <p:spPr>
          <a:xfrm>
            <a:off x="569247" y="538274"/>
            <a:ext cx="5311049" cy="730079"/>
          </a:xfrm>
        </p:spPr>
        <p:txBody>
          <a:bodyPr vert="horz" lIns="91440" tIns="45720" rIns="91440" bIns="45720" rtlCol="0" anchor="t">
            <a:normAutofit fontScale="90000"/>
          </a:bodyPr>
          <a:lstStyle/>
          <a:p>
            <a:pPr>
              <a:spcBef>
                <a:spcPct val="0"/>
              </a:spcBef>
            </a:pPr>
            <a:r>
              <a:rPr lang="en-US" sz="4000" b="0" dirty="0">
                <a:effectLst/>
              </a:rPr>
              <a:t>2. ARIMA-Statistical Model</a:t>
            </a:r>
            <a:endParaRPr lang="en-US" sz="4000" dirty="0"/>
          </a:p>
        </p:txBody>
      </p:sp>
      <p:sp>
        <p:nvSpPr>
          <p:cNvPr id="53" name="Subtitle 2">
            <a:extLst>
              <a:ext uri="{FF2B5EF4-FFF2-40B4-BE49-F238E27FC236}">
                <a16:creationId xmlns:a16="http://schemas.microsoft.com/office/drawing/2014/main" id="{6C1F973B-3BBE-2B1B-D268-DEFCA8CBCEC9}"/>
              </a:ext>
            </a:extLst>
          </p:cNvPr>
          <p:cNvSpPr>
            <a:spLocks noGrp="1"/>
          </p:cNvSpPr>
          <p:nvPr>
            <p:ph type="subTitle" idx="1"/>
          </p:nvPr>
        </p:nvSpPr>
        <p:spPr>
          <a:xfrm>
            <a:off x="6463610" y="487850"/>
            <a:ext cx="5051490" cy="830926"/>
          </a:xfrm>
          <a:ln>
            <a:solidFill>
              <a:schemeClr val="accent1"/>
            </a:solidFill>
          </a:ln>
        </p:spPr>
        <p:txBody>
          <a:bodyPr vert="horz" lIns="91440" tIns="45720" rIns="91440" bIns="45720" rtlCol="0" anchor="t">
            <a:normAutofit fontScale="62500" lnSpcReduction="20000"/>
          </a:bodyPr>
          <a:lstStyle/>
          <a:p>
            <a:pPr algn="ctr">
              <a:spcBef>
                <a:spcPts val="1000"/>
              </a:spcBef>
            </a:pPr>
            <a:r>
              <a:rPr lang="en-IN" sz="3000" b="0" i="0" dirty="0">
                <a:effectLst/>
                <a:latin typeface="Arial" panose="020B0604020202020204" pitchFamily="34" charset="0"/>
              </a:rPr>
              <a:t>Auto-Regressive Integrated Moving Average </a:t>
            </a:r>
          </a:p>
          <a:p>
            <a:pPr algn="ctr">
              <a:spcBef>
                <a:spcPts val="1000"/>
              </a:spcBef>
            </a:pPr>
            <a:r>
              <a:rPr lang="en-IN" sz="3800" b="0" i="0" dirty="0">
                <a:effectLst/>
                <a:latin typeface="Arial" panose="020B0604020202020204" pitchFamily="34" charset="0"/>
              </a:rPr>
              <a:t>(ARIMA)</a:t>
            </a:r>
          </a:p>
        </p:txBody>
      </p:sp>
      <p:sp>
        <p:nvSpPr>
          <p:cNvPr id="54" name="TextBox 53">
            <a:extLst>
              <a:ext uri="{FF2B5EF4-FFF2-40B4-BE49-F238E27FC236}">
                <a16:creationId xmlns:a16="http://schemas.microsoft.com/office/drawing/2014/main" id="{D49FE0E4-7C53-7C82-7F50-28D3FD0BD8B9}"/>
              </a:ext>
            </a:extLst>
          </p:cNvPr>
          <p:cNvSpPr txBox="1"/>
          <p:nvPr/>
        </p:nvSpPr>
        <p:spPr>
          <a:xfrm>
            <a:off x="569247" y="2586969"/>
            <a:ext cx="9524210" cy="2246769"/>
          </a:xfrm>
          <a:prstGeom prst="rect">
            <a:avLst/>
          </a:prstGeom>
          <a:noFill/>
        </p:spPr>
        <p:txBody>
          <a:bodyPr wrap="none" rtlCol="0">
            <a:spAutoFit/>
          </a:bodyPr>
          <a:lstStyle/>
          <a:p>
            <a:pPr marL="342900" indent="-342900">
              <a:buFont typeface="Wingdings" panose="05000000000000000000" pitchFamily="2" charset="2"/>
              <a:buChar char="q"/>
            </a:pPr>
            <a:r>
              <a:rPr lang="en-US" sz="2000" dirty="0"/>
              <a:t>ARIMA models are known to be robust and efficient in financial time series forecasting</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dirty="0"/>
              <a:t>It constantly outperformed complex structural models in short-term prediction</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dirty="0"/>
              <a:t>But they  work  only  for  a  particular  time  series  data</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dirty="0"/>
              <a:t>It is categorized into linear that is it cannot handle nonlinear behavior of stock market</a:t>
            </a:r>
            <a:endParaRPr lang="en-IN" sz="2000" dirty="0"/>
          </a:p>
        </p:txBody>
      </p:sp>
    </p:spTree>
    <p:extLst>
      <p:ext uri="{BB962C8B-B14F-4D97-AF65-F5344CB8AC3E}">
        <p14:creationId xmlns:p14="http://schemas.microsoft.com/office/powerpoint/2010/main" val="2247556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C7379-9739-438D-B22D-52E5E02DA8E2}"/>
              </a:ext>
            </a:extLst>
          </p:cNvPr>
          <p:cNvSpPr>
            <a:spLocks noGrp="1"/>
          </p:cNvSpPr>
          <p:nvPr>
            <p:ph type="title"/>
          </p:nvPr>
        </p:nvSpPr>
        <p:spPr>
          <a:xfrm>
            <a:off x="525717" y="787068"/>
            <a:ext cx="5566263" cy="1455091"/>
          </a:xfrm>
        </p:spPr>
        <p:txBody>
          <a:bodyPr vert="horz" lIns="91440" tIns="45720" rIns="91440" bIns="45720" rtlCol="0" anchor="b">
            <a:normAutofit/>
          </a:bodyPr>
          <a:lstStyle/>
          <a:p>
            <a:pPr>
              <a:spcBef>
                <a:spcPct val="0"/>
              </a:spcBef>
            </a:pPr>
            <a:r>
              <a:rPr lang="en-US" b="0" dirty="0">
                <a:effectLst/>
              </a:rPr>
              <a:t>ARIMA Terminology</a:t>
            </a:r>
            <a:br>
              <a:rPr lang="en-US" b="0" dirty="0">
                <a:effectLst/>
              </a:rPr>
            </a:br>
            <a:endParaRPr lang="en-US" dirty="0"/>
          </a:p>
        </p:txBody>
      </p:sp>
      <p:sp>
        <p:nvSpPr>
          <p:cNvPr id="3" name="Subtitle 2">
            <a:extLst>
              <a:ext uri="{FF2B5EF4-FFF2-40B4-BE49-F238E27FC236}">
                <a16:creationId xmlns:a16="http://schemas.microsoft.com/office/drawing/2014/main" id="{61B1EC68-07B6-49D4-A4FC-2408C80E929E}"/>
              </a:ext>
            </a:extLst>
          </p:cNvPr>
          <p:cNvSpPr>
            <a:spLocks noGrp="1"/>
          </p:cNvSpPr>
          <p:nvPr>
            <p:ph type="subTitle" idx="1"/>
          </p:nvPr>
        </p:nvSpPr>
        <p:spPr>
          <a:xfrm>
            <a:off x="645316" y="2038539"/>
            <a:ext cx="4645505" cy="3719058"/>
          </a:xfrm>
          <a:ln>
            <a:solidFill>
              <a:schemeClr val="accent1"/>
            </a:solidFill>
          </a:ln>
        </p:spPr>
        <p:txBody>
          <a:bodyPr vert="horz" lIns="91440" tIns="45720" rIns="91440" bIns="45720" rtlCol="0">
            <a:normAutofit/>
          </a:bodyPr>
          <a:lstStyle/>
          <a:p>
            <a:pPr marL="285750" indent="-285750">
              <a:lnSpc>
                <a:spcPct val="100000"/>
              </a:lnSpc>
              <a:spcAft>
                <a:spcPts val="600"/>
              </a:spcAft>
              <a:buFont typeface="Arial" panose="020B0604020202020204" pitchFamily="34" charset="0"/>
              <a:buChar char="•"/>
            </a:pPr>
            <a:r>
              <a:rPr lang="en-US" sz="1800" b="1" dirty="0"/>
              <a:t>AR: Auto Regressive </a:t>
            </a:r>
          </a:p>
          <a:p>
            <a:pPr marL="285750" indent="-285750">
              <a:lnSpc>
                <a:spcPct val="100000"/>
              </a:lnSpc>
              <a:spcAft>
                <a:spcPts val="600"/>
              </a:spcAft>
              <a:buFont typeface="Arial" panose="020B0604020202020204" pitchFamily="34" charset="0"/>
              <a:buChar char="•"/>
            </a:pPr>
            <a:r>
              <a:rPr lang="en-US" sz="1800" dirty="0"/>
              <a:t>It is the dependent relationship between an observation and predefined number of lagged observations</a:t>
            </a:r>
          </a:p>
          <a:p>
            <a:pPr marL="285750" indent="-285750">
              <a:lnSpc>
                <a:spcPct val="100000"/>
              </a:lnSpc>
              <a:spcAft>
                <a:spcPts val="600"/>
              </a:spcAft>
              <a:buFont typeface="Arial" panose="020B0604020202020204" pitchFamily="34" charset="0"/>
              <a:buChar char="•"/>
            </a:pPr>
            <a:endParaRPr lang="en-US" sz="1800" dirty="0"/>
          </a:p>
          <a:p>
            <a:pPr marL="285750" indent="-285750">
              <a:lnSpc>
                <a:spcPct val="100000"/>
              </a:lnSpc>
              <a:spcAft>
                <a:spcPts val="600"/>
              </a:spcAft>
              <a:buFont typeface="Arial" panose="020B0604020202020204" pitchFamily="34" charset="0"/>
              <a:buChar char="•"/>
            </a:pPr>
            <a:r>
              <a:rPr lang="en-US" sz="1800" b="1" dirty="0"/>
              <a:t>I: Integrated </a:t>
            </a:r>
            <a:r>
              <a:rPr lang="en-US" sz="1800" dirty="0"/>
              <a:t>means the differencing of raw observations</a:t>
            </a:r>
          </a:p>
          <a:p>
            <a:pPr marL="285750" indent="-285750">
              <a:lnSpc>
                <a:spcPct val="100000"/>
              </a:lnSpc>
              <a:spcAft>
                <a:spcPts val="600"/>
              </a:spcAft>
              <a:buFont typeface="Arial" panose="020B0604020202020204" pitchFamily="34" charset="0"/>
              <a:buChar char="•"/>
            </a:pPr>
            <a:endParaRPr lang="en-US" sz="1800" dirty="0"/>
          </a:p>
          <a:p>
            <a:pPr marL="285750" indent="-285750">
              <a:lnSpc>
                <a:spcPct val="100000"/>
              </a:lnSpc>
              <a:spcAft>
                <a:spcPts val="600"/>
              </a:spcAft>
              <a:buFont typeface="Arial" panose="020B0604020202020204" pitchFamily="34" charset="0"/>
              <a:buChar char="•"/>
            </a:pPr>
            <a:r>
              <a:rPr lang="en-US" sz="1800" b="1" dirty="0"/>
              <a:t>MA: Moving Average </a:t>
            </a:r>
          </a:p>
          <a:p>
            <a:pPr marL="285750" indent="-285750">
              <a:lnSpc>
                <a:spcPct val="100000"/>
              </a:lnSpc>
              <a:spcAft>
                <a:spcPts val="600"/>
              </a:spcAft>
              <a:buFont typeface="Arial" panose="020B0604020202020204" pitchFamily="34" charset="0"/>
              <a:buChar char="•"/>
            </a:pPr>
            <a:r>
              <a:rPr lang="en-US" sz="1800" dirty="0"/>
              <a:t>The relationship between the residual error and the observations.</a:t>
            </a:r>
          </a:p>
        </p:txBody>
      </p:sp>
      <p:sp>
        <p:nvSpPr>
          <p:cNvPr id="41" name="Subtitle 2">
            <a:extLst>
              <a:ext uri="{FF2B5EF4-FFF2-40B4-BE49-F238E27FC236}">
                <a16:creationId xmlns:a16="http://schemas.microsoft.com/office/drawing/2014/main" id="{EC905253-BBC4-4633-BDA9-3D3D1E00AC4F}"/>
              </a:ext>
            </a:extLst>
          </p:cNvPr>
          <p:cNvSpPr txBox="1">
            <a:spLocks/>
          </p:cNvSpPr>
          <p:nvPr/>
        </p:nvSpPr>
        <p:spPr>
          <a:xfrm>
            <a:off x="6639950" y="2038539"/>
            <a:ext cx="5329137" cy="3719058"/>
          </a:xfrm>
          <a:prstGeom prst="rect">
            <a:avLst/>
          </a:prstGeom>
          <a:noFill/>
          <a:ln>
            <a:solidFill>
              <a:schemeClr val="accent1"/>
            </a:solidFill>
          </a:ln>
        </p:spPr>
        <p:txBody>
          <a:bodyPr spcFirstLastPara="1" vert="horz" wrap="square" lIns="0" tIns="0" rIns="0" bIns="0" rtlCol="0" anchor="ctr" anchorCtr="0">
            <a:noAutofit/>
          </a:bodyPr>
          <a:lstStyle>
            <a:lvl1pPr marL="0" lvl="0" indent="0" algn="l" defTabSz="914400" rtl="0" eaLnBrk="1" latinLnBrk="0" hangingPunct="1">
              <a:lnSpc>
                <a:spcPct val="11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1pPr>
            <a:lvl2pPr marL="0" lvl="1" indent="-228600" algn="l" defTabSz="914400" rtl="0" eaLnBrk="1" latinLnBrk="0" hangingPunct="1">
              <a:lnSpc>
                <a:spcPct val="11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2pPr>
            <a:lvl3pPr marL="457200" lvl="2" indent="0" algn="l" defTabSz="914400" rtl="0" eaLnBrk="1" latinLnBrk="0" hangingPunct="1">
              <a:lnSpc>
                <a:spcPct val="110000"/>
              </a:lnSpc>
              <a:spcBef>
                <a:spcPts val="0"/>
              </a:spcBef>
              <a:spcAft>
                <a:spcPts val="0"/>
              </a:spcAft>
              <a:buSzPts val="1400"/>
              <a:buFont typeface="Arial" panose="020B0604020202020204" pitchFamily="34" charset="0"/>
              <a:buNone/>
              <a:defRPr sz="1600" kern="1200">
                <a:solidFill>
                  <a:schemeClr val="tx1"/>
                </a:solidFill>
                <a:latin typeface="+mn-lt"/>
                <a:ea typeface="+mn-ea"/>
                <a:cs typeface="+mn-cs"/>
              </a:defRPr>
            </a:lvl3pPr>
            <a:lvl4pPr marL="685800" lvl="3" indent="-228600" algn="l" defTabSz="914400" rtl="0" eaLnBrk="1" latinLnBrk="0" hangingPunct="1">
              <a:lnSpc>
                <a:spcPct val="110000"/>
              </a:lnSpc>
              <a:spcBef>
                <a:spcPts val="0"/>
              </a:spcBef>
              <a:spcAft>
                <a:spcPts val="0"/>
              </a:spcAft>
              <a:buSzPts val="1400"/>
              <a:buFont typeface="Arial" panose="020B0604020202020204" pitchFamily="34" charset="0"/>
              <a:buNone/>
              <a:defRPr sz="1400" kern="1200">
                <a:solidFill>
                  <a:schemeClr val="tx1"/>
                </a:solidFill>
                <a:latin typeface="+mn-lt"/>
                <a:ea typeface="+mn-ea"/>
                <a:cs typeface="+mn-cs"/>
              </a:defRPr>
            </a:lvl4pPr>
            <a:lvl5pPr marL="914400" lvl="4" indent="0" algn="l" defTabSz="914400" rtl="0" eaLnBrk="1" latinLnBrk="0" hangingPunct="1">
              <a:lnSpc>
                <a:spcPct val="110000"/>
              </a:lnSpc>
              <a:spcBef>
                <a:spcPts val="0"/>
              </a:spcBef>
              <a:spcAft>
                <a:spcPts val="0"/>
              </a:spcAft>
              <a:buSzPts val="1400"/>
              <a:buFont typeface="Arial" panose="020B0604020202020204" pitchFamily="34" charset="0"/>
              <a:buNone/>
              <a:defRPr sz="14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a:lnSpc>
                <a:spcPct val="200000"/>
              </a:lnSpc>
              <a:buFont typeface="Arial" panose="020B0604020202020204" pitchFamily="34" charset="0"/>
              <a:buChar char="•"/>
            </a:pPr>
            <a:r>
              <a:rPr lang="en-US" sz="2400" b="1" dirty="0">
                <a:solidFill>
                  <a:srgbClr val="292929"/>
                </a:solidFill>
                <a:latin typeface="charter"/>
              </a:rPr>
              <a:t>p</a:t>
            </a:r>
            <a:r>
              <a:rPr lang="en-US" sz="2400" dirty="0">
                <a:solidFill>
                  <a:srgbClr val="292929"/>
                </a:solidFill>
                <a:latin typeface="charter"/>
              </a:rPr>
              <a:t> is the number of lag observations.</a:t>
            </a:r>
          </a:p>
          <a:p>
            <a:pPr>
              <a:lnSpc>
                <a:spcPct val="200000"/>
              </a:lnSpc>
              <a:buFont typeface="Arial" panose="020B0604020202020204" pitchFamily="34" charset="0"/>
              <a:buChar char="•"/>
            </a:pPr>
            <a:r>
              <a:rPr lang="en-US" sz="2400" b="1" dirty="0">
                <a:solidFill>
                  <a:srgbClr val="292929"/>
                </a:solidFill>
                <a:latin typeface="charter"/>
              </a:rPr>
              <a:t>d</a:t>
            </a:r>
            <a:r>
              <a:rPr lang="en-US" sz="2400" dirty="0">
                <a:solidFill>
                  <a:srgbClr val="292929"/>
                </a:solidFill>
                <a:latin typeface="charter"/>
              </a:rPr>
              <a:t> is the degree of differencing.</a:t>
            </a:r>
          </a:p>
          <a:p>
            <a:pPr>
              <a:lnSpc>
                <a:spcPct val="200000"/>
              </a:lnSpc>
              <a:buFont typeface="Arial" panose="020B0604020202020204" pitchFamily="34" charset="0"/>
              <a:buChar char="•"/>
            </a:pPr>
            <a:r>
              <a:rPr lang="en-US" sz="2400" b="1" dirty="0">
                <a:solidFill>
                  <a:srgbClr val="292929"/>
                </a:solidFill>
                <a:latin typeface="charter"/>
              </a:rPr>
              <a:t>q</a:t>
            </a:r>
            <a:r>
              <a:rPr lang="en-US" sz="2400" dirty="0">
                <a:solidFill>
                  <a:srgbClr val="292929"/>
                </a:solidFill>
                <a:latin typeface="charter"/>
              </a:rPr>
              <a:t> is the width of moving average window.</a:t>
            </a:r>
          </a:p>
        </p:txBody>
      </p:sp>
      <p:sp>
        <p:nvSpPr>
          <p:cNvPr id="43" name="Title 1">
            <a:extLst>
              <a:ext uri="{FF2B5EF4-FFF2-40B4-BE49-F238E27FC236}">
                <a16:creationId xmlns:a16="http://schemas.microsoft.com/office/drawing/2014/main" id="{737B7017-4268-424C-A460-0797CB633CBA}"/>
              </a:ext>
            </a:extLst>
          </p:cNvPr>
          <p:cNvSpPr txBox="1">
            <a:spLocks/>
          </p:cNvSpPr>
          <p:nvPr/>
        </p:nvSpPr>
        <p:spPr>
          <a:xfrm>
            <a:off x="6901179" y="1045859"/>
            <a:ext cx="4310771" cy="468754"/>
          </a:xfrm>
          <a:prstGeom prst="rect">
            <a:avLst/>
          </a:prstGeom>
          <a:noFill/>
          <a:ln>
            <a:noFill/>
          </a:ln>
        </p:spPr>
        <p:txBody>
          <a:bodyPr spcFirstLastPara="1" vert="horz" wrap="square" lIns="0" tIns="0" rIns="0" bIns="0" rtlCol="0" anchor="ctr" anchorCtr="0">
            <a:noAutofit/>
          </a:bodyPr>
          <a:lstStyle>
            <a:lvl1pPr lvl="0" algn="l" defTabSz="914400" rtl="0" eaLnBrk="1" latinLnBrk="0" hangingPunct="1">
              <a:lnSpc>
                <a:spcPct val="100000"/>
              </a:lnSpc>
              <a:spcBef>
                <a:spcPts val="0"/>
              </a:spcBef>
              <a:spcAft>
                <a:spcPts val="0"/>
              </a:spcAft>
              <a:buSzPts val="1400"/>
              <a:buNone/>
              <a:defRPr sz="3600" i="1" kern="1200">
                <a:solidFill>
                  <a:schemeClr val="tx1"/>
                </a:solidFill>
                <a:latin typeface="+mj-lt"/>
                <a:ea typeface="+mj-ea"/>
                <a:cs typeface="+mj-c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z="4400" i="0" dirty="0">
                <a:solidFill>
                  <a:srgbClr val="292929"/>
                </a:solidFill>
              </a:rPr>
              <a:t>Model parameters</a:t>
            </a:r>
            <a:endParaRPr lang="en-IN" sz="4400" dirty="0"/>
          </a:p>
        </p:txBody>
      </p:sp>
    </p:spTree>
    <p:extLst>
      <p:ext uri="{BB962C8B-B14F-4D97-AF65-F5344CB8AC3E}">
        <p14:creationId xmlns:p14="http://schemas.microsoft.com/office/powerpoint/2010/main" val="1128089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3A027E1-CCEA-D4CD-4C3E-756524BDB172}"/>
              </a:ext>
            </a:extLst>
          </p:cNvPr>
          <p:cNvSpPr txBox="1"/>
          <p:nvPr/>
        </p:nvSpPr>
        <p:spPr>
          <a:xfrm>
            <a:off x="4620339" y="2729837"/>
            <a:ext cx="2951321" cy="400110"/>
          </a:xfrm>
          <a:prstGeom prst="rect">
            <a:avLst/>
          </a:prstGeom>
          <a:noFill/>
          <a:ln>
            <a:solidFill>
              <a:schemeClr val="accent1"/>
            </a:solidFill>
          </a:ln>
        </p:spPr>
        <p:txBody>
          <a:bodyPr wrap="none" rtlCol="0">
            <a:spAutoFit/>
          </a:bodyPr>
          <a:lstStyle/>
          <a:p>
            <a:r>
              <a:rPr lang="en-IN" sz="2000" b="1" dirty="0"/>
              <a:t>ARIMA IMPLEMENTATION</a:t>
            </a:r>
          </a:p>
        </p:txBody>
      </p:sp>
      <p:sp>
        <p:nvSpPr>
          <p:cNvPr id="9" name="TextBox 8">
            <a:extLst>
              <a:ext uri="{FF2B5EF4-FFF2-40B4-BE49-F238E27FC236}">
                <a16:creationId xmlns:a16="http://schemas.microsoft.com/office/drawing/2014/main" id="{E31CFECE-395F-7FF2-F102-24BE832E9744}"/>
              </a:ext>
            </a:extLst>
          </p:cNvPr>
          <p:cNvSpPr txBox="1"/>
          <p:nvPr/>
        </p:nvSpPr>
        <p:spPr>
          <a:xfrm>
            <a:off x="754646" y="2686654"/>
            <a:ext cx="3517566" cy="369332"/>
          </a:xfrm>
          <a:prstGeom prst="rect">
            <a:avLst/>
          </a:prstGeom>
          <a:noFill/>
        </p:spPr>
        <p:txBody>
          <a:bodyPr wrap="none" rtlCol="0">
            <a:spAutoFit/>
          </a:bodyPr>
          <a:lstStyle/>
          <a:p>
            <a:r>
              <a:rPr lang="en-IN" dirty="0"/>
              <a:t>Fig 1: Google stock dataset 2021-22</a:t>
            </a:r>
          </a:p>
        </p:txBody>
      </p:sp>
      <p:sp>
        <p:nvSpPr>
          <p:cNvPr id="10" name="TextBox 9">
            <a:extLst>
              <a:ext uri="{FF2B5EF4-FFF2-40B4-BE49-F238E27FC236}">
                <a16:creationId xmlns:a16="http://schemas.microsoft.com/office/drawing/2014/main" id="{1998A5AB-ADD2-CD80-7196-2FA3CFECC9F7}"/>
              </a:ext>
            </a:extLst>
          </p:cNvPr>
          <p:cNvSpPr txBox="1"/>
          <p:nvPr/>
        </p:nvSpPr>
        <p:spPr>
          <a:xfrm>
            <a:off x="754646" y="5891616"/>
            <a:ext cx="3395738" cy="369332"/>
          </a:xfrm>
          <a:prstGeom prst="rect">
            <a:avLst/>
          </a:prstGeom>
          <a:noFill/>
        </p:spPr>
        <p:txBody>
          <a:bodyPr wrap="none" rtlCol="0">
            <a:spAutoFit/>
          </a:bodyPr>
          <a:lstStyle/>
          <a:p>
            <a:r>
              <a:rPr lang="en-IN" dirty="0"/>
              <a:t>Fig 3: Apple stock dataset 2021-22</a:t>
            </a:r>
          </a:p>
        </p:txBody>
      </p:sp>
      <p:sp>
        <p:nvSpPr>
          <p:cNvPr id="11" name="TextBox 10">
            <a:extLst>
              <a:ext uri="{FF2B5EF4-FFF2-40B4-BE49-F238E27FC236}">
                <a16:creationId xmlns:a16="http://schemas.microsoft.com/office/drawing/2014/main" id="{5AA1F060-998D-1DCC-2506-B8080CB53913}"/>
              </a:ext>
            </a:extLst>
          </p:cNvPr>
          <p:cNvSpPr txBox="1"/>
          <p:nvPr/>
        </p:nvSpPr>
        <p:spPr>
          <a:xfrm>
            <a:off x="7787604" y="2679726"/>
            <a:ext cx="3608680" cy="369332"/>
          </a:xfrm>
          <a:prstGeom prst="rect">
            <a:avLst/>
          </a:prstGeom>
          <a:noFill/>
        </p:spPr>
        <p:txBody>
          <a:bodyPr wrap="none" rtlCol="0">
            <a:spAutoFit/>
          </a:bodyPr>
          <a:lstStyle/>
          <a:p>
            <a:r>
              <a:rPr lang="en-IN" dirty="0"/>
              <a:t>Fig 2: Amazon stock dataset 2021-22</a:t>
            </a:r>
          </a:p>
        </p:txBody>
      </p:sp>
      <p:sp>
        <p:nvSpPr>
          <p:cNvPr id="12" name="TextBox 11">
            <a:extLst>
              <a:ext uri="{FF2B5EF4-FFF2-40B4-BE49-F238E27FC236}">
                <a16:creationId xmlns:a16="http://schemas.microsoft.com/office/drawing/2014/main" id="{423FCEB4-3C9F-3CF9-08B1-7B488C6A2714}"/>
              </a:ext>
            </a:extLst>
          </p:cNvPr>
          <p:cNvSpPr txBox="1"/>
          <p:nvPr/>
        </p:nvSpPr>
        <p:spPr>
          <a:xfrm>
            <a:off x="7787604" y="5865213"/>
            <a:ext cx="3311099" cy="369332"/>
          </a:xfrm>
          <a:prstGeom prst="rect">
            <a:avLst/>
          </a:prstGeom>
          <a:noFill/>
        </p:spPr>
        <p:txBody>
          <a:bodyPr wrap="none" rtlCol="0">
            <a:spAutoFit/>
          </a:bodyPr>
          <a:lstStyle/>
          <a:p>
            <a:r>
              <a:rPr lang="en-IN" dirty="0"/>
              <a:t>Fig 4: Tesla stock dataset 2021-22</a:t>
            </a:r>
          </a:p>
        </p:txBody>
      </p:sp>
      <p:sp>
        <p:nvSpPr>
          <p:cNvPr id="13" name="TextBox 12">
            <a:extLst>
              <a:ext uri="{FF2B5EF4-FFF2-40B4-BE49-F238E27FC236}">
                <a16:creationId xmlns:a16="http://schemas.microsoft.com/office/drawing/2014/main" id="{B5805997-2325-EC26-FE35-449D11C9B0AF}"/>
              </a:ext>
            </a:extLst>
          </p:cNvPr>
          <p:cNvSpPr txBox="1"/>
          <p:nvPr/>
        </p:nvSpPr>
        <p:spPr>
          <a:xfrm>
            <a:off x="110836" y="6378127"/>
            <a:ext cx="11395684" cy="369332"/>
          </a:xfrm>
          <a:prstGeom prst="rect">
            <a:avLst/>
          </a:prstGeom>
          <a:noFill/>
        </p:spPr>
        <p:txBody>
          <a:bodyPr wrap="none" rtlCol="0">
            <a:spAutoFit/>
          </a:bodyPr>
          <a:lstStyle/>
          <a:p>
            <a:r>
              <a:rPr lang="en-IN" b="1" dirty="0"/>
              <a:t>Note</a:t>
            </a:r>
            <a:r>
              <a:rPr lang="en-IN" dirty="0"/>
              <a:t>: </a:t>
            </a:r>
            <a:r>
              <a:rPr lang="en-US" sz="1800" dirty="0">
                <a:effectLst/>
                <a:latin typeface="Arial" panose="020B0604020202020204" pitchFamily="34" charset="0"/>
                <a:ea typeface="Calibri" panose="020F0502020204030204" pitchFamily="34" charset="0"/>
              </a:rPr>
              <a:t>The difference between the predicted values and the actual values is low. So ARIMA is slightly preferable</a:t>
            </a:r>
            <a:endParaRPr lang="en-IN" dirty="0"/>
          </a:p>
        </p:txBody>
      </p:sp>
      <p:pic>
        <p:nvPicPr>
          <p:cNvPr id="14" name="Picture 13" descr="Chart, line chart, histogram&#10;&#10;Description automatically generated">
            <a:extLst>
              <a:ext uri="{FF2B5EF4-FFF2-40B4-BE49-F238E27FC236}">
                <a16:creationId xmlns:a16="http://schemas.microsoft.com/office/drawing/2014/main" id="{90B92199-DE40-6C2C-3654-16BF315F24F9}"/>
              </a:ext>
            </a:extLst>
          </p:cNvPr>
          <p:cNvPicPr>
            <a:picLocks noChangeAspect="1"/>
          </p:cNvPicPr>
          <p:nvPr/>
        </p:nvPicPr>
        <p:blipFill rotWithShape="1">
          <a:blip r:embed="rId2">
            <a:extLst>
              <a:ext uri="{28A0092B-C50C-407E-A947-70E740481C1C}">
                <a14:useLocalDpi xmlns:a14="http://schemas.microsoft.com/office/drawing/2010/main" val="0"/>
              </a:ext>
            </a:extLst>
          </a:blip>
          <a:srcRect l="5121" t="4438" r="9697"/>
          <a:stretch/>
        </p:blipFill>
        <p:spPr bwMode="auto">
          <a:xfrm>
            <a:off x="262536" y="106095"/>
            <a:ext cx="4391622" cy="2463380"/>
          </a:xfrm>
          <a:prstGeom prst="rect">
            <a:avLst/>
          </a:prstGeom>
          <a:noFill/>
          <a:ln>
            <a:solidFill>
              <a:schemeClr val="tx1"/>
            </a:solidFill>
          </a:ln>
          <a:extLst>
            <a:ext uri="{53640926-AAD7-44D8-BBD7-CCE9431645EC}">
              <a14:shadowObscured xmlns:a14="http://schemas.microsoft.com/office/drawing/2010/main"/>
            </a:ext>
          </a:extLst>
        </p:spPr>
      </p:pic>
      <p:pic>
        <p:nvPicPr>
          <p:cNvPr id="15" name="Picture 14" descr="Chart, line chart, histogram&#10;&#10;Description automatically generated">
            <a:extLst>
              <a:ext uri="{FF2B5EF4-FFF2-40B4-BE49-F238E27FC236}">
                <a16:creationId xmlns:a16="http://schemas.microsoft.com/office/drawing/2014/main" id="{7DF34655-14FA-DE27-2663-CCE32214F508}"/>
              </a:ext>
            </a:extLst>
          </p:cNvPr>
          <p:cNvPicPr>
            <a:picLocks noChangeAspect="1"/>
          </p:cNvPicPr>
          <p:nvPr/>
        </p:nvPicPr>
        <p:blipFill rotWithShape="1">
          <a:blip r:embed="rId3">
            <a:extLst>
              <a:ext uri="{28A0092B-C50C-407E-A947-70E740481C1C}">
                <a14:useLocalDpi xmlns:a14="http://schemas.microsoft.com/office/drawing/2010/main" val="0"/>
              </a:ext>
            </a:extLst>
          </a:blip>
          <a:srcRect l="5463" t="6828" r="10207"/>
          <a:stretch/>
        </p:blipFill>
        <p:spPr bwMode="auto">
          <a:xfrm>
            <a:off x="7521229" y="106095"/>
            <a:ext cx="4436859" cy="2451948"/>
          </a:xfrm>
          <a:prstGeom prst="rect">
            <a:avLst/>
          </a:prstGeom>
          <a:noFill/>
          <a:ln>
            <a:solidFill>
              <a:schemeClr val="tx1"/>
            </a:solidFill>
          </a:ln>
          <a:extLst>
            <a:ext uri="{53640926-AAD7-44D8-BBD7-CCE9431645EC}">
              <a14:shadowObscured xmlns:a14="http://schemas.microsoft.com/office/drawing/2010/main"/>
            </a:ext>
          </a:extLst>
        </p:spPr>
      </p:pic>
      <p:pic>
        <p:nvPicPr>
          <p:cNvPr id="16" name="Picture 15" descr="Chart, line chart, histogram&#10;&#10;Description automatically generated">
            <a:extLst>
              <a:ext uri="{FF2B5EF4-FFF2-40B4-BE49-F238E27FC236}">
                <a16:creationId xmlns:a16="http://schemas.microsoft.com/office/drawing/2014/main" id="{FC7D920F-B6BF-34F3-76B2-93238314BDE5}"/>
              </a:ext>
            </a:extLst>
          </p:cNvPr>
          <p:cNvPicPr>
            <a:picLocks noChangeAspect="1"/>
          </p:cNvPicPr>
          <p:nvPr/>
        </p:nvPicPr>
        <p:blipFill rotWithShape="1">
          <a:blip r:embed="rId4">
            <a:extLst>
              <a:ext uri="{28A0092B-C50C-407E-A947-70E740481C1C}">
                <a14:useLocalDpi xmlns:a14="http://schemas.microsoft.com/office/drawing/2010/main" val="0"/>
              </a:ext>
            </a:extLst>
          </a:blip>
          <a:srcRect l="5975" t="5803" r="12426"/>
          <a:stretch/>
        </p:blipFill>
        <p:spPr bwMode="auto">
          <a:xfrm>
            <a:off x="262536" y="3307603"/>
            <a:ext cx="4391622" cy="2535120"/>
          </a:xfrm>
          <a:prstGeom prst="rect">
            <a:avLst/>
          </a:prstGeom>
          <a:noFill/>
          <a:ln>
            <a:solidFill>
              <a:schemeClr val="tx1"/>
            </a:solidFill>
          </a:ln>
          <a:extLst>
            <a:ext uri="{53640926-AAD7-44D8-BBD7-CCE9431645EC}">
              <a14:shadowObscured xmlns:a14="http://schemas.microsoft.com/office/drawing/2010/main"/>
            </a:ext>
          </a:extLst>
        </p:spPr>
      </p:pic>
      <p:pic>
        <p:nvPicPr>
          <p:cNvPr id="17" name="Picture 16" descr="Chart, line chart, histogram&#10;&#10;Description automatically generated">
            <a:extLst>
              <a:ext uri="{FF2B5EF4-FFF2-40B4-BE49-F238E27FC236}">
                <a16:creationId xmlns:a16="http://schemas.microsoft.com/office/drawing/2014/main" id="{3D65AE1D-DA76-A5F5-0D01-FC792A39696C}"/>
              </a:ext>
            </a:extLst>
          </p:cNvPr>
          <p:cNvPicPr>
            <a:picLocks noChangeAspect="1"/>
          </p:cNvPicPr>
          <p:nvPr/>
        </p:nvPicPr>
        <p:blipFill rotWithShape="1">
          <a:blip r:embed="rId5">
            <a:extLst>
              <a:ext uri="{28A0092B-C50C-407E-A947-70E740481C1C}">
                <a14:useLocalDpi xmlns:a14="http://schemas.microsoft.com/office/drawing/2010/main" val="0"/>
              </a:ext>
            </a:extLst>
          </a:blip>
          <a:srcRect l="5292" t="6486" r="10208"/>
          <a:stretch/>
        </p:blipFill>
        <p:spPr bwMode="auto">
          <a:xfrm>
            <a:off x="7521230" y="3301741"/>
            <a:ext cx="4440564" cy="2535120"/>
          </a:xfrm>
          <a:prstGeom prst="rect">
            <a:avLst/>
          </a:prstGeom>
          <a:noFill/>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43867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59B77-BD64-A4F3-CC14-B146DB652E8C}"/>
              </a:ext>
            </a:extLst>
          </p:cNvPr>
          <p:cNvSpPr>
            <a:spLocks noGrp="1"/>
          </p:cNvSpPr>
          <p:nvPr>
            <p:ph type="title"/>
          </p:nvPr>
        </p:nvSpPr>
        <p:spPr>
          <a:xfrm>
            <a:off x="609562" y="0"/>
            <a:ext cx="10971684" cy="1144682"/>
          </a:xfrm>
        </p:spPr>
        <p:txBody>
          <a:bodyPr/>
          <a:lstStyle/>
          <a:p>
            <a:r>
              <a:rPr lang="en-IN" b="1" dirty="0"/>
              <a:t>ARIMA PERFORMANCE METRICS </a:t>
            </a:r>
          </a:p>
        </p:txBody>
      </p:sp>
      <mc:AlternateContent xmlns:mc="http://schemas.openxmlformats.org/markup-compatibility/2006">
        <mc:Choice xmlns:a14="http://schemas.microsoft.com/office/drawing/2010/main" Requires="a14">
          <p:graphicFrame>
            <p:nvGraphicFramePr>
              <p:cNvPr id="7" name="Table 6">
                <a:extLst>
                  <a:ext uri="{FF2B5EF4-FFF2-40B4-BE49-F238E27FC236}">
                    <a16:creationId xmlns:a16="http://schemas.microsoft.com/office/drawing/2014/main" id="{B5A86912-A4A3-144A-8DDF-42B1A481F246}"/>
                  </a:ext>
                </a:extLst>
              </p:cNvPr>
              <p:cNvGraphicFramePr>
                <a:graphicFrameLocks noGrp="1"/>
              </p:cNvGraphicFramePr>
              <p:nvPr>
                <p:extLst>
                  <p:ext uri="{D42A27DB-BD31-4B8C-83A1-F6EECF244321}">
                    <p14:modId xmlns:p14="http://schemas.microsoft.com/office/powerpoint/2010/main" val="2355236046"/>
                  </p:ext>
                </p:extLst>
              </p:nvPr>
            </p:nvGraphicFramePr>
            <p:xfrm>
              <a:off x="662430" y="1356364"/>
              <a:ext cx="10868332" cy="2707700"/>
            </p:xfrm>
            <a:graphic>
              <a:graphicData uri="http://schemas.openxmlformats.org/drawingml/2006/table">
                <a:tbl>
                  <a:tblPr firstRow="1" firstCol="1" bandRow="1"/>
                  <a:tblGrid>
                    <a:gridCol w="1777354">
                      <a:extLst>
                        <a:ext uri="{9D8B030D-6E8A-4147-A177-3AD203B41FA5}">
                          <a16:colId xmlns:a16="http://schemas.microsoft.com/office/drawing/2014/main" val="2411317345"/>
                        </a:ext>
                      </a:extLst>
                    </a:gridCol>
                    <a:gridCol w="2920048">
                      <a:extLst>
                        <a:ext uri="{9D8B030D-6E8A-4147-A177-3AD203B41FA5}">
                          <a16:colId xmlns:a16="http://schemas.microsoft.com/office/drawing/2014/main" val="1651215113"/>
                        </a:ext>
                      </a:extLst>
                    </a:gridCol>
                    <a:gridCol w="2916597">
                      <a:extLst>
                        <a:ext uri="{9D8B030D-6E8A-4147-A177-3AD203B41FA5}">
                          <a16:colId xmlns:a16="http://schemas.microsoft.com/office/drawing/2014/main" val="2932169753"/>
                        </a:ext>
                      </a:extLst>
                    </a:gridCol>
                    <a:gridCol w="3254333">
                      <a:extLst>
                        <a:ext uri="{9D8B030D-6E8A-4147-A177-3AD203B41FA5}">
                          <a16:colId xmlns:a16="http://schemas.microsoft.com/office/drawing/2014/main" val="2302527753"/>
                        </a:ext>
                      </a:extLst>
                    </a:gridCol>
                  </a:tblGrid>
                  <a:tr h="541540">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Stock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MSE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RMSE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IN" sz="2000" i="1" smtClean="0">
                                        <a:latin typeface="Cambria Math" panose="02040503050406030204" pitchFamily="18" charset="0"/>
                                      </a:rPr>
                                    </m:ctrlPr>
                                  </m:sSupPr>
                                  <m:e>
                                    <m:r>
                                      <a:rPr lang="en-IN" sz="2000" i="1">
                                        <a:latin typeface="Cambria Math" panose="02040503050406030204" pitchFamily="18" charset="0"/>
                                      </a:rPr>
                                      <m:t>𝑅</m:t>
                                    </m:r>
                                  </m:e>
                                  <m:sup>
                                    <m:r>
                                      <a:rPr lang="en-IN" sz="2000" i="1">
                                        <a:latin typeface="Cambria Math" panose="02040503050406030204" pitchFamily="18" charset="0"/>
                                      </a:rPr>
                                      <m:t>2</m:t>
                                    </m:r>
                                  </m:sup>
                                </m:sSup>
                              </m:oMath>
                            </m:oMathPara>
                          </a14:m>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7457769"/>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TSLA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3773.9785847266844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61.43271591527339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0.7959908752231214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0504477"/>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GOOG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2398.8965348454335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48.978531366767555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0.80730770665867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4424658"/>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AAPL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14.24036165715729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3.7736403719958913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0.815700200173321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0034263"/>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AMZN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9812.722059667907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99.0591846305425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0.8174139916784733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0439365"/>
                      </a:ext>
                    </a:extLst>
                  </a:tr>
                </a:tbl>
              </a:graphicData>
            </a:graphic>
          </p:graphicFrame>
        </mc:Choice>
        <mc:Fallback>
          <p:graphicFrame>
            <p:nvGraphicFramePr>
              <p:cNvPr id="7" name="Table 6">
                <a:extLst>
                  <a:ext uri="{FF2B5EF4-FFF2-40B4-BE49-F238E27FC236}">
                    <a16:creationId xmlns:a16="http://schemas.microsoft.com/office/drawing/2014/main" id="{B5A86912-A4A3-144A-8DDF-42B1A481F246}"/>
                  </a:ext>
                </a:extLst>
              </p:cNvPr>
              <p:cNvGraphicFramePr>
                <a:graphicFrameLocks noGrp="1"/>
              </p:cNvGraphicFramePr>
              <p:nvPr>
                <p:extLst>
                  <p:ext uri="{D42A27DB-BD31-4B8C-83A1-F6EECF244321}">
                    <p14:modId xmlns:p14="http://schemas.microsoft.com/office/powerpoint/2010/main" val="2355236046"/>
                  </p:ext>
                </p:extLst>
              </p:nvPr>
            </p:nvGraphicFramePr>
            <p:xfrm>
              <a:off x="662430" y="1356364"/>
              <a:ext cx="10868332" cy="2707700"/>
            </p:xfrm>
            <a:graphic>
              <a:graphicData uri="http://schemas.openxmlformats.org/drawingml/2006/table">
                <a:tbl>
                  <a:tblPr firstRow="1" firstCol="1" bandRow="1"/>
                  <a:tblGrid>
                    <a:gridCol w="1777354">
                      <a:extLst>
                        <a:ext uri="{9D8B030D-6E8A-4147-A177-3AD203B41FA5}">
                          <a16:colId xmlns:a16="http://schemas.microsoft.com/office/drawing/2014/main" val="2411317345"/>
                        </a:ext>
                      </a:extLst>
                    </a:gridCol>
                    <a:gridCol w="2920048">
                      <a:extLst>
                        <a:ext uri="{9D8B030D-6E8A-4147-A177-3AD203B41FA5}">
                          <a16:colId xmlns:a16="http://schemas.microsoft.com/office/drawing/2014/main" val="1651215113"/>
                        </a:ext>
                      </a:extLst>
                    </a:gridCol>
                    <a:gridCol w="2916597">
                      <a:extLst>
                        <a:ext uri="{9D8B030D-6E8A-4147-A177-3AD203B41FA5}">
                          <a16:colId xmlns:a16="http://schemas.microsoft.com/office/drawing/2014/main" val="2932169753"/>
                        </a:ext>
                      </a:extLst>
                    </a:gridCol>
                    <a:gridCol w="3254333">
                      <a:extLst>
                        <a:ext uri="{9D8B030D-6E8A-4147-A177-3AD203B41FA5}">
                          <a16:colId xmlns:a16="http://schemas.microsoft.com/office/drawing/2014/main" val="2302527753"/>
                        </a:ext>
                      </a:extLst>
                    </a:gridCol>
                  </a:tblGrid>
                  <a:tr h="541540">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Stock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MSE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RMSE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34270" t="-12360" r="-375" b="-402247"/>
                          </a:stretch>
                        </a:blipFill>
                      </a:tcPr>
                    </a:tc>
                    <a:extLst>
                      <a:ext uri="{0D108BD9-81ED-4DB2-BD59-A6C34878D82A}">
                        <a16:rowId xmlns:a16="http://schemas.microsoft.com/office/drawing/2014/main" val="1377457769"/>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TSLA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3773.9785847266844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61.43271591527339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0.7959908752231214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0504477"/>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GOOG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2398.8965348454335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48.978531366767555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0.80730770665867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4424658"/>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AAPL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14.24036165715729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3.7736403719958913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0.815700200173321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0034263"/>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AMZN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9812.722059667907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99.0591846305425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0.8174139916784733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0439365"/>
                      </a:ext>
                    </a:extLst>
                  </a:tr>
                </a:tbl>
              </a:graphicData>
            </a:graphic>
          </p:graphicFrame>
        </mc:Fallback>
      </mc:AlternateContent>
      <p:sp>
        <p:nvSpPr>
          <p:cNvPr id="8" name="TextBox 7">
            <a:extLst>
              <a:ext uri="{FF2B5EF4-FFF2-40B4-BE49-F238E27FC236}">
                <a16:creationId xmlns:a16="http://schemas.microsoft.com/office/drawing/2014/main" id="{6531BDB0-558D-091D-BD78-31107A2E0C2D}"/>
              </a:ext>
            </a:extLst>
          </p:cNvPr>
          <p:cNvSpPr txBox="1"/>
          <p:nvPr/>
        </p:nvSpPr>
        <p:spPr>
          <a:xfrm>
            <a:off x="3392535" y="4213432"/>
            <a:ext cx="5406929" cy="369332"/>
          </a:xfrm>
          <a:prstGeom prst="rect">
            <a:avLst/>
          </a:prstGeom>
          <a:noFill/>
        </p:spPr>
        <p:txBody>
          <a:bodyPr wrap="none" rtlCol="0">
            <a:spAutoFit/>
          </a:bodyPr>
          <a:lstStyle/>
          <a:p>
            <a:r>
              <a:rPr lang="en-IN" dirty="0"/>
              <a:t>Table 1: Performance Metrics for Stock Dataset 2021-22</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6B83DB61-3D56-56F1-C04E-5679A3C3C33D}"/>
                  </a:ext>
                </a:extLst>
              </p:cNvPr>
              <p:cNvSpPr txBox="1"/>
              <p:nvPr/>
            </p:nvSpPr>
            <p:spPr>
              <a:xfrm>
                <a:off x="662430" y="4919960"/>
                <a:ext cx="6891695" cy="1760547"/>
              </a:xfrm>
              <a:prstGeom prst="rect">
                <a:avLst/>
              </a:prstGeom>
              <a:noFill/>
            </p:spPr>
            <p:txBody>
              <a:bodyPr wrap="none" rtlCol="0">
                <a:spAutoFit/>
              </a:bodyPr>
              <a:lstStyle/>
              <a:p>
                <a:r>
                  <a:rPr lang="en-IN" dirty="0"/>
                  <a:t>NOTE: </a:t>
                </a:r>
              </a:p>
              <a:p>
                <a:endParaRPr lang="en-IN" dirty="0"/>
              </a:p>
              <a:p>
                <a:r>
                  <a:rPr lang="en-US" dirty="0"/>
                  <a:t>1. MSE and RMSE values are high and </a:t>
                </a:r>
                <a14:m>
                  <m:oMath xmlns:m="http://schemas.openxmlformats.org/officeDocument/2006/math">
                    <m:sSup>
                      <m:sSupPr>
                        <m:ctrlPr>
                          <a:rPr lang="en-IN" i="1"/>
                        </m:ctrlPr>
                      </m:sSupPr>
                      <m:e>
                        <m:r>
                          <a:rPr lang="en-IN" i="1"/>
                          <m:t>𝑅</m:t>
                        </m:r>
                      </m:e>
                      <m:sup>
                        <m:r>
                          <a:rPr lang="en-IN" i="1"/>
                          <m:t>2</m:t>
                        </m:r>
                      </m:sup>
                    </m:sSup>
                  </m:oMath>
                </a14:m>
                <a:r>
                  <a:rPr lang="en-IN" dirty="0"/>
                  <a:t> </a:t>
                </a:r>
                <a:r>
                  <a:rPr lang="en-US" dirty="0"/>
                  <a:t> is high.</a:t>
                </a:r>
              </a:p>
              <a:p>
                <a:endParaRPr lang="en-US" dirty="0"/>
              </a:p>
              <a:p>
                <a:r>
                  <a:rPr lang="en-US" dirty="0"/>
                  <a:t>2. It denotes that this model is slightly preferable for satisfactory results</a:t>
                </a:r>
                <a:endParaRPr lang="en-IN" dirty="0"/>
              </a:p>
              <a:p>
                <a:endParaRPr lang="en-IN" dirty="0"/>
              </a:p>
            </p:txBody>
          </p:sp>
        </mc:Choice>
        <mc:Fallback>
          <p:sp>
            <p:nvSpPr>
              <p:cNvPr id="9" name="TextBox 8">
                <a:extLst>
                  <a:ext uri="{FF2B5EF4-FFF2-40B4-BE49-F238E27FC236}">
                    <a16:creationId xmlns:a16="http://schemas.microsoft.com/office/drawing/2014/main" id="{6B83DB61-3D56-56F1-C04E-5679A3C3C33D}"/>
                  </a:ext>
                </a:extLst>
              </p:cNvPr>
              <p:cNvSpPr txBox="1">
                <a:spLocks noRot="1" noChangeAspect="1" noMove="1" noResize="1" noEditPoints="1" noAdjustHandles="1" noChangeArrowheads="1" noChangeShapeType="1" noTextEdit="1"/>
              </p:cNvSpPr>
              <p:nvPr/>
            </p:nvSpPr>
            <p:spPr>
              <a:xfrm>
                <a:off x="662430" y="4919960"/>
                <a:ext cx="6891695" cy="1760547"/>
              </a:xfrm>
              <a:prstGeom prst="rect">
                <a:avLst/>
              </a:prstGeom>
              <a:blipFill>
                <a:blip r:embed="rId3"/>
                <a:stretch>
                  <a:fillRect l="-796" t="-1730"/>
                </a:stretch>
              </a:blipFill>
            </p:spPr>
            <p:txBody>
              <a:bodyPr/>
              <a:lstStyle/>
              <a:p>
                <a:r>
                  <a:rPr lang="en-IN">
                    <a:noFill/>
                  </a:rPr>
                  <a:t> </a:t>
                </a:r>
              </a:p>
            </p:txBody>
          </p:sp>
        </mc:Fallback>
      </mc:AlternateContent>
    </p:spTree>
    <p:extLst>
      <p:ext uri="{BB962C8B-B14F-4D97-AF65-F5344CB8AC3E}">
        <p14:creationId xmlns:p14="http://schemas.microsoft.com/office/powerpoint/2010/main" val="3826593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nerve cell">
            <a:extLst>
              <a:ext uri="{FF2B5EF4-FFF2-40B4-BE49-F238E27FC236}">
                <a16:creationId xmlns:a16="http://schemas.microsoft.com/office/drawing/2014/main" id="{DB2B3FD3-4213-F88A-B2E1-7199987CBACB}"/>
              </a:ext>
            </a:extLst>
          </p:cNvPr>
          <p:cNvPicPr>
            <a:picLocks noChangeAspect="1"/>
          </p:cNvPicPr>
          <p:nvPr/>
        </p:nvPicPr>
        <p:blipFill rotWithShape="1">
          <a:blip r:embed="rId2">
            <a:alphaModFix amt="35000"/>
          </a:blip>
          <a:srcRect t="8059" b="16941"/>
          <a:stretch/>
        </p:blipFill>
        <p:spPr>
          <a:xfrm>
            <a:off x="20" y="10"/>
            <a:ext cx="12191980" cy="6857989"/>
          </a:xfrm>
          <a:prstGeom prst="rect">
            <a:avLst/>
          </a:prstGeom>
        </p:spPr>
      </p:pic>
      <p:sp>
        <p:nvSpPr>
          <p:cNvPr id="2" name="Title 1">
            <a:extLst>
              <a:ext uri="{FF2B5EF4-FFF2-40B4-BE49-F238E27FC236}">
                <a16:creationId xmlns:a16="http://schemas.microsoft.com/office/drawing/2014/main" id="{CCE4D0C4-0B1E-4124-BBE8-DB038275A981}"/>
              </a:ext>
            </a:extLst>
          </p:cNvPr>
          <p:cNvSpPr>
            <a:spLocks noGrp="1"/>
          </p:cNvSpPr>
          <p:nvPr>
            <p:ph type="title"/>
          </p:nvPr>
        </p:nvSpPr>
        <p:spPr>
          <a:xfrm>
            <a:off x="1105486" y="681037"/>
            <a:ext cx="10515600" cy="1325563"/>
          </a:xfrm>
        </p:spPr>
        <p:txBody>
          <a:bodyPr vert="horz" lIns="91440" tIns="45720" rIns="91440" bIns="45720" rtlCol="0" anchor="ctr">
            <a:normAutofit/>
          </a:bodyPr>
          <a:lstStyle/>
          <a:p>
            <a:pPr>
              <a:spcBef>
                <a:spcPct val="0"/>
              </a:spcBef>
            </a:pPr>
            <a:r>
              <a:rPr lang="en-US" b="1" u="none" strike="noStrike" dirty="0">
                <a:solidFill>
                  <a:srgbClr val="FFFFFF"/>
                </a:solidFill>
                <a:effectLst/>
              </a:rPr>
              <a:t>3. RNN (</a:t>
            </a:r>
            <a:r>
              <a:rPr lang="en-US" b="1" dirty="0">
                <a:solidFill>
                  <a:srgbClr val="FFFFFF"/>
                </a:solidFill>
              </a:rPr>
              <a:t>R</a:t>
            </a:r>
            <a:r>
              <a:rPr lang="en-US" b="1" u="none" strike="noStrike" dirty="0">
                <a:solidFill>
                  <a:srgbClr val="FFFFFF"/>
                </a:solidFill>
                <a:effectLst/>
              </a:rPr>
              <a:t>ecurrent Neural Network)</a:t>
            </a:r>
            <a:endParaRPr lang="en-US" b="1" dirty="0">
              <a:solidFill>
                <a:srgbClr val="FFFFFF"/>
              </a:solidFill>
            </a:endParaRPr>
          </a:p>
        </p:txBody>
      </p:sp>
      <p:sp>
        <p:nvSpPr>
          <p:cNvPr id="3" name="Subtitle 2">
            <a:extLst>
              <a:ext uri="{FF2B5EF4-FFF2-40B4-BE49-F238E27FC236}">
                <a16:creationId xmlns:a16="http://schemas.microsoft.com/office/drawing/2014/main" id="{04BCE3DE-3357-49B7-975E-BAFED17168C4}"/>
              </a:ext>
            </a:extLst>
          </p:cNvPr>
          <p:cNvSpPr>
            <a:spLocks noGrp="1"/>
          </p:cNvSpPr>
          <p:nvPr>
            <p:ph type="subTitle" idx="1"/>
          </p:nvPr>
        </p:nvSpPr>
        <p:spPr>
          <a:xfrm>
            <a:off x="838200" y="1825625"/>
            <a:ext cx="10515600" cy="4351338"/>
          </a:xfrm>
        </p:spPr>
        <p:txBody>
          <a:bodyPr vert="horz" lIns="91440" tIns="45720" rIns="91440" bIns="45720" rtlCol="0">
            <a:normAutofit/>
          </a:bodyPr>
          <a:lstStyle/>
          <a:p>
            <a:pPr marL="342900">
              <a:spcBef>
                <a:spcPts val="1000"/>
              </a:spcBef>
              <a:buFont typeface="Arial" panose="020B0604020202020204" pitchFamily="34" charset="0"/>
              <a:buChar char="•"/>
            </a:pPr>
            <a:r>
              <a:rPr lang="en-US">
                <a:solidFill>
                  <a:srgbClr val="FFFFFF"/>
                </a:solidFill>
              </a:rPr>
              <a:t>RNN is a class of advanced artificial neural network (ANN) </a:t>
            </a:r>
          </a:p>
          <a:p>
            <a:pPr marL="342900">
              <a:spcBef>
                <a:spcPts val="1000"/>
              </a:spcBef>
              <a:buFont typeface="Arial" panose="020B0604020202020204" pitchFamily="34" charset="0"/>
              <a:buChar char="•"/>
            </a:pPr>
            <a:r>
              <a:rPr lang="en-US">
                <a:solidFill>
                  <a:srgbClr val="FFFFFF"/>
                </a:solidFill>
              </a:rPr>
              <a:t>It is categorized into nonlinear</a:t>
            </a:r>
          </a:p>
          <a:p>
            <a:pPr marL="342900">
              <a:spcBef>
                <a:spcPts val="1000"/>
              </a:spcBef>
              <a:buFont typeface="Arial" panose="020B0604020202020204" pitchFamily="34" charset="0"/>
              <a:buChar char="•"/>
            </a:pPr>
            <a:r>
              <a:rPr lang="en-US">
                <a:solidFill>
                  <a:srgbClr val="FFFFFF"/>
                </a:solidFill>
              </a:rPr>
              <a:t>RNN takes input from two sources, one is from the present and the other from the past. Information from these two sources are used to decide how they react to the new set of data</a:t>
            </a:r>
          </a:p>
          <a:p>
            <a:pPr marL="342900">
              <a:spcBef>
                <a:spcPts val="1000"/>
              </a:spcBef>
              <a:buFont typeface="Arial" panose="020B0604020202020204" pitchFamily="34" charset="0"/>
              <a:buChar char="•"/>
            </a:pPr>
            <a:r>
              <a:rPr lang="en-US">
                <a:solidFill>
                  <a:srgbClr val="FFFFFF"/>
                </a:solidFill>
              </a:rPr>
              <a:t>But fails in forecasting long term duration</a:t>
            </a:r>
          </a:p>
        </p:txBody>
      </p:sp>
    </p:spTree>
    <p:extLst>
      <p:ext uri="{BB962C8B-B14F-4D97-AF65-F5344CB8AC3E}">
        <p14:creationId xmlns:p14="http://schemas.microsoft.com/office/powerpoint/2010/main" val="347033269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0152407-EC0C-4148-8334-F95312178542}"/>
              </a:ext>
            </a:extLst>
          </p:cNvPr>
          <p:cNvSpPr txBox="1"/>
          <p:nvPr/>
        </p:nvSpPr>
        <p:spPr>
          <a:xfrm>
            <a:off x="2465161" y="5160220"/>
            <a:ext cx="2322980" cy="662060"/>
          </a:xfrm>
          <a:prstGeom prst="rect">
            <a:avLst/>
          </a:prstGeom>
        </p:spPr>
        <p:txBody>
          <a:bodyPr vert="horz" lIns="91440" tIns="45720" rIns="91440" bIns="45720" rtlCol="0" anchor="t">
            <a:normAutofit/>
          </a:bodyPr>
          <a:lstStyle/>
          <a:p>
            <a:pPr>
              <a:spcBef>
                <a:spcPct val="0"/>
              </a:spcBef>
              <a:spcAft>
                <a:spcPts val="600"/>
              </a:spcAft>
            </a:pPr>
            <a:r>
              <a:rPr lang="en-US" sz="2000" dirty="0">
                <a:latin typeface="+mj-lt"/>
                <a:ea typeface="+mj-ea"/>
                <a:cs typeface="+mj-cs"/>
              </a:rPr>
              <a:t>Fig: RNN</a:t>
            </a:r>
          </a:p>
        </p:txBody>
      </p:sp>
      <p:pic>
        <p:nvPicPr>
          <p:cNvPr id="2050" name="Picture 2" descr="An unrolled recurrent neural network.">
            <a:extLst>
              <a:ext uri="{FF2B5EF4-FFF2-40B4-BE49-F238E27FC236}">
                <a16:creationId xmlns:a16="http://schemas.microsoft.com/office/drawing/2014/main" id="{53E33DB1-1387-420F-836B-CECB345AB6C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12804" y="2846778"/>
            <a:ext cx="5598213" cy="146953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67341BDD-9468-4836-89E6-5790FA2DFF46}"/>
              </a:ext>
            </a:extLst>
          </p:cNvPr>
          <p:cNvSpPr>
            <a:spLocks noGrp="1"/>
          </p:cNvSpPr>
          <p:nvPr>
            <p:ph type="subTitle" idx="1"/>
          </p:nvPr>
        </p:nvSpPr>
        <p:spPr>
          <a:xfrm>
            <a:off x="6442968" y="924817"/>
            <a:ext cx="4159233" cy="5144455"/>
          </a:xfrm>
        </p:spPr>
        <p:txBody>
          <a:bodyPr vert="horz" lIns="91440" tIns="45720" rIns="91440" bIns="45720" rtlCol="0">
            <a:normAutofit/>
          </a:bodyPr>
          <a:lstStyle/>
          <a:p>
            <a:pPr marL="285750" indent="-285750" algn="just">
              <a:lnSpc>
                <a:spcPct val="100000"/>
              </a:lnSpc>
              <a:spcAft>
                <a:spcPts val="600"/>
              </a:spcAft>
              <a:buFont typeface="Arial" panose="020B0604020202020204" pitchFamily="34" charset="0"/>
              <a:buChar char="•"/>
            </a:pPr>
            <a:r>
              <a:rPr lang="en-US" sz="1700" dirty="0"/>
              <a:t>In a feed-forward neural network, the information only moves in one direction from the input layer, through the hidden layers, to the output layer. </a:t>
            </a:r>
          </a:p>
          <a:p>
            <a:pPr marL="285750" indent="-285750" algn="just">
              <a:lnSpc>
                <a:spcPct val="100000"/>
              </a:lnSpc>
              <a:spcAft>
                <a:spcPts val="600"/>
              </a:spcAft>
              <a:buFont typeface="Arial" panose="020B0604020202020204" pitchFamily="34" charset="0"/>
              <a:buChar char="•"/>
            </a:pPr>
            <a:endParaRPr lang="en-US" sz="1700" dirty="0"/>
          </a:p>
          <a:p>
            <a:pPr marL="285750" indent="-285750" algn="just">
              <a:lnSpc>
                <a:spcPct val="100000"/>
              </a:lnSpc>
              <a:spcAft>
                <a:spcPts val="600"/>
              </a:spcAft>
              <a:buFont typeface="Arial" panose="020B0604020202020204" pitchFamily="34" charset="0"/>
              <a:buChar char="•"/>
            </a:pPr>
            <a:r>
              <a:rPr lang="en-US" sz="1700" dirty="0"/>
              <a:t>The information moves straight through the network and never touches a node twice. Feed-forward neural networks have no memory of the input they receive and are bad at predicting what’s coming next. </a:t>
            </a:r>
          </a:p>
          <a:p>
            <a:pPr marL="285750" indent="-285750" algn="just">
              <a:lnSpc>
                <a:spcPct val="100000"/>
              </a:lnSpc>
              <a:spcAft>
                <a:spcPts val="600"/>
              </a:spcAft>
              <a:buFont typeface="Arial" panose="020B0604020202020204" pitchFamily="34" charset="0"/>
              <a:buChar char="•"/>
            </a:pPr>
            <a:endParaRPr lang="en-US" sz="1700" dirty="0"/>
          </a:p>
          <a:p>
            <a:pPr marL="285750" indent="-285750" algn="just">
              <a:lnSpc>
                <a:spcPct val="100000"/>
              </a:lnSpc>
              <a:spcAft>
                <a:spcPts val="600"/>
              </a:spcAft>
              <a:buFont typeface="Arial" panose="020B0604020202020204" pitchFamily="34" charset="0"/>
              <a:buChar char="•"/>
            </a:pPr>
            <a:r>
              <a:rPr lang="en-US" sz="1700" dirty="0"/>
              <a:t>RNN the information cycles through a loop. When it decide, it considers the current input and what it has learned from the inputs it received previously. </a:t>
            </a:r>
          </a:p>
        </p:txBody>
      </p:sp>
    </p:spTree>
    <p:extLst>
      <p:ext uri="{BB962C8B-B14F-4D97-AF65-F5344CB8AC3E}">
        <p14:creationId xmlns:p14="http://schemas.microsoft.com/office/powerpoint/2010/main" val="3875815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3A027E1-CCEA-D4CD-4C3E-756524BDB172}"/>
              </a:ext>
            </a:extLst>
          </p:cNvPr>
          <p:cNvSpPr txBox="1"/>
          <p:nvPr/>
        </p:nvSpPr>
        <p:spPr>
          <a:xfrm>
            <a:off x="4754190" y="2742511"/>
            <a:ext cx="2683620" cy="400110"/>
          </a:xfrm>
          <a:prstGeom prst="rect">
            <a:avLst/>
          </a:prstGeom>
          <a:noFill/>
          <a:ln>
            <a:solidFill>
              <a:schemeClr val="accent1"/>
            </a:solidFill>
          </a:ln>
        </p:spPr>
        <p:txBody>
          <a:bodyPr wrap="none" rtlCol="0">
            <a:spAutoFit/>
          </a:bodyPr>
          <a:lstStyle/>
          <a:p>
            <a:r>
              <a:rPr lang="en-IN" sz="2000" b="1" dirty="0"/>
              <a:t>RNN IMPLEMENTATION</a:t>
            </a:r>
          </a:p>
        </p:txBody>
      </p:sp>
      <p:sp>
        <p:nvSpPr>
          <p:cNvPr id="9" name="TextBox 8">
            <a:extLst>
              <a:ext uri="{FF2B5EF4-FFF2-40B4-BE49-F238E27FC236}">
                <a16:creationId xmlns:a16="http://schemas.microsoft.com/office/drawing/2014/main" id="{E31CFECE-395F-7FF2-F102-24BE832E9744}"/>
              </a:ext>
            </a:extLst>
          </p:cNvPr>
          <p:cNvSpPr txBox="1"/>
          <p:nvPr/>
        </p:nvSpPr>
        <p:spPr>
          <a:xfrm>
            <a:off x="754646" y="2686654"/>
            <a:ext cx="3517566" cy="369332"/>
          </a:xfrm>
          <a:prstGeom prst="rect">
            <a:avLst/>
          </a:prstGeom>
          <a:noFill/>
        </p:spPr>
        <p:txBody>
          <a:bodyPr wrap="none" rtlCol="0">
            <a:spAutoFit/>
          </a:bodyPr>
          <a:lstStyle/>
          <a:p>
            <a:r>
              <a:rPr lang="en-IN" dirty="0"/>
              <a:t>Fig 1: Google stock dataset 2018-22</a:t>
            </a:r>
          </a:p>
        </p:txBody>
      </p:sp>
      <p:sp>
        <p:nvSpPr>
          <p:cNvPr id="10" name="TextBox 9">
            <a:extLst>
              <a:ext uri="{FF2B5EF4-FFF2-40B4-BE49-F238E27FC236}">
                <a16:creationId xmlns:a16="http://schemas.microsoft.com/office/drawing/2014/main" id="{1998A5AB-ADD2-CD80-7196-2FA3CFECC9F7}"/>
              </a:ext>
            </a:extLst>
          </p:cNvPr>
          <p:cNvSpPr txBox="1"/>
          <p:nvPr/>
        </p:nvSpPr>
        <p:spPr>
          <a:xfrm>
            <a:off x="754646" y="5891616"/>
            <a:ext cx="3395738" cy="369332"/>
          </a:xfrm>
          <a:prstGeom prst="rect">
            <a:avLst/>
          </a:prstGeom>
          <a:noFill/>
        </p:spPr>
        <p:txBody>
          <a:bodyPr wrap="none" rtlCol="0">
            <a:spAutoFit/>
          </a:bodyPr>
          <a:lstStyle/>
          <a:p>
            <a:r>
              <a:rPr lang="en-IN" dirty="0"/>
              <a:t>Fig 3: Apple stock dataset 2018-22</a:t>
            </a:r>
          </a:p>
        </p:txBody>
      </p:sp>
      <p:sp>
        <p:nvSpPr>
          <p:cNvPr id="11" name="TextBox 10">
            <a:extLst>
              <a:ext uri="{FF2B5EF4-FFF2-40B4-BE49-F238E27FC236}">
                <a16:creationId xmlns:a16="http://schemas.microsoft.com/office/drawing/2014/main" id="{5AA1F060-998D-1DCC-2506-B8080CB53913}"/>
              </a:ext>
            </a:extLst>
          </p:cNvPr>
          <p:cNvSpPr txBox="1"/>
          <p:nvPr/>
        </p:nvSpPr>
        <p:spPr>
          <a:xfrm>
            <a:off x="7787604" y="2679726"/>
            <a:ext cx="3608680" cy="369332"/>
          </a:xfrm>
          <a:prstGeom prst="rect">
            <a:avLst/>
          </a:prstGeom>
          <a:noFill/>
        </p:spPr>
        <p:txBody>
          <a:bodyPr wrap="none" rtlCol="0">
            <a:spAutoFit/>
          </a:bodyPr>
          <a:lstStyle/>
          <a:p>
            <a:r>
              <a:rPr lang="en-IN" dirty="0"/>
              <a:t>Fig 2: Amazon stock dataset 2018-22</a:t>
            </a:r>
          </a:p>
        </p:txBody>
      </p:sp>
      <p:sp>
        <p:nvSpPr>
          <p:cNvPr id="12" name="TextBox 11">
            <a:extLst>
              <a:ext uri="{FF2B5EF4-FFF2-40B4-BE49-F238E27FC236}">
                <a16:creationId xmlns:a16="http://schemas.microsoft.com/office/drawing/2014/main" id="{423FCEB4-3C9F-3CF9-08B1-7B488C6A2714}"/>
              </a:ext>
            </a:extLst>
          </p:cNvPr>
          <p:cNvSpPr txBox="1"/>
          <p:nvPr/>
        </p:nvSpPr>
        <p:spPr>
          <a:xfrm>
            <a:off x="7787604" y="5865213"/>
            <a:ext cx="3428118" cy="369332"/>
          </a:xfrm>
          <a:prstGeom prst="rect">
            <a:avLst/>
          </a:prstGeom>
          <a:noFill/>
        </p:spPr>
        <p:txBody>
          <a:bodyPr wrap="none" rtlCol="0">
            <a:spAutoFit/>
          </a:bodyPr>
          <a:lstStyle/>
          <a:p>
            <a:r>
              <a:rPr lang="en-IN" dirty="0"/>
              <a:t>Fig 4: Tesla stock dataset 2018-22</a:t>
            </a:r>
          </a:p>
        </p:txBody>
      </p:sp>
      <p:sp>
        <p:nvSpPr>
          <p:cNvPr id="13" name="TextBox 12">
            <a:extLst>
              <a:ext uri="{FF2B5EF4-FFF2-40B4-BE49-F238E27FC236}">
                <a16:creationId xmlns:a16="http://schemas.microsoft.com/office/drawing/2014/main" id="{B5805997-2325-EC26-FE35-449D11C9B0AF}"/>
              </a:ext>
            </a:extLst>
          </p:cNvPr>
          <p:cNvSpPr txBox="1"/>
          <p:nvPr/>
        </p:nvSpPr>
        <p:spPr>
          <a:xfrm>
            <a:off x="110836" y="6378127"/>
            <a:ext cx="10485050" cy="369332"/>
          </a:xfrm>
          <a:prstGeom prst="rect">
            <a:avLst/>
          </a:prstGeom>
          <a:noFill/>
        </p:spPr>
        <p:txBody>
          <a:bodyPr wrap="none" rtlCol="0">
            <a:spAutoFit/>
          </a:bodyPr>
          <a:lstStyle/>
          <a:p>
            <a:r>
              <a:rPr lang="en-IN" b="1" dirty="0"/>
              <a:t>Note</a:t>
            </a:r>
            <a:r>
              <a:rPr lang="en-IN" dirty="0"/>
              <a:t>: </a:t>
            </a:r>
            <a:r>
              <a:rPr lang="en-US" sz="1800" dirty="0">
                <a:effectLst/>
                <a:latin typeface="Arial" panose="020B0604020202020204" pitchFamily="34" charset="0"/>
                <a:ea typeface="Calibri" panose="020F0502020204030204" pitchFamily="34" charset="0"/>
              </a:rPr>
              <a:t>The difference between the predicted values and the actual values is low. So RNN is preferable</a:t>
            </a:r>
            <a:endParaRPr lang="en-IN" dirty="0"/>
          </a:p>
        </p:txBody>
      </p:sp>
      <p:pic>
        <p:nvPicPr>
          <p:cNvPr id="18" name="image13.jpeg" descr="Chart, line chart  Description automatically generated">
            <a:extLst>
              <a:ext uri="{FF2B5EF4-FFF2-40B4-BE49-F238E27FC236}">
                <a16:creationId xmlns:a16="http://schemas.microsoft.com/office/drawing/2014/main" id="{F9440986-4B36-5F0B-6539-1BED6E98B5B3}"/>
              </a:ext>
            </a:extLst>
          </p:cNvPr>
          <p:cNvPicPr>
            <a:picLocks noChangeAspect="1"/>
          </p:cNvPicPr>
          <p:nvPr/>
        </p:nvPicPr>
        <p:blipFill>
          <a:blip r:embed="rId2" cstate="print"/>
          <a:stretch>
            <a:fillRect/>
          </a:stretch>
        </p:blipFill>
        <p:spPr>
          <a:xfrm>
            <a:off x="555366" y="71730"/>
            <a:ext cx="3916126" cy="2567239"/>
          </a:xfrm>
          <a:prstGeom prst="rect">
            <a:avLst/>
          </a:prstGeom>
          <a:ln>
            <a:solidFill>
              <a:schemeClr val="tx1"/>
            </a:solidFill>
          </a:ln>
        </p:spPr>
      </p:pic>
      <p:pic>
        <p:nvPicPr>
          <p:cNvPr id="19" name="image14.jpeg" descr="Chart, line chart, histogram  Description automatically generated">
            <a:extLst>
              <a:ext uri="{FF2B5EF4-FFF2-40B4-BE49-F238E27FC236}">
                <a16:creationId xmlns:a16="http://schemas.microsoft.com/office/drawing/2014/main" id="{24E4F441-4BD2-979B-F78A-13A5DA0EFF57}"/>
              </a:ext>
            </a:extLst>
          </p:cNvPr>
          <p:cNvPicPr>
            <a:picLocks noChangeAspect="1"/>
          </p:cNvPicPr>
          <p:nvPr/>
        </p:nvPicPr>
        <p:blipFill>
          <a:blip r:embed="rId3" cstate="print"/>
          <a:stretch>
            <a:fillRect/>
          </a:stretch>
        </p:blipFill>
        <p:spPr>
          <a:xfrm>
            <a:off x="7720508" y="71730"/>
            <a:ext cx="3916126" cy="2577894"/>
          </a:xfrm>
          <a:prstGeom prst="rect">
            <a:avLst/>
          </a:prstGeom>
          <a:ln>
            <a:solidFill>
              <a:schemeClr val="tx1"/>
            </a:solidFill>
          </a:ln>
        </p:spPr>
      </p:pic>
      <p:pic>
        <p:nvPicPr>
          <p:cNvPr id="20" name="image15.jpeg" descr="Graphical user interface, chart, histogram  Description automatically generated">
            <a:extLst>
              <a:ext uri="{FF2B5EF4-FFF2-40B4-BE49-F238E27FC236}">
                <a16:creationId xmlns:a16="http://schemas.microsoft.com/office/drawing/2014/main" id="{6FAD8F04-C65B-9EE8-D6B4-8E01906B656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5366" y="3218562"/>
            <a:ext cx="3916126" cy="2648297"/>
          </a:xfrm>
          <a:prstGeom prst="rect">
            <a:avLst/>
          </a:prstGeom>
          <a:ln>
            <a:solidFill>
              <a:schemeClr val="tx1"/>
            </a:solidFill>
          </a:ln>
        </p:spPr>
      </p:pic>
      <p:pic>
        <p:nvPicPr>
          <p:cNvPr id="21" name="image16.jpeg" descr="Graphical user interface, chart, line chart  Description automatically generated">
            <a:extLst>
              <a:ext uri="{FF2B5EF4-FFF2-40B4-BE49-F238E27FC236}">
                <a16:creationId xmlns:a16="http://schemas.microsoft.com/office/drawing/2014/main" id="{829822B2-AEF9-4705-FFC3-B345F331E82F}"/>
              </a:ext>
            </a:extLst>
          </p:cNvPr>
          <p:cNvPicPr>
            <a:picLocks noChangeAspect="1"/>
          </p:cNvPicPr>
          <p:nvPr/>
        </p:nvPicPr>
        <p:blipFill>
          <a:blip r:embed="rId5" cstate="print"/>
          <a:stretch>
            <a:fillRect/>
          </a:stretch>
        </p:blipFill>
        <p:spPr>
          <a:xfrm>
            <a:off x="7787604" y="3223909"/>
            <a:ext cx="3849030" cy="2648391"/>
          </a:xfrm>
          <a:prstGeom prst="rect">
            <a:avLst/>
          </a:prstGeom>
          <a:ln>
            <a:solidFill>
              <a:schemeClr val="tx1"/>
            </a:solidFill>
          </a:ln>
        </p:spPr>
      </p:pic>
    </p:spTree>
    <p:extLst>
      <p:ext uri="{BB962C8B-B14F-4D97-AF65-F5344CB8AC3E}">
        <p14:creationId xmlns:p14="http://schemas.microsoft.com/office/powerpoint/2010/main" val="3771810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C5BBA856-3423-4FA3-7FB2-C70A73048DF7}"/>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6600" kern="1200" dirty="0">
                <a:solidFill>
                  <a:schemeClr val="tx1"/>
                </a:solidFill>
                <a:latin typeface="Arial" panose="020B0604020202020204" pitchFamily="34" charset="0"/>
                <a:cs typeface="Arial" panose="020B0604020202020204" pitchFamily="34" charset="0"/>
              </a:rPr>
              <a:t>ABSTRACT</a:t>
            </a:r>
          </a:p>
        </p:txBody>
      </p:sp>
      <p:sp>
        <p:nvSpPr>
          <p:cNvPr id="11" name="Rectangle: Rounded Corners 1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227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59B77-BD64-A4F3-CC14-B146DB652E8C}"/>
              </a:ext>
            </a:extLst>
          </p:cNvPr>
          <p:cNvSpPr>
            <a:spLocks noGrp="1"/>
          </p:cNvSpPr>
          <p:nvPr>
            <p:ph type="title"/>
          </p:nvPr>
        </p:nvSpPr>
        <p:spPr>
          <a:xfrm>
            <a:off x="609562" y="0"/>
            <a:ext cx="10971684" cy="1144682"/>
          </a:xfrm>
        </p:spPr>
        <p:txBody>
          <a:bodyPr/>
          <a:lstStyle/>
          <a:p>
            <a:r>
              <a:rPr lang="en-IN" b="1" dirty="0"/>
              <a:t>RNN PERFORMANCE METRICS </a:t>
            </a:r>
          </a:p>
        </p:txBody>
      </p:sp>
      <mc:AlternateContent xmlns:mc="http://schemas.openxmlformats.org/markup-compatibility/2006">
        <mc:Choice xmlns:a14="http://schemas.microsoft.com/office/drawing/2010/main" Requires="a14">
          <p:graphicFrame>
            <p:nvGraphicFramePr>
              <p:cNvPr id="7" name="Table 6">
                <a:extLst>
                  <a:ext uri="{FF2B5EF4-FFF2-40B4-BE49-F238E27FC236}">
                    <a16:creationId xmlns:a16="http://schemas.microsoft.com/office/drawing/2014/main" id="{B5A86912-A4A3-144A-8DDF-42B1A481F246}"/>
                  </a:ext>
                </a:extLst>
              </p:cNvPr>
              <p:cNvGraphicFramePr>
                <a:graphicFrameLocks noGrp="1"/>
              </p:cNvGraphicFramePr>
              <p:nvPr>
                <p:extLst>
                  <p:ext uri="{D42A27DB-BD31-4B8C-83A1-F6EECF244321}">
                    <p14:modId xmlns:p14="http://schemas.microsoft.com/office/powerpoint/2010/main" val="723132113"/>
                  </p:ext>
                </p:extLst>
              </p:nvPr>
            </p:nvGraphicFramePr>
            <p:xfrm>
              <a:off x="662430" y="1356364"/>
              <a:ext cx="10868332" cy="2707700"/>
            </p:xfrm>
            <a:graphic>
              <a:graphicData uri="http://schemas.openxmlformats.org/drawingml/2006/table">
                <a:tbl>
                  <a:tblPr firstRow="1" firstCol="1" bandRow="1"/>
                  <a:tblGrid>
                    <a:gridCol w="1777354">
                      <a:extLst>
                        <a:ext uri="{9D8B030D-6E8A-4147-A177-3AD203B41FA5}">
                          <a16:colId xmlns:a16="http://schemas.microsoft.com/office/drawing/2014/main" val="2411317345"/>
                        </a:ext>
                      </a:extLst>
                    </a:gridCol>
                    <a:gridCol w="2920048">
                      <a:extLst>
                        <a:ext uri="{9D8B030D-6E8A-4147-A177-3AD203B41FA5}">
                          <a16:colId xmlns:a16="http://schemas.microsoft.com/office/drawing/2014/main" val="1651215113"/>
                        </a:ext>
                      </a:extLst>
                    </a:gridCol>
                    <a:gridCol w="2916597">
                      <a:extLst>
                        <a:ext uri="{9D8B030D-6E8A-4147-A177-3AD203B41FA5}">
                          <a16:colId xmlns:a16="http://schemas.microsoft.com/office/drawing/2014/main" val="2932169753"/>
                        </a:ext>
                      </a:extLst>
                    </a:gridCol>
                    <a:gridCol w="3254333">
                      <a:extLst>
                        <a:ext uri="{9D8B030D-6E8A-4147-A177-3AD203B41FA5}">
                          <a16:colId xmlns:a16="http://schemas.microsoft.com/office/drawing/2014/main" val="2302527753"/>
                        </a:ext>
                      </a:extLst>
                    </a:gridCol>
                  </a:tblGrid>
                  <a:tr h="541540">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Stock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MSE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RMSE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IN" sz="2000" i="1" smtClean="0">
                                        <a:latin typeface="Cambria Math" panose="02040503050406030204" pitchFamily="18" charset="0"/>
                                      </a:rPr>
                                    </m:ctrlPr>
                                  </m:sSupPr>
                                  <m:e>
                                    <m:r>
                                      <a:rPr lang="en-IN" sz="2000" i="1">
                                        <a:latin typeface="Cambria Math" panose="02040503050406030204" pitchFamily="18" charset="0"/>
                                      </a:rPr>
                                      <m:t>𝑅</m:t>
                                    </m:r>
                                  </m:e>
                                  <m:sup>
                                    <m:r>
                                      <a:rPr lang="en-IN" sz="2000" i="1">
                                        <a:latin typeface="Cambria Math" panose="02040503050406030204" pitchFamily="18" charset="0"/>
                                      </a:rPr>
                                      <m:t>2</m:t>
                                    </m:r>
                                  </m:sup>
                                </m:sSup>
                              </m:oMath>
                            </m:oMathPara>
                          </a14:m>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7457769"/>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TSLA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1280.6098714823484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52.95856749839773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0.7747186257457797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0504477"/>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GOOG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502.300541395257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70.86819132301358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0.728510611596199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4424658"/>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AAPL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18.03839872750767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4.247163609693847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0.7665457272285929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0034263"/>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AMZN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791.871955275536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93.76498256425762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0.8364090212454195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0439365"/>
                      </a:ext>
                    </a:extLst>
                  </a:tr>
                </a:tbl>
              </a:graphicData>
            </a:graphic>
          </p:graphicFrame>
        </mc:Choice>
        <mc:Fallback>
          <p:graphicFrame>
            <p:nvGraphicFramePr>
              <p:cNvPr id="7" name="Table 6">
                <a:extLst>
                  <a:ext uri="{FF2B5EF4-FFF2-40B4-BE49-F238E27FC236}">
                    <a16:creationId xmlns:a16="http://schemas.microsoft.com/office/drawing/2014/main" id="{B5A86912-A4A3-144A-8DDF-42B1A481F246}"/>
                  </a:ext>
                </a:extLst>
              </p:cNvPr>
              <p:cNvGraphicFramePr>
                <a:graphicFrameLocks noGrp="1"/>
              </p:cNvGraphicFramePr>
              <p:nvPr>
                <p:extLst>
                  <p:ext uri="{D42A27DB-BD31-4B8C-83A1-F6EECF244321}">
                    <p14:modId xmlns:p14="http://schemas.microsoft.com/office/powerpoint/2010/main" val="723132113"/>
                  </p:ext>
                </p:extLst>
              </p:nvPr>
            </p:nvGraphicFramePr>
            <p:xfrm>
              <a:off x="662430" y="1356364"/>
              <a:ext cx="10868332" cy="2707700"/>
            </p:xfrm>
            <a:graphic>
              <a:graphicData uri="http://schemas.openxmlformats.org/drawingml/2006/table">
                <a:tbl>
                  <a:tblPr firstRow="1" firstCol="1" bandRow="1"/>
                  <a:tblGrid>
                    <a:gridCol w="1777354">
                      <a:extLst>
                        <a:ext uri="{9D8B030D-6E8A-4147-A177-3AD203B41FA5}">
                          <a16:colId xmlns:a16="http://schemas.microsoft.com/office/drawing/2014/main" val="2411317345"/>
                        </a:ext>
                      </a:extLst>
                    </a:gridCol>
                    <a:gridCol w="2920048">
                      <a:extLst>
                        <a:ext uri="{9D8B030D-6E8A-4147-A177-3AD203B41FA5}">
                          <a16:colId xmlns:a16="http://schemas.microsoft.com/office/drawing/2014/main" val="1651215113"/>
                        </a:ext>
                      </a:extLst>
                    </a:gridCol>
                    <a:gridCol w="2916597">
                      <a:extLst>
                        <a:ext uri="{9D8B030D-6E8A-4147-A177-3AD203B41FA5}">
                          <a16:colId xmlns:a16="http://schemas.microsoft.com/office/drawing/2014/main" val="2932169753"/>
                        </a:ext>
                      </a:extLst>
                    </a:gridCol>
                    <a:gridCol w="3254333">
                      <a:extLst>
                        <a:ext uri="{9D8B030D-6E8A-4147-A177-3AD203B41FA5}">
                          <a16:colId xmlns:a16="http://schemas.microsoft.com/office/drawing/2014/main" val="2302527753"/>
                        </a:ext>
                      </a:extLst>
                    </a:gridCol>
                  </a:tblGrid>
                  <a:tr h="541540">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Stock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MSE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RMSE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34270" t="-12360" r="-375" b="-402247"/>
                          </a:stretch>
                        </a:blipFill>
                      </a:tcPr>
                    </a:tc>
                    <a:extLst>
                      <a:ext uri="{0D108BD9-81ED-4DB2-BD59-A6C34878D82A}">
                        <a16:rowId xmlns:a16="http://schemas.microsoft.com/office/drawing/2014/main" val="1377457769"/>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TSLA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1280.6098714823484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52.95856749839773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0.7747186257457797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0504477"/>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GOOG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502.300541395257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70.86819132301358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0.728510611596199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4424658"/>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AAPL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18.03839872750767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4.247163609693847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0.7665457272285929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0034263"/>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AMZN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791.871955275536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93.76498256425762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0.8364090212454195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0439365"/>
                      </a:ext>
                    </a:extLst>
                  </a:tr>
                </a:tbl>
              </a:graphicData>
            </a:graphic>
          </p:graphicFrame>
        </mc:Fallback>
      </mc:AlternateContent>
      <p:sp>
        <p:nvSpPr>
          <p:cNvPr id="8" name="TextBox 7">
            <a:extLst>
              <a:ext uri="{FF2B5EF4-FFF2-40B4-BE49-F238E27FC236}">
                <a16:creationId xmlns:a16="http://schemas.microsoft.com/office/drawing/2014/main" id="{6531BDB0-558D-091D-BD78-31107A2E0C2D}"/>
              </a:ext>
            </a:extLst>
          </p:cNvPr>
          <p:cNvSpPr txBox="1"/>
          <p:nvPr/>
        </p:nvSpPr>
        <p:spPr>
          <a:xfrm>
            <a:off x="3392535" y="4213432"/>
            <a:ext cx="5406929" cy="369332"/>
          </a:xfrm>
          <a:prstGeom prst="rect">
            <a:avLst/>
          </a:prstGeom>
          <a:noFill/>
        </p:spPr>
        <p:txBody>
          <a:bodyPr wrap="none" rtlCol="0">
            <a:spAutoFit/>
          </a:bodyPr>
          <a:lstStyle/>
          <a:p>
            <a:r>
              <a:rPr lang="en-IN" dirty="0"/>
              <a:t>Table 1: Performance Metrics for Stock Dataset 2028-22</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6B83DB61-3D56-56F1-C04E-5679A3C3C33D}"/>
                  </a:ext>
                </a:extLst>
              </p:cNvPr>
              <p:cNvSpPr txBox="1"/>
              <p:nvPr/>
            </p:nvSpPr>
            <p:spPr>
              <a:xfrm>
                <a:off x="662430" y="4892921"/>
                <a:ext cx="6891695" cy="1760547"/>
              </a:xfrm>
              <a:prstGeom prst="rect">
                <a:avLst/>
              </a:prstGeom>
              <a:noFill/>
            </p:spPr>
            <p:txBody>
              <a:bodyPr wrap="none" rtlCol="0">
                <a:spAutoFit/>
              </a:bodyPr>
              <a:lstStyle/>
              <a:p>
                <a:r>
                  <a:rPr lang="en-IN" dirty="0"/>
                  <a:t>NOTE: </a:t>
                </a:r>
              </a:p>
              <a:p>
                <a:endParaRPr lang="en-IN" dirty="0"/>
              </a:p>
              <a:p>
                <a:r>
                  <a:rPr lang="en-US" dirty="0"/>
                  <a:t>1. MSE and RMSE values are high and </a:t>
                </a:r>
                <a14:m>
                  <m:oMath xmlns:m="http://schemas.openxmlformats.org/officeDocument/2006/math">
                    <m:sSup>
                      <m:sSupPr>
                        <m:ctrlPr>
                          <a:rPr lang="en-IN" i="1"/>
                        </m:ctrlPr>
                      </m:sSupPr>
                      <m:e>
                        <m:r>
                          <a:rPr lang="en-IN" i="1"/>
                          <m:t>𝑅</m:t>
                        </m:r>
                      </m:e>
                      <m:sup>
                        <m:r>
                          <a:rPr lang="en-IN" i="1"/>
                          <m:t>2</m:t>
                        </m:r>
                      </m:sup>
                    </m:sSup>
                  </m:oMath>
                </a14:m>
                <a:r>
                  <a:rPr lang="en-IN" dirty="0"/>
                  <a:t> </a:t>
                </a:r>
                <a:r>
                  <a:rPr lang="en-US" dirty="0"/>
                  <a:t> is high.</a:t>
                </a:r>
              </a:p>
              <a:p>
                <a:endParaRPr lang="en-US" dirty="0"/>
              </a:p>
              <a:p>
                <a:r>
                  <a:rPr lang="en-US" dirty="0"/>
                  <a:t>2. It denotes that this model is slightly preferable for satisfactory results</a:t>
                </a:r>
                <a:endParaRPr lang="en-IN" dirty="0"/>
              </a:p>
              <a:p>
                <a:endParaRPr lang="en-IN" dirty="0"/>
              </a:p>
            </p:txBody>
          </p:sp>
        </mc:Choice>
        <mc:Fallback>
          <p:sp>
            <p:nvSpPr>
              <p:cNvPr id="9" name="TextBox 8">
                <a:extLst>
                  <a:ext uri="{FF2B5EF4-FFF2-40B4-BE49-F238E27FC236}">
                    <a16:creationId xmlns:a16="http://schemas.microsoft.com/office/drawing/2014/main" id="{6B83DB61-3D56-56F1-C04E-5679A3C3C33D}"/>
                  </a:ext>
                </a:extLst>
              </p:cNvPr>
              <p:cNvSpPr txBox="1">
                <a:spLocks noRot="1" noChangeAspect="1" noMove="1" noResize="1" noEditPoints="1" noAdjustHandles="1" noChangeArrowheads="1" noChangeShapeType="1" noTextEdit="1"/>
              </p:cNvSpPr>
              <p:nvPr/>
            </p:nvSpPr>
            <p:spPr>
              <a:xfrm>
                <a:off x="662430" y="4892921"/>
                <a:ext cx="6891695" cy="1760547"/>
              </a:xfrm>
              <a:prstGeom prst="rect">
                <a:avLst/>
              </a:prstGeom>
              <a:blipFill>
                <a:blip r:embed="rId3"/>
                <a:stretch>
                  <a:fillRect l="-796" t="-2083"/>
                </a:stretch>
              </a:blipFill>
            </p:spPr>
            <p:txBody>
              <a:bodyPr/>
              <a:lstStyle/>
              <a:p>
                <a:r>
                  <a:rPr lang="en-IN">
                    <a:noFill/>
                  </a:rPr>
                  <a:t> </a:t>
                </a:r>
              </a:p>
            </p:txBody>
          </p:sp>
        </mc:Fallback>
      </mc:AlternateContent>
    </p:spTree>
    <p:extLst>
      <p:ext uri="{BB962C8B-B14F-4D97-AF65-F5344CB8AC3E}">
        <p14:creationId xmlns:p14="http://schemas.microsoft.com/office/powerpoint/2010/main" val="912062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C5BBA856-3423-4FA3-7FB2-C70A73048DF7}"/>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6600" dirty="0"/>
              <a:t>OBJECTIVE</a:t>
            </a:r>
            <a:endParaRPr lang="en-US" sz="6600" kern="1200" dirty="0">
              <a:solidFill>
                <a:schemeClr val="tx1"/>
              </a:solidFill>
              <a:latin typeface="Arial" panose="020B0604020202020204" pitchFamily="34" charset="0"/>
              <a:cs typeface="Arial" panose="020B0604020202020204" pitchFamily="34" charset="0"/>
            </a:endParaRPr>
          </a:p>
        </p:txBody>
      </p:sp>
      <p:sp>
        <p:nvSpPr>
          <p:cNvPr id="11" name="Rectangle: Rounded Corners 1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89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hree darts on bullseye">
            <a:extLst>
              <a:ext uri="{FF2B5EF4-FFF2-40B4-BE49-F238E27FC236}">
                <a16:creationId xmlns:a16="http://schemas.microsoft.com/office/drawing/2014/main" id="{B54E7E42-C27F-4F7A-878A-EF37A177C935}"/>
              </a:ext>
            </a:extLst>
          </p:cNvPr>
          <p:cNvPicPr>
            <a:picLocks noChangeAspect="1"/>
          </p:cNvPicPr>
          <p:nvPr/>
        </p:nvPicPr>
        <p:blipFill rotWithShape="1">
          <a:blip r:embed="rId2"/>
          <a:srcRect t="11044" r="4" b="4206"/>
          <a:stretch/>
        </p:blipFill>
        <p:spPr>
          <a:xfrm>
            <a:off x="20" y="10"/>
            <a:ext cx="12185156" cy="6857990"/>
          </a:xfrm>
          <a:prstGeom prst="rect">
            <a:avLst/>
          </a:prstGeom>
        </p:spPr>
      </p:pic>
      <p:sp>
        <p:nvSpPr>
          <p:cNvPr id="2" name="Title 1">
            <a:extLst>
              <a:ext uri="{FF2B5EF4-FFF2-40B4-BE49-F238E27FC236}">
                <a16:creationId xmlns:a16="http://schemas.microsoft.com/office/drawing/2014/main" id="{2C04C6BF-6B77-4999-898D-5B9E165C8880}"/>
              </a:ext>
            </a:extLst>
          </p:cNvPr>
          <p:cNvSpPr>
            <a:spLocks noGrp="1"/>
          </p:cNvSpPr>
          <p:nvPr>
            <p:ph type="title"/>
          </p:nvPr>
        </p:nvSpPr>
        <p:spPr>
          <a:xfrm>
            <a:off x="346282" y="844738"/>
            <a:ext cx="5565648" cy="2179601"/>
          </a:xfrm>
        </p:spPr>
        <p:txBody>
          <a:bodyPr vert="horz" lIns="91440" tIns="45720" rIns="91440" bIns="45720" rtlCol="0" anchor="b">
            <a:normAutofit/>
          </a:bodyPr>
          <a:lstStyle/>
          <a:p>
            <a:r>
              <a:rPr lang="en-US" sz="4400" dirty="0"/>
              <a:t>OBJECTIVE</a:t>
            </a:r>
          </a:p>
        </p:txBody>
      </p:sp>
      <p:sp>
        <p:nvSpPr>
          <p:cNvPr id="3" name="Content Placeholder 2">
            <a:extLst>
              <a:ext uri="{FF2B5EF4-FFF2-40B4-BE49-F238E27FC236}">
                <a16:creationId xmlns:a16="http://schemas.microsoft.com/office/drawing/2014/main" id="{2574FD59-0E72-499D-9F7C-07DA54AC34A1}"/>
              </a:ext>
            </a:extLst>
          </p:cNvPr>
          <p:cNvSpPr>
            <a:spLocks noGrp="1"/>
          </p:cNvSpPr>
          <p:nvPr>
            <p:ph idx="1"/>
          </p:nvPr>
        </p:nvSpPr>
        <p:spPr>
          <a:xfrm>
            <a:off x="119533" y="3528484"/>
            <a:ext cx="5565647" cy="2747154"/>
          </a:xfrm>
        </p:spPr>
        <p:txBody>
          <a:bodyPr vert="horz" lIns="91440" tIns="45720" rIns="91440" bIns="45720" rtlCol="0" anchor="t">
            <a:normAutofit/>
          </a:bodyPr>
          <a:lstStyle/>
          <a:p>
            <a:pPr marL="342900" indent="-342900">
              <a:buFont typeface="Wingdings" panose="05000000000000000000" pitchFamily="2" charset="2"/>
              <a:buChar char="Ø"/>
            </a:pPr>
            <a:r>
              <a:rPr lang="en-US" sz="2400" dirty="0"/>
              <a:t>To design efficient system for predicting the stock market movement using ML .</a:t>
            </a:r>
          </a:p>
          <a:p>
            <a:pPr marL="342900" indent="-342900">
              <a:buFont typeface="Wingdings" panose="05000000000000000000" pitchFamily="2" charset="2"/>
              <a:buChar char="Ø"/>
            </a:pPr>
            <a:r>
              <a:rPr lang="en-US" sz="2400" dirty="0"/>
              <a:t>Specifically, use LSTM method to Predict stock price based on the historical data.</a:t>
            </a:r>
            <a:endParaRPr lang="en-US" sz="2400" dirty="0">
              <a:ea typeface="+mn-lt"/>
              <a:cs typeface="+mn-lt"/>
            </a:endParaRPr>
          </a:p>
          <a:p>
            <a:pPr marL="342900" indent="-342900">
              <a:buFont typeface="Wingdings" panose="05000000000000000000" pitchFamily="2" charset="2"/>
              <a:buChar char="Ø"/>
            </a:pPr>
            <a:r>
              <a:rPr lang="en-US" sz="2400" dirty="0"/>
              <a:t>Compare existing methods to show the superiority of LSTM.</a:t>
            </a:r>
          </a:p>
        </p:txBody>
      </p:sp>
    </p:spTree>
    <p:extLst>
      <p:ext uri="{BB962C8B-B14F-4D97-AF65-F5344CB8AC3E}">
        <p14:creationId xmlns:p14="http://schemas.microsoft.com/office/powerpoint/2010/main" val="2399453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C5BBA856-3423-4FA3-7FB2-C70A73048DF7}"/>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6600" dirty="0"/>
              <a:t>PROBLEM STATEMENT</a:t>
            </a:r>
            <a:endParaRPr lang="en-US" sz="6600" kern="1200" dirty="0">
              <a:solidFill>
                <a:schemeClr val="tx1"/>
              </a:solidFill>
              <a:latin typeface="Arial" panose="020B0604020202020204" pitchFamily="34" charset="0"/>
              <a:cs typeface="Arial" panose="020B0604020202020204" pitchFamily="34" charset="0"/>
            </a:endParaRPr>
          </a:p>
        </p:txBody>
      </p:sp>
      <p:sp>
        <p:nvSpPr>
          <p:cNvPr id="11" name="Rectangle: Rounded Corners 1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8913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4" descr="Light bulb on yellow background with sketched light beams and cord">
            <a:extLst>
              <a:ext uri="{FF2B5EF4-FFF2-40B4-BE49-F238E27FC236}">
                <a16:creationId xmlns:a16="http://schemas.microsoft.com/office/drawing/2014/main" id="{FA5CCCC6-806B-4116-B961-16D2C220DF2C}"/>
              </a:ext>
            </a:extLst>
          </p:cNvPr>
          <p:cNvPicPr>
            <a:picLocks noChangeAspect="1"/>
          </p:cNvPicPr>
          <p:nvPr/>
        </p:nvPicPr>
        <p:blipFill rotWithShape="1">
          <a:blip r:embed="rId2"/>
          <a:srcRect t="8520" r="4" b="4"/>
          <a:stretch/>
        </p:blipFill>
        <p:spPr>
          <a:xfrm>
            <a:off x="20" y="10"/>
            <a:ext cx="12185156" cy="6857990"/>
          </a:xfrm>
          <a:prstGeom prst="rect">
            <a:avLst/>
          </a:prstGeom>
        </p:spPr>
      </p:pic>
      <p:sp>
        <p:nvSpPr>
          <p:cNvPr id="2" name="Title 1">
            <a:extLst>
              <a:ext uri="{FF2B5EF4-FFF2-40B4-BE49-F238E27FC236}">
                <a16:creationId xmlns:a16="http://schemas.microsoft.com/office/drawing/2014/main" id="{3C077F69-CD01-4D98-8F04-412D49FE699C}"/>
              </a:ext>
            </a:extLst>
          </p:cNvPr>
          <p:cNvSpPr>
            <a:spLocks noGrp="1"/>
          </p:cNvSpPr>
          <p:nvPr>
            <p:ph type="title"/>
          </p:nvPr>
        </p:nvSpPr>
        <p:spPr>
          <a:xfrm>
            <a:off x="530352" y="799521"/>
            <a:ext cx="5565648" cy="2179601"/>
          </a:xfrm>
        </p:spPr>
        <p:txBody>
          <a:bodyPr vert="horz" lIns="91440" tIns="45720" rIns="91440" bIns="45720" rtlCol="0" anchor="b">
            <a:normAutofit/>
          </a:bodyPr>
          <a:lstStyle/>
          <a:p>
            <a:r>
              <a:rPr lang="en-US" sz="4400" dirty="0">
                <a:solidFill>
                  <a:srgbClr val="FFFFFF"/>
                </a:solidFill>
              </a:rPr>
              <a:t>PROBLEM STATEMENT</a:t>
            </a:r>
          </a:p>
        </p:txBody>
      </p:sp>
      <p:sp>
        <p:nvSpPr>
          <p:cNvPr id="41" name="Content Placeholder 2">
            <a:extLst>
              <a:ext uri="{FF2B5EF4-FFF2-40B4-BE49-F238E27FC236}">
                <a16:creationId xmlns:a16="http://schemas.microsoft.com/office/drawing/2014/main" id="{0BC96D34-957E-41E3-9287-49A9D0AEBCF7}"/>
              </a:ext>
            </a:extLst>
          </p:cNvPr>
          <p:cNvSpPr>
            <a:spLocks noGrp="1"/>
          </p:cNvSpPr>
          <p:nvPr/>
        </p:nvSpPr>
        <p:spPr>
          <a:xfrm>
            <a:off x="529809" y="3536820"/>
            <a:ext cx="5539460" cy="3247227"/>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ea typeface="+mn-lt"/>
                <a:cs typeface="+mn-lt"/>
              </a:rPr>
              <a:t>Predict stock market movement using machine learning techniques to improve the profit percentage in the trading</a:t>
            </a:r>
          </a:p>
          <a:p>
            <a:pPr algn="just"/>
            <a:endParaRPr lang="en-US" dirty="0">
              <a:ea typeface="+mn-lt"/>
              <a:cs typeface="+mn-lt"/>
            </a:endParaRPr>
          </a:p>
          <a:p>
            <a:pPr algn="just"/>
            <a:r>
              <a:rPr lang="en-US" dirty="0">
                <a:ea typeface="+mn-lt"/>
                <a:cs typeface="+mn-lt"/>
              </a:rPr>
              <a:t>P/E * EPS  = PRICE</a:t>
            </a:r>
          </a:p>
          <a:p>
            <a:pPr algn="just"/>
            <a:r>
              <a:rPr lang="en-US" dirty="0">
                <a:ea typeface="+mn-lt"/>
                <a:cs typeface="+mn-lt"/>
              </a:rPr>
              <a:t>If we can predict stocks future P/E and EPS, We will know accurate PRICE</a:t>
            </a:r>
          </a:p>
        </p:txBody>
      </p:sp>
    </p:spTree>
    <p:extLst>
      <p:ext uri="{BB962C8B-B14F-4D97-AF65-F5344CB8AC3E}">
        <p14:creationId xmlns:p14="http://schemas.microsoft.com/office/powerpoint/2010/main" val="719674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C5BBA856-3423-4FA3-7FB2-C70A73048DF7}"/>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6600" dirty="0"/>
              <a:t>RESEARCH WORK</a:t>
            </a:r>
            <a:endParaRPr lang="en-US" sz="6600" kern="1200" dirty="0">
              <a:solidFill>
                <a:schemeClr val="tx1"/>
              </a:solidFill>
              <a:latin typeface="Arial" panose="020B0604020202020204" pitchFamily="34" charset="0"/>
              <a:cs typeface="Arial" panose="020B0604020202020204" pitchFamily="34" charset="0"/>
            </a:endParaRPr>
          </a:p>
        </p:txBody>
      </p:sp>
      <p:sp>
        <p:nvSpPr>
          <p:cNvPr id="11" name="Rectangle: Rounded Corners 1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7248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0F7DC65-0104-4891-8BD3-989F7811BF6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413" r="7452"/>
          <a:stretch/>
        </p:blipFill>
        <p:spPr bwMode="auto">
          <a:xfrm>
            <a:off x="0" y="-9882"/>
            <a:ext cx="12192000" cy="6867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410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9795AC-1A78-4482-9FD2-0243D74E7C4D}"/>
              </a:ext>
            </a:extLst>
          </p:cNvPr>
          <p:cNvSpPr>
            <a:spLocks noGrp="1"/>
          </p:cNvSpPr>
          <p:nvPr>
            <p:ph type="title"/>
          </p:nvPr>
        </p:nvSpPr>
        <p:spPr>
          <a:xfrm>
            <a:off x="525717" y="749414"/>
            <a:ext cx="5706736" cy="1491309"/>
          </a:xfrm>
        </p:spPr>
        <p:txBody>
          <a:bodyPr vert="horz" lIns="91440" tIns="45720" rIns="91440" bIns="45720" rtlCol="0" anchor="b">
            <a:normAutofit/>
          </a:bodyPr>
          <a:lstStyle/>
          <a:p>
            <a:pPr>
              <a:lnSpc>
                <a:spcPct val="90000"/>
              </a:lnSpc>
              <a:spcBef>
                <a:spcPct val="0"/>
              </a:spcBef>
            </a:pPr>
            <a:r>
              <a:rPr lang="en-US" sz="2800" b="1" dirty="0">
                <a:effectLst/>
              </a:rPr>
              <a:t>LSTM </a:t>
            </a:r>
            <a:br>
              <a:rPr lang="en-US" sz="2800" b="1" dirty="0">
                <a:effectLst/>
              </a:rPr>
            </a:br>
            <a:r>
              <a:rPr lang="en-US" sz="2800" b="1" dirty="0">
                <a:effectLst/>
              </a:rPr>
              <a:t>Long-Short-Term Memory</a:t>
            </a:r>
            <a:endParaRPr lang="en-US" sz="2800" b="1" dirty="0"/>
          </a:p>
        </p:txBody>
      </p:sp>
      <p:sp>
        <p:nvSpPr>
          <p:cNvPr id="5" name="Subtitle 2">
            <a:extLst>
              <a:ext uri="{FF2B5EF4-FFF2-40B4-BE49-F238E27FC236}">
                <a16:creationId xmlns:a16="http://schemas.microsoft.com/office/drawing/2014/main" id="{EFC35976-1D2D-43FE-B40E-8433414F9752}"/>
              </a:ext>
            </a:extLst>
          </p:cNvPr>
          <p:cNvSpPr>
            <a:spLocks noGrp="1"/>
          </p:cNvSpPr>
          <p:nvPr>
            <p:ph type="subTitle" idx="1"/>
          </p:nvPr>
        </p:nvSpPr>
        <p:spPr>
          <a:xfrm>
            <a:off x="525717" y="2507861"/>
            <a:ext cx="11252301" cy="3448955"/>
          </a:xfrm>
        </p:spPr>
        <p:txBody>
          <a:bodyPr vert="horz" lIns="91440" tIns="45720" rIns="91440" bIns="45720" rtlCol="0">
            <a:normAutofit/>
          </a:bodyPr>
          <a:lstStyle/>
          <a:p>
            <a:pPr marL="285750" indent="-285750" algn="just">
              <a:lnSpc>
                <a:spcPct val="100000"/>
              </a:lnSpc>
              <a:spcBef>
                <a:spcPts val="1000"/>
              </a:spcBef>
              <a:buFont typeface="Wingdings" panose="05000000000000000000" pitchFamily="2" charset="2"/>
              <a:buChar char="Ø"/>
            </a:pPr>
            <a:r>
              <a:rPr lang="en-US" sz="2000" dirty="0"/>
              <a:t>LSTM is an advanced type of RNN</a:t>
            </a:r>
          </a:p>
          <a:p>
            <a:pPr marL="285750" indent="-285750" algn="just">
              <a:lnSpc>
                <a:spcPct val="100000"/>
              </a:lnSpc>
              <a:spcBef>
                <a:spcPts val="1000"/>
              </a:spcBef>
              <a:buFont typeface="Wingdings" panose="05000000000000000000" pitchFamily="2" charset="2"/>
              <a:buChar char="Ø"/>
            </a:pPr>
            <a:r>
              <a:rPr lang="en-US" sz="2000" dirty="0"/>
              <a:t>LSTM is proficient in learning about long-term dependencies.</a:t>
            </a:r>
          </a:p>
          <a:p>
            <a:pPr marL="285750" indent="-285750" algn="just">
              <a:lnSpc>
                <a:spcPct val="100000"/>
              </a:lnSpc>
              <a:spcBef>
                <a:spcPts val="1000"/>
              </a:spcBef>
              <a:buFont typeface="Wingdings" panose="05000000000000000000" pitchFamily="2" charset="2"/>
              <a:buChar char="Ø"/>
            </a:pPr>
            <a:r>
              <a:rPr lang="en-US" sz="2000" dirty="0"/>
              <a:t>It solves the vanishing gradient problem</a:t>
            </a:r>
          </a:p>
          <a:p>
            <a:pPr marL="285750" indent="-285750" algn="just">
              <a:lnSpc>
                <a:spcPct val="100000"/>
              </a:lnSpc>
              <a:spcBef>
                <a:spcPts val="1000"/>
              </a:spcBef>
              <a:buFont typeface="Wingdings" panose="05000000000000000000" pitchFamily="2" charset="2"/>
              <a:buChar char="Ø"/>
            </a:pPr>
            <a:r>
              <a:rPr lang="en-US" sz="2000" dirty="0">
                <a:effectLst/>
              </a:rPr>
              <a:t>LSTM is popularly used on time-series data for classification, processing, and making predictions.</a:t>
            </a:r>
          </a:p>
          <a:p>
            <a:pPr marL="285750" indent="-285750" algn="just">
              <a:lnSpc>
                <a:spcPct val="100000"/>
              </a:lnSpc>
              <a:spcBef>
                <a:spcPts val="1000"/>
              </a:spcBef>
              <a:buFont typeface="Wingdings" panose="05000000000000000000" pitchFamily="2" charset="2"/>
              <a:buChar char="Ø"/>
            </a:pPr>
            <a:r>
              <a:rPr lang="en-US" sz="2000" b="0" i="0" dirty="0">
                <a:effectLst/>
              </a:rPr>
              <a:t>It doesn’t just use the previous prediction but rather retains data for longer-term</a:t>
            </a:r>
            <a:endParaRPr lang="en-US" sz="2000" dirty="0">
              <a:effectLst/>
            </a:endParaRPr>
          </a:p>
          <a:p>
            <a:pPr marL="285750" indent="-285750" algn="just">
              <a:lnSpc>
                <a:spcPct val="100000"/>
              </a:lnSpc>
              <a:spcBef>
                <a:spcPts val="1000"/>
              </a:spcBef>
              <a:buFont typeface="Wingdings" panose="05000000000000000000" pitchFamily="2" charset="2"/>
              <a:buChar char="Ø"/>
            </a:pPr>
            <a:r>
              <a:rPr lang="en-US" sz="2000" i="0" dirty="0">
                <a:effectLst/>
              </a:rPr>
              <a:t>LSTMs are good at processing sequences of data such as text, speech and general time-series.</a:t>
            </a:r>
            <a:endParaRPr lang="en-US" sz="2000" dirty="0">
              <a:effectLst/>
            </a:endParaRPr>
          </a:p>
          <a:p>
            <a:pPr marL="285750" indent="-285750" algn="just">
              <a:lnSpc>
                <a:spcPct val="100000"/>
              </a:lnSpc>
              <a:spcBef>
                <a:spcPts val="1000"/>
              </a:spcBef>
              <a:buFont typeface="Arial" panose="020B0604020202020204" pitchFamily="34" charset="0"/>
              <a:buChar char="ü"/>
            </a:pPr>
            <a:endParaRPr lang="en-US" sz="2000" dirty="0"/>
          </a:p>
        </p:txBody>
      </p:sp>
    </p:spTree>
    <p:extLst>
      <p:ext uri="{BB962C8B-B14F-4D97-AF65-F5344CB8AC3E}">
        <p14:creationId xmlns:p14="http://schemas.microsoft.com/office/powerpoint/2010/main" val="176020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EC9E-214D-4D8C-ACA2-0E3E61D8D4F2}"/>
              </a:ext>
            </a:extLst>
          </p:cNvPr>
          <p:cNvSpPr>
            <a:spLocks noGrp="1"/>
          </p:cNvSpPr>
          <p:nvPr>
            <p:ph type="title"/>
          </p:nvPr>
        </p:nvSpPr>
        <p:spPr>
          <a:xfrm>
            <a:off x="130210" y="1469973"/>
            <a:ext cx="4821618" cy="546960"/>
          </a:xfrm>
        </p:spPr>
        <p:txBody>
          <a:bodyPr vert="horz" lIns="91440" tIns="45720" rIns="91440" bIns="45720" rtlCol="0" anchor="t">
            <a:normAutofit/>
          </a:bodyPr>
          <a:lstStyle/>
          <a:p>
            <a:pPr>
              <a:spcBef>
                <a:spcPct val="0"/>
              </a:spcBef>
            </a:pPr>
            <a:r>
              <a:rPr lang="en-US" sz="3200" b="1" dirty="0">
                <a:effectLst/>
              </a:rPr>
              <a:t>Vanishing gradient problem</a:t>
            </a:r>
            <a:endParaRPr lang="en-US" sz="3200" b="1" dirty="0"/>
          </a:p>
        </p:txBody>
      </p:sp>
      <p:pic>
        <p:nvPicPr>
          <p:cNvPr id="7" name="Graphic 6" descr="Warning">
            <a:extLst>
              <a:ext uri="{FF2B5EF4-FFF2-40B4-BE49-F238E27FC236}">
                <a16:creationId xmlns:a16="http://schemas.microsoft.com/office/drawing/2014/main" id="{6D63C559-995D-4C03-A4D2-C9A2883B96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592" y="2428342"/>
            <a:ext cx="3411864" cy="3411864"/>
          </a:xfrm>
          <a:prstGeom prst="rect">
            <a:avLst/>
          </a:prstGeom>
        </p:spPr>
      </p:pic>
      <p:sp>
        <p:nvSpPr>
          <p:cNvPr id="3" name="Subtitle 2">
            <a:extLst>
              <a:ext uri="{FF2B5EF4-FFF2-40B4-BE49-F238E27FC236}">
                <a16:creationId xmlns:a16="http://schemas.microsoft.com/office/drawing/2014/main" id="{6F66ABB8-2347-4CBB-B283-F72346C549E1}"/>
              </a:ext>
            </a:extLst>
          </p:cNvPr>
          <p:cNvSpPr>
            <a:spLocks noGrp="1"/>
          </p:cNvSpPr>
          <p:nvPr>
            <p:ph type="subTitle" idx="1"/>
          </p:nvPr>
        </p:nvSpPr>
        <p:spPr>
          <a:xfrm>
            <a:off x="5703285" y="506437"/>
            <a:ext cx="5533969" cy="6351563"/>
          </a:xfrm>
        </p:spPr>
        <p:txBody>
          <a:bodyPr vert="horz" lIns="91440" tIns="45720" rIns="91440" bIns="45720" rtlCol="0">
            <a:normAutofit/>
          </a:bodyPr>
          <a:lstStyle/>
          <a:p>
            <a:pPr marL="342900" indent="-342900" algn="just">
              <a:lnSpc>
                <a:spcPct val="100000"/>
              </a:lnSpc>
              <a:spcAft>
                <a:spcPts val="600"/>
              </a:spcAft>
              <a:buFont typeface="Arial" panose="020B0604020202020204" pitchFamily="34" charset="0"/>
              <a:buChar char="Ø"/>
            </a:pPr>
            <a:r>
              <a:rPr lang="en-US" sz="2000" dirty="0"/>
              <a:t>It is encountered when training artificial neural networks with gradient-based learning methods</a:t>
            </a:r>
          </a:p>
          <a:p>
            <a:pPr algn="just">
              <a:lnSpc>
                <a:spcPct val="100000"/>
              </a:lnSpc>
              <a:spcAft>
                <a:spcPts val="600"/>
              </a:spcAft>
            </a:pPr>
            <a:endParaRPr lang="en-US" sz="2000" dirty="0"/>
          </a:p>
          <a:p>
            <a:pPr marL="342900" indent="-342900" algn="just">
              <a:lnSpc>
                <a:spcPct val="100000"/>
              </a:lnSpc>
              <a:spcAft>
                <a:spcPts val="600"/>
              </a:spcAft>
              <a:buFont typeface="Arial" panose="020B0604020202020204" pitchFamily="34" charset="0"/>
              <a:buChar char="Ø"/>
            </a:pPr>
            <a:r>
              <a:rPr lang="en-US" sz="2000" dirty="0"/>
              <a:t>In such methods, during each iteration of training each of the neural network's weights receives an update</a:t>
            </a:r>
          </a:p>
          <a:p>
            <a:pPr algn="just">
              <a:lnSpc>
                <a:spcPct val="100000"/>
              </a:lnSpc>
              <a:spcAft>
                <a:spcPts val="600"/>
              </a:spcAft>
            </a:pPr>
            <a:endParaRPr lang="en-US" sz="2000" dirty="0"/>
          </a:p>
          <a:p>
            <a:pPr marL="342900" indent="-342900" algn="just">
              <a:lnSpc>
                <a:spcPct val="100000"/>
              </a:lnSpc>
              <a:spcAft>
                <a:spcPts val="600"/>
              </a:spcAft>
              <a:buFont typeface="Arial" panose="020B0604020202020204" pitchFamily="34" charset="0"/>
              <a:buChar char="Ø"/>
            </a:pPr>
            <a:r>
              <a:rPr lang="en-US" sz="2000" dirty="0"/>
              <a:t>in some cases, the gradient will be vanishingly small, effectively preventing the weight from changing its value.</a:t>
            </a:r>
          </a:p>
          <a:p>
            <a:pPr algn="just">
              <a:lnSpc>
                <a:spcPct val="100000"/>
              </a:lnSpc>
              <a:spcAft>
                <a:spcPts val="600"/>
              </a:spcAft>
            </a:pPr>
            <a:endParaRPr lang="en-US" sz="2000" dirty="0"/>
          </a:p>
          <a:p>
            <a:pPr marL="342900" indent="-342900" algn="just">
              <a:lnSpc>
                <a:spcPct val="100000"/>
              </a:lnSpc>
              <a:spcAft>
                <a:spcPts val="600"/>
              </a:spcAft>
              <a:buFont typeface="Arial" panose="020B0604020202020204" pitchFamily="34" charset="0"/>
              <a:buChar char="Ø"/>
            </a:pPr>
            <a:r>
              <a:rPr lang="en-US" sz="2000" dirty="0"/>
              <a:t>In the worst case, this may completely stop the neural network from further training.</a:t>
            </a:r>
          </a:p>
        </p:txBody>
      </p:sp>
      <p:sp>
        <p:nvSpPr>
          <p:cNvPr id="146" name="TextBox 145">
            <a:extLst>
              <a:ext uri="{FF2B5EF4-FFF2-40B4-BE49-F238E27FC236}">
                <a16:creationId xmlns:a16="http://schemas.microsoft.com/office/drawing/2014/main" id="{733AE956-77D4-4F33-ABB5-D4A1135A45A5}"/>
              </a:ext>
            </a:extLst>
          </p:cNvPr>
          <p:cNvSpPr txBox="1"/>
          <p:nvPr/>
        </p:nvSpPr>
        <p:spPr>
          <a:xfrm>
            <a:off x="1168496" y="5693944"/>
            <a:ext cx="2404056" cy="369332"/>
          </a:xfrm>
          <a:prstGeom prst="rect">
            <a:avLst/>
          </a:prstGeom>
          <a:noFill/>
        </p:spPr>
        <p:txBody>
          <a:bodyPr wrap="none" rtlCol="0">
            <a:spAutoFit/>
          </a:bodyPr>
          <a:lstStyle/>
          <a:p>
            <a:r>
              <a:rPr lang="en-US" dirty="0"/>
              <a:t>Fig. problem symbol</a:t>
            </a:r>
            <a:endParaRPr lang="en-IN" dirty="0"/>
          </a:p>
        </p:txBody>
      </p:sp>
    </p:spTree>
    <p:extLst>
      <p:ext uri="{BB962C8B-B14F-4D97-AF65-F5344CB8AC3E}">
        <p14:creationId xmlns:p14="http://schemas.microsoft.com/office/powerpoint/2010/main" val="4293251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813F-37CA-4B28-B14C-A7773D287EC6}"/>
              </a:ext>
            </a:extLst>
          </p:cNvPr>
          <p:cNvSpPr>
            <a:spLocks noGrp="1"/>
          </p:cNvSpPr>
          <p:nvPr>
            <p:ph type="title"/>
          </p:nvPr>
        </p:nvSpPr>
        <p:spPr>
          <a:xfrm>
            <a:off x="966436" y="797980"/>
            <a:ext cx="10941515" cy="586457"/>
          </a:xfrm>
        </p:spPr>
        <p:txBody>
          <a:bodyPr/>
          <a:lstStyle/>
          <a:p>
            <a:r>
              <a:rPr lang="en-US" b="1" i="0" dirty="0">
                <a:solidFill>
                  <a:srgbClr val="333333"/>
                </a:solidFill>
                <a:effectLst/>
                <a:latin typeface="CMS"/>
              </a:rPr>
              <a:t>The Problem of Long-Term Dependencies</a:t>
            </a:r>
            <a:br>
              <a:rPr lang="en-US" dirty="0"/>
            </a:br>
            <a:endParaRPr lang="en-IN" dirty="0"/>
          </a:p>
        </p:txBody>
      </p:sp>
      <p:pic>
        <p:nvPicPr>
          <p:cNvPr id="2050" name="Picture 2">
            <a:extLst>
              <a:ext uri="{FF2B5EF4-FFF2-40B4-BE49-F238E27FC236}">
                <a16:creationId xmlns:a16="http://schemas.microsoft.com/office/drawing/2014/main" id="{38B0298C-BB60-4E33-B72E-0EC07BCDB0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7463" y="2014665"/>
            <a:ext cx="4386098" cy="202171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48E7CB7-1470-4DA4-97E1-BCA1D77E392F}"/>
              </a:ext>
            </a:extLst>
          </p:cNvPr>
          <p:cNvSpPr txBox="1"/>
          <p:nvPr/>
        </p:nvSpPr>
        <p:spPr>
          <a:xfrm>
            <a:off x="397463" y="4147202"/>
            <a:ext cx="4654800" cy="369332"/>
          </a:xfrm>
          <a:prstGeom prst="rect">
            <a:avLst/>
          </a:prstGeom>
          <a:noFill/>
        </p:spPr>
        <p:txBody>
          <a:bodyPr wrap="none" rtlCol="0">
            <a:spAutoFit/>
          </a:bodyPr>
          <a:lstStyle/>
          <a:p>
            <a:r>
              <a:rPr lang="en-US" b="0" i="0" dirty="0">
                <a:solidFill>
                  <a:srgbClr val="333333"/>
                </a:solidFill>
                <a:effectLst/>
                <a:latin typeface="CMS"/>
              </a:rPr>
              <a:t>Fig. RNNs can learn to use the past information.</a:t>
            </a:r>
            <a:endParaRPr lang="en-IN" dirty="0"/>
          </a:p>
        </p:txBody>
      </p:sp>
      <p:pic>
        <p:nvPicPr>
          <p:cNvPr id="2052" name="Picture 4" descr="Neural networks struggle with long term dependencies.">
            <a:extLst>
              <a:ext uri="{FF2B5EF4-FFF2-40B4-BE49-F238E27FC236}">
                <a16:creationId xmlns:a16="http://schemas.microsoft.com/office/drawing/2014/main" id="{F78DD036-CB69-4869-B8C1-B5DBCC7E3E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93463" y="1971125"/>
            <a:ext cx="5145206" cy="20652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7E757E6-88AA-4950-AD0A-0A82558821F5}"/>
              </a:ext>
            </a:extLst>
          </p:cNvPr>
          <p:cNvSpPr txBox="1"/>
          <p:nvPr/>
        </p:nvSpPr>
        <p:spPr>
          <a:xfrm>
            <a:off x="6602645" y="4147202"/>
            <a:ext cx="5145206" cy="1200329"/>
          </a:xfrm>
          <a:prstGeom prst="rect">
            <a:avLst/>
          </a:prstGeom>
          <a:noFill/>
        </p:spPr>
        <p:txBody>
          <a:bodyPr wrap="square" rtlCol="0">
            <a:spAutoFit/>
          </a:bodyPr>
          <a:lstStyle/>
          <a:p>
            <a:pPr algn="just"/>
            <a:r>
              <a:rPr lang="en-US" b="0" i="0" dirty="0">
                <a:solidFill>
                  <a:srgbClr val="333333"/>
                </a:solidFill>
                <a:effectLst/>
                <a:latin typeface="CMS"/>
              </a:rPr>
              <a:t>Fig. Unfortunately, as that gap grows, RNNs become unable to learn to connect the information.</a:t>
            </a:r>
          </a:p>
          <a:p>
            <a:br>
              <a:rPr lang="en-US" dirty="0"/>
            </a:br>
            <a:endParaRPr lang="en-IN" dirty="0"/>
          </a:p>
        </p:txBody>
      </p:sp>
    </p:spTree>
    <p:extLst>
      <p:ext uri="{BB962C8B-B14F-4D97-AF65-F5344CB8AC3E}">
        <p14:creationId xmlns:p14="http://schemas.microsoft.com/office/powerpoint/2010/main" val="2959121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55104-4108-4DF1-A29D-C91BCE34E2FE}"/>
              </a:ext>
            </a:extLst>
          </p:cNvPr>
          <p:cNvSpPr>
            <a:spLocks noGrp="1"/>
          </p:cNvSpPr>
          <p:nvPr>
            <p:ph type="title"/>
          </p:nvPr>
        </p:nvSpPr>
        <p:spPr>
          <a:xfrm>
            <a:off x="1136428" y="627564"/>
            <a:ext cx="7474172" cy="1325563"/>
          </a:xfrm>
        </p:spPr>
        <p:txBody>
          <a:bodyPr>
            <a:normAutofit/>
          </a:bodyPr>
          <a:lstStyle/>
          <a:p>
            <a:r>
              <a:rPr lang="en-IN" dirty="0"/>
              <a:t>ABSTRACT</a:t>
            </a:r>
          </a:p>
        </p:txBody>
      </p:sp>
      <p:sp>
        <p:nvSpPr>
          <p:cNvPr id="3" name="Content Placeholder 2">
            <a:extLst>
              <a:ext uri="{FF2B5EF4-FFF2-40B4-BE49-F238E27FC236}">
                <a16:creationId xmlns:a16="http://schemas.microsoft.com/office/drawing/2014/main" id="{C3238A6F-967D-4516-9FBB-383E109827DF}"/>
              </a:ext>
            </a:extLst>
          </p:cNvPr>
          <p:cNvSpPr>
            <a:spLocks noGrp="1"/>
          </p:cNvSpPr>
          <p:nvPr>
            <p:ph idx="1"/>
          </p:nvPr>
        </p:nvSpPr>
        <p:spPr>
          <a:xfrm>
            <a:off x="1103782" y="962085"/>
            <a:ext cx="7474171" cy="5268351"/>
          </a:xfrm>
        </p:spPr>
        <p:txBody>
          <a:bodyPr anchor="ctr">
            <a:normAutofit/>
          </a:bodyPr>
          <a:lstStyle/>
          <a:p>
            <a:pPr algn="just">
              <a:lnSpc>
                <a:spcPct val="150000"/>
              </a:lnSpc>
            </a:pPr>
            <a:r>
              <a:rPr lang="en-US" sz="1600" dirty="0">
                <a:effectLst/>
                <a:latin typeface="Times New Roman" panose="02020603050405020304" pitchFamily="18" charset="0"/>
                <a:ea typeface="Times New Roman" panose="02020603050405020304" pitchFamily="18" charset="0"/>
              </a:rPr>
              <a:t>Stock market is a probabilistic trading where we can gain and have possibility of loss. Investing in stock market trading might be a risky task. </a:t>
            </a:r>
          </a:p>
          <a:p>
            <a:pPr algn="just">
              <a:lnSpc>
                <a:spcPct val="150000"/>
              </a:lnSpc>
            </a:pPr>
            <a:r>
              <a:rPr lang="en-US" sz="1600" dirty="0">
                <a:latin typeface="Times New Roman" panose="02020603050405020304" pitchFamily="18" charset="0"/>
                <a:ea typeface="Times New Roman" panose="02020603050405020304" pitchFamily="18" charset="0"/>
              </a:rPr>
              <a:t>A</a:t>
            </a:r>
            <a:r>
              <a:rPr lang="en-US" sz="1600" dirty="0">
                <a:effectLst/>
                <a:latin typeface="Times New Roman" panose="02020603050405020304" pitchFamily="18" charset="0"/>
                <a:ea typeface="Times New Roman" panose="02020603050405020304" pitchFamily="18" charset="0"/>
              </a:rPr>
              <a:t>lgorithmic trading works on the previous trends of a particular stock and help us predicting the stock market movements. </a:t>
            </a:r>
          </a:p>
          <a:p>
            <a:pPr algn="just">
              <a:lnSpc>
                <a:spcPct val="150000"/>
              </a:lnSpc>
            </a:pPr>
            <a:r>
              <a:rPr lang="en-US" sz="1600" dirty="0">
                <a:effectLst/>
                <a:latin typeface="Times New Roman" panose="02020603050405020304" pitchFamily="18" charset="0"/>
                <a:ea typeface="Times New Roman" panose="02020603050405020304" pitchFamily="18" charset="0"/>
              </a:rPr>
              <a:t>Algorithmic trading use machine learning techniques to increase the probability of profit because it uses the technical analysis of stock, price action strategies, seasonal trends and help us to predict which time is better to invest in stocks. </a:t>
            </a:r>
          </a:p>
          <a:p>
            <a:pPr algn="just">
              <a:lnSpc>
                <a:spcPct val="150000"/>
              </a:lnSpc>
            </a:pPr>
            <a:r>
              <a:rPr lang="en-US" sz="1600" dirty="0">
                <a:effectLst/>
                <a:latin typeface="Times New Roman" panose="02020603050405020304" pitchFamily="18" charset="0"/>
                <a:ea typeface="Times New Roman" panose="02020603050405020304" pitchFamily="18" charset="0"/>
              </a:rPr>
              <a:t>We are developing an algorithm using machine learning and deep learning techniques such as  RNN and LSTM for algorithmic trading.</a:t>
            </a:r>
            <a:endParaRPr lang="en-IN" sz="1600" dirty="0">
              <a:effectLst/>
              <a:latin typeface="Times New Roman" panose="02020603050405020304" pitchFamily="18" charset="0"/>
              <a:ea typeface="Times New Roman" panose="02020603050405020304" pitchFamily="18" charset="0"/>
            </a:endParaRP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ar Graph with Downward Trend">
            <a:extLst>
              <a:ext uri="{FF2B5EF4-FFF2-40B4-BE49-F238E27FC236}">
                <a16:creationId xmlns:a16="http://schemas.microsoft.com/office/drawing/2014/main" id="{D8ECBA9E-E860-CF75-6160-66A6A84425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4051318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4749-4AAF-49AC-B8D8-7C99EBEBE5AA}"/>
              </a:ext>
            </a:extLst>
          </p:cNvPr>
          <p:cNvSpPr>
            <a:spLocks noGrp="1"/>
          </p:cNvSpPr>
          <p:nvPr>
            <p:ph type="title"/>
          </p:nvPr>
        </p:nvSpPr>
        <p:spPr>
          <a:xfrm>
            <a:off x="295663" y="0"/>
            <a:ext cx="11782606" cy="681991"/>
          </a:xfrm>
        </p:spPr>
        <p:txBody>
          <a:bodyPr/>
          <a:lstStyle/>
          <a:p>
            <a:r>
              <a:rPr lang="en-IN" b="1" i="0" dirty="0">
                <a:solidFill>
                  <a:srgbClr val="292929"/>
                </a:solidFill>
                <a:effectLst/>
                <a:latin typeface="sohne"/>
              </a:rPr>
              <a:t>LSTM </a:t>
            </a:r>
            <a:r>
              <a:rPr lang="en-IN" b="1" i="0" dirty="0">
                <a:solidFill>
                  <a:srgbClr val="292929"/>
                </a:solidFill>
                <a:latin typeface="sohne"/>
              </a:rPr>
              <a:t>		        </a:t>
            </a:r>
            <a:r>
              <a:rPr lang="en-IN" sz="3200" b="1" i="0" dirty="0">
                <a:solidFill>
                  <a:srgbClr val="292929"/>
                </a:solidFill>
                <a:effectLst/>
                <a:latin typeface="sohne"/>
              </a:rPr>
              <a:t>Long-Short-Term Memory </a:t>
            </a:r>
            <a:endParaRPr lang="en-IN" dirty="0"/>
          </a:p>
        </p:txBody>
      </p:sp>
      <p:pic>
        <p:nvPicPr>
          <p:cNvPr id="5" name="Picture 4">
            <a:extLst>
              <a:ext uri="{FF2B5EF4-FFF2-40B4-BE49-F238E27FC236}">
                <a16:creationId xmlns:a16="http://schemas.microsoft.com/office/drawing/2014/main" id="{03084EE5-3995-49EC-B8C4-9BA0FB85A982}"/>
              </a:ext>
            </a:extLst>
          </p:cNvPr>
          <p:cNvPicPr>
            <a:picLocks noChangeAspect="1"/>
          </p:cNvPicPr>
          <p:nvPr/>
        </p:nvPicPr>
        <p:blipFill>
          <a:blip r:embed="rId2"/>
          <a:stretch>
            <a:fillRect/>
          </a:stretch>
        </p:blipFill>
        <p:spPr>
          <a:xfrm>
            <a:off x="0" y="617289"/>
            <a:ext cx="12191999" cy="6240711"/>
          </a:xfrm>
          <a:prstGeom prst="rect">
            <a:avLst/>
          </a:prstGeom>
        </p:spPr>
      </p:pic>
    </p:spTree>
    <p:extLst>
      <p:ext uri="{BB962C8B-B14F-4D97-AF65-F5344CB8AC3E}">
        <p14:creationId xmlns:p14="http://schemas.microsoft.com/office/powerpoint/2010/main" val="2894735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E4D67-3E92-483D-B333-C93EE6750C0C}"/>
              </a:ext>
            </a:extLst>
          </p:cNvPr>
          <p:cNvSpPr>
            <a:spLocks noGrp="1"/>
          </p:cNvSpPr>
          <p:nvPr>
            <p:ph type="title"/>
          </p:nvPr>
        </p:nvSpPr>
        <p:spPr>
          <a:xfrm>
            <a:off x="484951" y="296114"/>
            <a:ext cx="7845851" cy="804821"/>
          </a:xfrm>
        </p:spPr>
        <p:txBody>
          <a:bodyPr/>
          <a:lstStyle/>
          <a:p>
            <a:r>
              <a:rPr lang="en-US" b="1" i="0" dirty="0">
                <a:solidFill>
                  <a:srgbClr val="292929"/>
                </a:solidFill>
                <a:effectLst/>
                <a:latin typeface="sohne"/>
              </a:rPr>
              <a:t>How do LSTM Networks Work?</a:t>
            </a:r>
            <a:endParaRPr lang="en-IN" dirty="0"/>
          </a:p>
        </p:txBody>
      </p:sp>
      <p:sp>
        <p:nvSpPr>
          <p:cNvPr id="3" name="Subtitle 2">
            <a:extLst>
              <a:ext uri="{FF2B5EF4-FFF2-40B4-BE49-F238E27FC236}">
                <a16:creationId xmlns:a16="http://schemas.microsoft.com/office/drawing/2014/main" id="{4DF1BA18-330B-411B-81C0-B486AD64EF14}"/>
              </a:ext>
            </a:extLst>
          </p:cNvPr>
          <p:cNvSpPr>
            <a:spLocks noGrp="1"/>
          </p:cNvSpPr>
          <p:nvPr>
            <p:ph type="subTitle" idx="1"/>
          </p:nvPr>
        </p:nvSpPr>
        <p:spPr>
          <a:xfrm>
            <a:off x="180110" y="1202057"/>
            <a:ext cx="11804072" cy="2982016"/>
          </a:xfrm>
        </p:spPr>
        <p:txBody>
          <a:bodyPr/>
          <a:lstStyle/>
          <a:p>
            <a:r>
              <a:rPr lang="en-US" dirty="0">
                <a:solidFill>
                  <a:srgbClr val="292929"/>
                </a:solidFill>
                <a:latin typeface="charter"/>
              </a:rPr>
              <a:t>   T</a:t>
            </a:r>
            <a:r>
              <a:rPr lang="en-US" b="0" i="0" dirty="0">
                <a:solidFill>
                  <a:srgbClr val="292929"/>
                </a:solidFill>
                <a:effectLst/>
                <a:latin typeface="charter"/>
              </a:rPr>
              <a:t>he output of an LSTM at a particular point in time is dependent on :</a:t>
            </a:r>
          </a:p>
          <a:p>
            <a:br>
              <a:rPr lang="en-US" dirty="0"/>
            </a:br>
            <a:r>
              <a:rPr lang="en-US" b="0" i="0" dirty="0">
                <a:solidFill>
                  <a:srgbClr val="292929"/>
                </a:solidFill>
                <a:effectLst/>
                <a:latin typeface="charter"/>
              </a:rPr>
              <a:t>▹ The current long-term memory of the network known as the </a:t>
            </a:r>
            <a:r>
              <a:rPr lang="en-US" b="0" dirty="0">
                <a:solidFill>
                  <a:srgbClr val="292929"/>
                </a:solidFill>
                <a:effectLst/>
                <a:latin typeface="charter"/>
              </a:rPr>
              <a:t>cell state</a:t>
            </a:r>
            <a:br>
              <a:rPr lang="en-US" dirty="0"/>
            </a:br>
            <a:r>
              <a:rPr lang="en-US" b="0" i="0" dirty="0">
                <a:solidFill>
                  <a:srgbClr val="292929"/>
                </a:solidFill>
                <a:effectLst/>
                <a:latin typeface="charter"/>
              </a:rPr>
              <a:t>▹ The output at the previous point in time known as the previous</a:t>
            </a:r>
            <a:r>
              <a:rPr lang="en-US" b="0" i="1" dirty="0">
                <a:solidFill>
                  <a:srgbClr val="292929"/>
                </a:solidFill>
                <a:effectLst/>
                <a:latin typeface="charter"/>
              </a:rPr>
              <a:t> </a:t>
            </a:r>
            <a:r>
              <a:rPr lang="en-US" b="0" dirty="0">
                <a:solidFill>
                  <a:srgbClr val="292929"/>
                </a:solidFill>
                <a:effectLst/>
                <a:latin typeface="charter"/>
              </a:rPr>
              <a:t>hidden state</a:t>
            </a:r>
            <a:br>
              <a:rPr lang="en-US" dirty="0"/>
            </a:br>
            <a:r>
              <a:rPr lang="en-US" b="0" i="0" dirty="0">
                <a:solidFill>
                  <a:srgbClr val="292929"/>
                </a:solidFill>
                <a:effectLst/>
                <a:latin typeface="charter"/>
              </a:rPr>
              <a:t>▹ The input data at the current time step</a:t>
            </a:r>
          </a:p>
        </p:txBody>
      </p:sp>
      <p:sp>
        <p:nvSpPr>
          <p:cNvPr id="4" name="TextBox 3">
            <a:extLst>
              <a:ext uri="{FF2B5EF4-FFF2-40B4-BE49-F238E27FC236}">
                <a16:creationId xmlns:a16="http://schemas.microsoft.com/office/drawing/2014/main" id="{84E5729D-A11F-4FD3-8BC9-5D56C78CE7F1}"/>
              </a:ext>
            </a:extLst>
          </p:cNvPr>
          <p:cNvSpPr txBox="1"/>
          <p:nvPr/>
        </p:nvSpPr>
        <p:spPr>
          <a:xfrm>
            <a:off x="368308" y="4184073"/>
            <a:ext cx="11615874" cy="2246769"/>
          </a:xfrm>
          <a:prstGeom prst="rect">
            <a:avLst/>
          </a:prstGeom>
          <a:noFill/>
        </p:spPr>
        <p:txBody>
          <a:bodyPr wrap="square" rtlCol="0">
            <a:spAutoFit/>
          </a:bodyPr>
          <a:lstStyle/>
          <a:p>
            <a:pPr marL="342900" indent="-342900">
              <a:buFont typeface="Arial" panose="020B0604020202020204" pitchFamily="34" charset="0"/>
              <a:buChar char="•"/>
            </a:pPr>
            <a:r>
              <a:rPr lang="en-US" sz="2800" i="0" dirty="0">
                <a:solidFill>
                  <a:srgbClr val="292929"/>
                </a:solidFill>
                <a:effectLst/>
                <a:latin typeface="charter"/>
              </a:rPr>
              <a:t>LSTM series of gates control how the information in a sequence of data.</a:t>
            </a:r>
          </a:p>
          <a:p>
            <a:pPr marL="342900" indent="-342900">
              <a:buFont typeface="Arial" panose="020B0604020202020204" pitchFamily="34" charset="0"/>
              <a:buChar char="•"/>
            </a:pPr>
            <a:r>
              <a:rPr lang="en-US" sz="2800" i="0" dirty="0">
                <a:solidFill>
                  <a:srgbClr val="292929"/>
                </a:solidFill>
                <a:effectLst/>
                <a:latin typeface="charter"/>
              </a:rPr>
              <a:t>There are three gates in a typical LSTM; </a:t>
            </a:r>
          </a:p>
          <a:p>
            <a:pPr marL="342900" indent="-342900">
              <a:buFont typeface="Arial" panose="020B0604020202020204" pitchFamily="34" charset="0"/>
              <a:buChar char="•"/>
            </a:pPr>
            <a:r>
              <a:rPr lang="en-US" sz="2800" i="0" dirty="0">
                <a:solidFill>
                  <a:srgbClr val="292929"/>
                </a:solidFill>
                <a:effectLst/>
                <a:latin typeface="charter"/>
              </a:rPr>
              <a:t>forget gate, </a:t>
            </a:r>
          </a:p>
          <a:p>
            <a:pPr marL="342900" indent="-342900">
              <a:buFont typeface="Arial" panose="020B0604020202020204" pitchFamily="34" charset="0"/>
              <a:buChar char="•"/>
            </a:pPr>
            <a:r>
              <a:rPr lang="en-US" sz="2800" i="0" dirty="0">
                <a:solidFill>
                  <a:srgbClr val="292929"/>
                </a:solidFill>
                <a:effectLst/>
                <a:latin typeface="charter"/>
              </a:rPr>
              <a:t>input gate and </a:t>
            </a:r>
          </a:p>
          <a:p>
            <a:pPr marL="342900" indent="-342900">
              <a:buFont typeface="Arial" panose="020B0604020202020204" pitchFamily="34" charset="0"/>
              <a:buChar char="•"/>
            </a:pPr>
            <a:r>
              <a:rPr lang="en-US" sz="2800" i="0" dirty="0">
                <a:solidFill>
                  <a:srgbClr val="292929"/>
                </a:solidFill>
                <a:effectLst/>
                <a:latin typeface="charter"/>
              </a:rPr>
              <a:t>output gate.</a:t>
            </a:r>
            <a:endParaRPr lang="en-IN" sz="2800" dirty="0"/>
          </a:p>
        </p:txBody>
      </p:sp>
    </p:spTree>
    <p:extLst>
      <p:ext uri="{BB962C8B-B14F-4D97-AF65-F5344CB8AC3E}">
        <p14:creationId xmlns:p14="http://schemas.microsoft.com/office/powerpoint/2010/main" val="2359224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7852B88-E57D-4CD0-B2B9-CD8A7FE82C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762" y="1951630"/>
            <a:ext cx="9526237" cy="49063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F3D006E-46EC-46D7-977C-937EAAE5076F}"/>
              </a:ext>
            </a:extLst>
          </p:cNvPr>
          <p:cNvSpPr txBox="1"/>
          <p:nvPr/>
        </p:nvSpPr>
        <p:spPr>
          <a:xfrm>
            <a:off x="313899" y="5459104"/>
            <a:ext cx="1844159" cy="369332"/>
          </a:xfrm>
          <a:prstGeom prst="rect">
            <a:avLst/>
          </a:prstGeom>
          <a:noFill/>
        </p:spPr>
        <p:txBody>
          <a:bodyPr wrap="none" rtlCol="0">
            <a:spAutoFit/>
          </a:bodyPr>
          <a:lstStyle/>
          <a:p>
            <a:r>
              <a:rPr lang="en-US" dirty="0"/>
              <a:t>Fig. Forget gate</a:t>
            </a:r>
            <a:endParaRPr lang="en-IN" dirty="0"/>
          </a:p>
        </p:txBody>
      </p:sp>
      <p:sp>
        <p:nvSpPr>
          <p:cNvPr id="6" name="TextBox 5">
            <a:extLst>
              <a:ext uri="{FF2B5EF4-FFF2-40B4-BE49-F238E27FC236}">
                <a16:creationId xmlns:a16="http://schemas.microsoft.com/office/drawing/2014/main" id="{6C6A1A2F-77BE-A158-1170-D29ACDA7CBB0}"/>
              </a:ext>
            </a:extLst>
          </p:cNvPr>
          <p:cNvSpPr txBox="1"/>
          <p:nvPr/>
        </p:nvSpPr>
        <p:spPr>
          <a:xfrm>
            <a:off x="0" y="152309"/>
            <a:ext cx="11887200" cy="878574"/>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IN" sz="1800" dirty="0">
                <a:effectLst/>
                <a:latin typeface="Arial" panose="020B0604020202020204" pitchFamily="34" charset="0"/>
                <a:ea typeface="Calibri" panose="020F0502020204030204" pitchFamily="34" charset="0"/>
              </a:rPr>
              <a:t>The forget gate decides which pieces of the long-term memory should now be forgotten (have less weight) given the previous hidden state and the new data point in the sequence.</a:t>
            </a:r>
            <a:endParaRPr lang="en-IN" dirty="0"/>
          </a:p>
        </p:txBody>
      </p:sp>
    </p:spTree>
    <p:extLst>
      <p:ext uri="{BB962C8B-B14F-4D97-AF65-F5344CB8AC3E}">
        <p14:creationId xmlns:p14="http://schemas.microsoft.com/office/powerpoint/2010/main" val="10375804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1089E2DE-A1E6-467A-B24C-C6B38ADFC0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490" y="2037285"/>
            <a:ext cx="9786961" cy="48207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51000A8-D483-4B88-8951-6D7E9A5D045A}"/>
              </a:ext>
            </a:extLst>
          </p:cNvPr>
          <p:cNvSpPr txBox="1"/>
          <p:nvPr/>
        </p:nvSpPr>
        <p:spPr>
          <a:xfrm>
            <a:off x="313899" y="5459104"/>
            <a:ext cx="1702261" cy="369332"/>
          </a:xfrm>
          <a:prstGeom prst="rect">
            <a:avLst/>
          </a:prstGeom>
          <a:noFill/>
        </p:spPr>
        <p:txBody>
          <a:bodyPr wrap="none" rtlCol="0">
            <a:spAutoFit/>
          </a:bodyPr>
          <a:lstStyle/>
          <a:p>
            <a:r>
              <a:rPr lang="en-US" dirty="0"/>
              <a:t>Fig. Input gate</a:t>
            </a:r>
            <a:endParaRPr lang="en-IN" dirty="0"/>
          </a:p>
        </p:txBody>
      </p:sp>
      <p:sp>
        <p:nvSpPr>
          <p:cNvPr id="8" name="TextBox 7">
            <a:extLst>
              <a:ext uri="{FF2B5EF4-FFF2-40B4-BE49-F238E27FC236}">
                <a16:creationId xmlns:a16="http://schemas.microsoft.com/office/drawing/2014/main" id="{AB96F25E-E4D6-23B4-4F76-02E80435DE73}"/>
              </a:ext>
            </a:extLst>
          </p:cNvPr>
          <p:cNvSpPr txBox="1"/>
          <p:nvPr/>
        </p:nvSpPr>
        <p:spPr>
          <a:xfrm>
            <a:off x="193964" y="404291"/>
            <a:ext cx="11582400" cy="87857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800" dirty="0">
                <a:effectLst/>
                <a:latin typeface="Arial" panose="020B0604020202020204" pitchFamily="34" charset="0"/>
                <a:ea typeface="Calibri" panose="020F0502020204030204" pitchFamily="34" charset="0"/>
              </a:rPr>
              <a:t>The goal of this step is to determine what added information should add to the networks long-term memory (cell state), given the previous hidden state and new input data.</a:t>
            </a:r>
            <a:endParaRPr lang="en-IN" dirty="0"/>
          </a:p>
        </p:txBody>
      </p:sp>
    </p:spTree>
    <p:extLst>
      <p:ext uri="{BB962C8B-B14F-4D97-AF65-F5344CB8AC3E}">
        <p14:creationId xmlns:p14="http://schemas.microsoft.com/office/powerpoint/2010/main" val="21238548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15002C7D-50A0-4CFA-B283-11DEACE53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6869" y="2006221"/>
            <a:ext cx="9739631" cy="48517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84BC447-E888-4205-87FD-536F6831F410}"/>
              </a:ext>
            </a:extLst>
          </p:cNvPr>
          <p:cNvSpPr txBox="1"/>
          <p:nvPr/>
        </p:nvSpPr>
        <p:spPr>
          <a:xfrm>
            <a:off x="313899" y="5459104"/>
            <a:ext cx="1912255" cy="369332"/>
          </a:xfrm>
          <a:prstGeom prst="rect">
            <a:avLst/>
          </a:prstGeom>
          <a:noFill/>
        </p:spPr>
        <p:txBody>
          <a:bodyPr wrap="none" rtlCol="0">
            <a:spAutoFit/>
          </a:bodyPr>
          <a:lstStyle/>
          <a:p>
            <a:r>
              <a:rPr lang="en-US" dirty="0"/>
              <a:t>Fig. Output gate</a:t>
            </a:r>
            <a:endParaRPr lang="en-IN" dirty="0"/>
          </a:p>
        </p:txBody>
      </p:sp>
      <p:sp>
        <p:nvSpPr>
          <p:cNvPr id="8" name="TextBox 7">
            <a:extLst>
              <a:ext uri="{FF2B5EF4-FFF2-40B4-BE49-F238E27FC236}">
                <a16:creationId xmlns:a16="http://schemas.microsoft.com/office/drawing/2014/main" id="{0F627F79-775F-1A6D-9C1D-D9659A37CE24}"/>
              </a:ext>
            </a:extLst>
          </p:cNvPr>
          <p:cNvSpPr txBox="1"/>
          <p:nvPr/>
        </p:nvSpPr>
        <p:spPr>
          <a:xfrm>
            <a:off x="124690" y="174778"/>
            <a:ext cx="11914909" cy="878574"/>
          </a:xfrm>
          <a:prstGeom prst="rect">
            <a:avLst/>
          </a:prstGeom>
          <a:noFill/>
        </p:spPr>
        <p:txBody>
          <a:bodyPr wrap="square">
            <a:spAutoFit/>
          </a:bodyPr>
          <a:lstStyle/>
          <a:p>
            <a:pPr marL="285750" indent="-285750">
              <a:lnSpc>
                <a:spcPct val="150000"/>
              </a:lnSpc>
              <a:spcAft>
                <a:spcPts val="800"/>
              </a:spcAft>
              <a:buFont typeface="Arial" panose="020B0604020202020204" pitchFamily="34" charset="0"/>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This ensures that only necessary information will be an output (saved to the new hidden state). However, before applying the filter, we pass the cell state through a tanh to force the values into the interval [-1,1].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145293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4B4622C-D31E-4DF6-8727-202A4D48E7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3534" y="0"/>
            <a:ext cx="10368466"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CD8DC6E-6D4A-40BF-9F0D-388118DC2F7A}"/>
              </a:ext>
            </a:extLst>
          </p:cNvPr>
          <p:cNvSpPr txBox="1"/>
          <p:nvPr/>
        </p:nvSpPr>
        <p:spPr>
          <a:xfrm>
            <a:off x="109182" y="286603"/>
            <a:ext cx="1269322" cy="584775"/>
          </a:xfrm>
          <a:prstGeom prst="rect">
            <a:avLst/>
          </a:prstGeom>
          <a:noFill/>
        </p:spPr>
        <p:txBody>
          <a:bodyPr wrap="none" rtlCol="0">
            <a:spAutoFit/>
          </a:bodyPr>
          <a:lstStyle/>
          <a:p>
            <a:r>
              <a:rPr lang="en-US" sz="3200" b="1" dirty="0"/>
              <a:t>LSTM</a:t>
            </a:r>
            <a:endParaRPr lang="en-IN" sz="3200" b="1" dirty="0"/>
          </a:p>
        </p:txBody>
      </p:sp>
      <p:sp>
        <p:nvSpPr>
          <p:cNvPr id="41" name="TextBox 40">
            <a:extLst>
              <a:ext uri="{FF2B5EF4-FFF2-40B4-BE49-F238E27FC236}">
                <a16:creationId xmlns:a16="http://schemas.microsoft.com/office/drawing/2014/main" id="{E5F0C89B-0A37-4FD7-ACBE-00DE22CD8D89}"/>
              </a:ext>
            </a:extLst>
          </p:cNvPr>
          <p:cNvSpPr txBox="1"/>
          <p:nvPr/>
        </p:nvSpPr>
        <p:spPr>
          <a:xfrm>
            <a:off x="-11830" y="6202065"/>
            <a:ext cx="1950342" cy="369332"/>
          </a:xfrm>
          <a:prstGeom prst="rect">
            <a:avLst/>
          </a:prstGeom>
          <a:noFill/>
        </p:spPr>
        <p:txBody>
          <a:bodyPr wrap="none" rtlCol="0">
            <a:spAutoFit/>
          </a:bodyPr>
          <a:lstStyle/>
          <a:p>
            <a:r>
              <a:rPr lang="en-US" sz="1400" dirty="0"/>
              <a:t>Fig</a:t>
            </a:r>
            <a:r>
              <a:rPr lang="en-US" dirty="0"/>
              <a:t>. </a:t>
            </a:r>
            <a:r>
              <a:rPr lang="en-US" sz="1400" dirty="0"/>
              <a:t>LSTM</a:t>
            </a:r>
            <a:r>
              <a:rPr lang="en-US" dirty="0"/>
              <a:t> process</a:t>
            </a:r>
            <a:endParaRPr lang="en-IN" dirty="0"/>
          </a:p>
        </p:txBody>
      </p:sp>
    </p:spTree>
    <p:extLst>
      <p:ext uri="{BB962C8B-B14F-4D97-AF65-F5344CB8AC3E}">
        <p14:creationId xmlns:p14="http://schemas.microsoft.com/office/powerpoint/2010/main" val="28886518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FFE6B-91EC-40B9-9537-98979D19A4E3}"/>
              </a:ext>
            </a:extLst>
          </p:cNvPr>
          <p:cNvSpPr>
            <a:spLocks noGrp="1"/>
          </p:cNvSpPr>
          <p:nvPr>
            <p:ph type="title"/>
          </p:nvPr>
        </p:nvSpPr>
        <p:spPr>
          <a:xfrm>
            <a:off x="1927657" y="702217"/>
            <a:ext cx="8336683" cy="852995"/>
          </a:xfrm>
        </p:spPr>
        <p:txBody>
          <a:bodyPr vert="horz" lIns="91440" tIns="45720" rIns="91440" bIns="45720" rtlCol="0" anchor="t">
            <a:normAutofit/>
          </a:bodyPr>
          <a:lstStyle/>
          <a:p>
            <a:pPr>
              <a:spcBef>
                <a:spcPct val="0"/>
              </a:spcBef>
            </a:pPr>
            <a:r>
              <a:rPr lang="en-US" sz="4000" b="1" dirty="0">
                <a:effectLst/>
              </a:rPr>
              <a:t>LSTM Implementation – Import Libraries</a:t>
            </a:r>
            <a:endParaRPr lang="en-US" sz="4000" dirty="0"/>
          </a:p>
        </p:txBody>
      </p:sp>
      <p:pic>
        <p:nvPicPr>
          <p:cNvPr id="5" name="Picture 4">
            <a:extLst>
              <a:ext uri="{FF2B5EF4-FFF2-40B4-BE49-F238E27FC236}">
                <a16:creationId xmlns:a16="http://schemas.microsoft.com/office/drawing/2014/main" id="{38B76041-E5DD-4AA4-8580-F1B1B9CEB6FD}"/>
              </a:ext>
            </a:extLst>
          </p:cNvPr>
          <p:cNvPicPr>
            <a:picLocks noChangeAspect="1"/>
          </p:cNvPicPr>
          <p:nvPr/>
        </p:nvPicPr>
        <p:blipFill>
          <a:blip r:embed="rId2"/>
          <a:stretch>
            <a:fillRect/>
          </a:stretch>
        </p:blipFill>
        <p:spPr>
          <a:xfrm>
            <a:off x="2266410" y="1734422"/>
            <a:ext cx="7659179" cy="3714363"/>
          </a:xfrm>
          <a:custGeom>
            <a:avLst/>
            <a:gdLst>
              <a:gd name="connsiteX0" fmla="*/ 0 w 7659179"/>
              <a:gd name="connsiteY0" fmla="*/ 0 h 3714363"/>
              <a:gd name="connsiteX1" fmla="*/ 435984 w 7659179"/>
              <a:gd name="connsiteY1" fmla="*/ 0 h 3714363"/>
              <a:gd name="connsiteX2" fmla="*/ 1178335 w 7659179"/>
              <a:gd name="connsiteY2" fmla="*/ 0 h 3714363"/>
              <a:gd name="connsiteX3" fmla="*/ 1920686 w 7659179"/>
              <a:gd name="connsiteY3" fmla="*/ 0 h 3714363"/>
              <a:gd name="connsiteX4" fmla="*/ 2509854 w 7659179"/>
              <a:gd name="connsiteY4" fmla="*/ 0 h 3714363"/>
              <a:gd name="connsiteX5" fmla="*/ 2945838 w 7659179"/>
              <a:gd name="connsiteY5" fmla="*/ 0 h 3714363"/>
              <a:gd name="connsiteX6" fmla="*/ 3458414 w 7659179"/>
              <a:gd name="connsiteY6" fmla="*/ 0 h 3714363"/>
              <a:gd name="connsiteX7" fmla="*/ 4047582 w 7659179"/>
              <a:gd name="connsiteY7" fmla="*/ 0 h 3714363"/>
              <a:gd name="connsiteX8" fmla="*/ 4406974 w 7659179"/>
              <a:gd name="connsiteY8" fmla="*/ 0 h 3714363"/>
              <a:gd name="connsiteX9" fmla="*/ 4766366 w 7659179"/>
              <a:gd name="connsiteY9" fmla="*/ 0 h 3714363"/>
              <a:gd name="connsiteX10" fmla="*/ 5278942 w 7659179"/>
              <a:gd name="connsiteY10" fmla="*/ 0 h 3714363"/>
              <a:gd name="connsiteX11" fmla="*/ 6021293 w 7659179"/>
              <a:gd name="connsiteY11" fmla="*/ 0 h 3714363"/>
              <a:gd name="connsiteX12" fmla="*/ 6533869 w 7659179"/>
              <a:gd name="connsiteY12" fmla="*/ 0 h 3714363"/>
              <a:gd name="connsiteX13" fmla="*/ 6893261 w 7659179"/>
              <a:gd name="connsiteY13" fmla="*/ 0 h 3714363"/>
              <a:gd name="connsiteX14" fmla="*/ 7659179 w 7659179"/>
              <a:gd name="connsiteY14" fmla="*/ 0 h 3714363"/>
              <a:gd name="connsiteX15" fmla="*/ 7659179 w 7659179"/>
              <a:gd name="connsiteY15" fmla="*/ 419192 h 3714363"/>
              <a:gd name="connsiteX16" fmla="*/ 7659179 w 7659179"/>
              <a:gd name="connsiteY16" fmla="*/ 986959 h 3714363"/>
              <a:gd name="connsiteX17" fmla="*/ 7659179 w 7659179"/>
              <a:gd name="connsiteY17" fmla="*/ 1406152 h 3714363"/>
              <a:gd name="connsiteX18" fmla="*/ 7659179 w 7659179"/>
              <a:gd name="connsiteY18" fmla="*/ 1825344 h 3714363"/>
              <a:gd name="connsiteX19" fmla="*/ 7659179 w 7659179"/>
              <a:gd name="connsiteY19" fmla="*/ 2281680 h 3714363"/>
              <a:gd name="connsiteX20" fmla="*/ 7659179 w 7659179"/>
              <a:gd name="connsiteY20" fmla="*/ 2775160 h 3714363"/>
              <a:gd name="connsiteX21" fmla="*/ 7659179 w 7659179"/>
              <a:gd name="connsiteY21" fmla="*/ 3231496 h 3714363"/>
              <a:gd name="connsiteX22" fmla="*/ 7659179 w 7659179"/>
              <a:gd name="connsiteY22" fmla="*/ 3714363 h 3714363"/>
              <a:gd name="connsiteX23" fmla="*/ 7146603 w 7659179"/>
              <a:gd name="connsiteY23" fmla="*/ 3714363 h 3714363"/>
              <a:gd name="connsiteX24" fmla="*/ 6787211 w 7659179"/>
              <a:gd name="connsiteY24" fmla="*/ 3714363 h 3714363"/>
              <a:gd name="connsiteX25" fmla="*/ 6198043 w 7659179"/>
              <a:gd name="connsiteY25" fmla="*/ 3714363 h 3714363"/>
              <a:gd name="connsiteX26" fmla="*/ 5762059 w 7659179"/>
              <a:gd name="connsiteY26" fmla="*/ 3714363 h 3714363"/>
              <a:gd name="connsiteX27" fmla="*/ 5096300 w 7659179"/>
              <a:gd name="connsiteY27" fmla="*/ 3714363 h 3714363"/>
              <a:gd name="connsiteX28" fmla="*/ 4353949 w 7659179"/>
              <a:gd name="connsiteY28" fmla="*/ 3714363 h 3714363"/>
              <a:gd name="connsiteX29" fmla="*/ 3611597 w 7659179"/>
              <a:gd name="connsiteY29" fmla="*/ 3714363 h 3714363"/>
              <a:gd name="connsiteX30" fmla="*/ 2869246 w 7659179"/>
              <a:gd name="connsiteY30" fmla="*/ 3714363 h 3714363"/>
              <a:gd name="connsiteX31" fmla="*/ 2280079 w 7659179"/>
              <a:gd name="connsiteY31" fmla="*/ 3714363 h 3714363"/>
              <a:gd name="connsiteX32" fmla="*/ 1767503 w 7659179"/>
              <a:gd name="connsiteY32" fmla="*/ 3714363 h 3714363"/>
              <a:gd name="connsiteX33" fmla="*/ 1331519 w 7659179"/>
              <a:gd name="connsiteY33" fmla="*/ 3714363 h 3714363"/>
              <a:gd name="connsiteX34" fmla="*/ 895535 w 7659179"/>
              <a:gd name="connsiteY34" fmla="*/ 3714363 h 3714363"/>
              <a:gd name="connsiteX35" fmla="*/ 536143 w 7659179"/>
              <a:gd name="connsiteY35" fmla="*/ 3714363 h 3714363"/>
              <a:gd name="connsiteX36" fmla="*/ 0 w 7659179"/>
              <a:gd name="connsiteY36" fmla="*/ 3714363 h 3714363"/>
              <a:gd name="connsiteX37" fmla="*/ 0 w 7659179"/>
              <a:gd name="connsiteY37" fmla="*/ 3183740 h 3714363"/>
              <a:gd name="connsiteX38" fmla="*/ 0 w 7659179"/>
              <a:gd name="connsiteY38" fmla="*/ 2764547 h 3714363"/>
              <a:gd name="connsiteX39" fmla="*/ 0 w 7659179"/>
              <a:gd name="connsiteY39" fmla="*/ 2159637 h 3714363"/>
              <a:gd name="connsiteX40" fmla="*/ 0 w 7659179"/>
              <a:gd name="connsiteY40" fmla="*/ 1554726 h 3714363"/>
              <a:gd name="connsiteX41" fmla="*/ 0 w 7659179"/>
              <a:gd name="connsiteY41" fmla="*/ 986959 h 3714363"/>
              <a:gd name="connsiteX42" fmla="*/ 0 w 7659179"/>
              <a:gd name="connsiteY42" fmla="*/ 530623 h 3714363"/>
              <a:gd name="connsiteX43" fmla="*/ 0 w 7659179"/>
              <a:gd name="connsiteY43" fmla="*/ 0 h 371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659179" h="3714363" fill="none" extrusionOk="0">
                <a:moveTo>
                  <a:pt x="0" y="0"/>
                </a:moveTo>
                <a:cubicBezTo>
                  <a:pt x="197196" y="-35261"/>
                  <a:pt x="222819" y="41796"/>
                  <a:pt x="435984" y="0"/>
                </a:cubicBezTo>
                <a:cubicBezTo>
                  <a:pt x="649149" y="-41796"/>
                  <a:pt x="940443" y="12143"/>
                  <a:pt x="1178335" y="0"/>
                </a:cubicBezTo>
                <a:cubicBezTo>
                  <a:pt x="1416227" y="-12143"/>
                  <a:pt x="1653098" y="696"/>
                  <a:pt x="1920686" y="0"/>
                </a:cubicBezTo>
                <a:cubicBezTo>
                  <a:pt x="2188274" y="-696"/>
                  <a:pt x="2229734" y="6272"/>
                  <a:pt x="2509854" y="0"/>
                </a:cubicBezTo>
                <a:cubicBezTo>
                  <a:pt x="2789974" y="-6272"/>
                  <a:pt x="2797235" y="39566"/>
                  <a:pt x="2945838" y="0"/>
                </a:cubicBezTo>
                <a:cubicBezTo>
                  <a:pt x="3094441" y="-39566"/>
                  <a:pt x="3275177" y="4097"/>
                  <a:pt x="3458414" y="0"/>
                </a:cubicBezTo>
                <a:cubicBezTo>
                  <a:pt x="3641651" y="-4097"/>
                  <a:pt x="3870427" y="28568"/>
                  <a:pt x="4047582" y="0"/>
                </a:cubicBezTo>
                <a:cubicBezTo>
                  <a:pt x="4224737" y="-28568"/>
                  <a:pt x="4316852" y="37902"/>
                  <a:pt x="4406974" y="0"/>
                </a:cubicBezTo>
                <a:cubicBezTo>
                  <a:pt x="4497096" y="-37902"/>
                  <a:pt x="4679688" y="3976"/>
                  <a:pt x="4766366" y="0"/>
                </a:cubicBezTo>
                <a:cubicBezTo>
                  <a:pt x="4853044" y="-3976"/>
                  <a:pt x="5112159" y="52507"/>
                  <a:pt x="5278942" y="0"/>
                </a:cubicBezTo>
                <a:cubicBezTo>
                  <a:pt x="5445725" y="-52507"/>
                  <a:pt x="5712965" y="45779"/>
                  <a:pt x="6021293" y="0"/>
                </a:cubicBezTo>
                <a:cubicBezTo>
                  <a:pt x="6329621" y="-45779"/>
                  <a:pt x="6341661" y="6266"/>
                  <a:pt x="6533869" y="0"/>
                </a:cubicBezTo>
                <a:cubicBezTo>
                  <a:pt x="6726077" y="-6266"/>
                  <a:pt x="6731379" y="5479"/>
                  <a:pt x="6893261" y="0"/>
                </a:cubicBezTo>
                <a:cubicBezTo>
                  <a:pt x="7055143" y="-5479"/>
                  <a:pt x="7328701" y="67324"/>
                  <a:pt x="7659179" y="0"/>
                </a:cubicBezTo>
                <a:cubicBezTo>
                  <a:pt x="7699637" y="162446"/>
                  <a:pt x="7609381" y="316719"/>
                  <a:pt x="7659179" y="419192"/>
                </a:cubicBezTo>
                <a:cubicBezTo>
                  <a:pt x="7708977" y="521665"/>
                  <a:pt x="7640502" y="800136"/>
                  <a:pt x="7659179" y="986959"/>
                </a:cubicBezTo>
                <a:cubicBezTo>
                  <a:pt x="7677856" y="1173782"/>
                  <a:pt x="7627632" y="1298769"/>
                  <a:pt x="7659179" y="1406152"/>
                </a:cubicBezTo>
                <a:cubicBezTo>
                  <a:pt x="7690726" y="1513535"/>
                  <a:pt x="7633084" y="1715456"/>
                  <a:pt x="7659179" y="1825344"/>
                </a:cubicBezTo>
                <a:cubicBezTo>
                  <a:pt x="7685274" y="1935232"/>
                  <a:pt x="7620352" y="2090145"/>
                  <a:pt x="7659179" y="2281680"/>
                </a:cubicBezTo>
                <a:cubicBezTo>
                  <a:pt x="7698006" y="2473215"/>
                  <a:pt x="7651753" y="2570946"/>
                  <a:pt x="7659179" y="2775160"/>
                </a:cubicBezTo>
                <a:cubicBezTo>
                  <a:pt x="7666605" y="2979374"/>
                  <a:pt x="7618138" y="3019690"/>
                  <a:pt x="7659179" y="3231496"/>
                </a:cubicBezTo>
                <a:cubicBezTo>
                  <a:pt x="7700220" y="3443302"/>
                  <a:pt x="7605486" y="3585343"/>
                  <a:pt x="7659179" y="3714363"/>
                </a:cubicBezTo>
                <a:cubicBezTo>
                  <a:pt x="7548864" y="3764509"/>
                  <a:pt x="7345345" y="3674259"/>
                  <a:pt x="7146603" y="3714363"/>
                </a:cubicBezTo>
                <a:cubicBezTo>
                  <a:pt x="6947861" y="3754467"/>
                  <a:pt x="6961277" y="3686741"/>
                  <a:pt x="6787211" y="3714363"/>
                </a:cubicBezTo>
                <a:cubicBezTo>
                  <a:pt x="6613145" y="3741985"/>
                  <a:pt x="6376288" y="3691597"/>
                  <a:pt x="6198043" y="3714363"/>
                </a:cubicBezTo>
                <a:cubicBezTo>
                  <a:pt x="6019798" y="3737129"/>
                  <a:pt x="5874187" y="3704513"/>
                  <a:pt x="5762059" y="3714363"/>
                </a:cubicBezTo>
                <a:cubicBezTo>
                  <a:pt x="5649931" y="3724213"/>
                  <a:pt x="5376657" y="3668484"/>
                  <a:pt x="5096300" y="3714363"/>
                </a:cubicBezTo>
                <a:cubicBezTo>
                  <a:pt x="4815943" y="3760242"/>
                  <a:pt x="4534291" y="3683815"/>
                  <a:pt x="4353949" y="3714363"/>
                </a:cubicBezTo>
                <a:cubicBezTo>
                  <a:pt x="4173607" y="3744911"/>
                  <a:pt x="3894996" y="3637021"/>
                  <a:pt x="3611597" y="3714363"/>
                </a:cubicBezTo>
                <a:cubicBezTo>
                  <a:pt x="3328198" y="3791705"/>
                  <a:pt x="3052515" y="3651870"/>
                  <a:pt x="2869246" y="3714363"/>
                </a:cubicBezTo>
                <a:cubicBezTo>
                  <a:pt x="2685977" y="3776856"/>
                  <a:pt x="2409046" y="3701425"/>
                  <a:pt x="2280079" y="3714363"/>
                </a:cubicBezTo>
                <a:cubicBezTo>
                  <a:pt x="2151112" y="3727301"/>
                  <a:pt x="2007884" y="3686685"/>
                  <a:pt x="1767503" y="3714363"/>
                </a:cubicBezTo>
                <a:cubicBezTo>
                  <a:pt x="1527122" y="3742041"/>
                  <a:pt x="1513704" y="3700674"/>
                  <a:pt x="1331519" y="3714363"/>
                </a:cubicBezTo>
                <a:cubicBezTo>
                  <a:pt x="1149334" y="3728052"/>
                  <a:pt x="993523" y="3671383"/>
                  <a:pt x="895535" y="3714363"/>
                </a:cubicBezTo>
                <a:cubicBezTo>
                  <a:pt x="797547" y="3757343"/>
                  <a:pt x="610619" y="3701179"/>
                  <a:pt x="536143" y="3714363"/>
                </a:cubicBezTo>
                <a:cubicBezTo>
                  <a:pt x="461667" y="3727547"/>
                  <a:pt x="182177" y="3704864"/>
                  <a:pt x="0" y="3714363"/>
                </a:cubicBezTo>
                <a:cubicBezTo>
                  <a:pt x="-41652" y="3526760"/>
                  <a:pt x="34445" y="3316910"/>
                  <a:pt x="0" y="3183740"/>
                </a:cubicBezTo>
                <a:cubicBezTo>
                  <a:pt x="-34445" y="3050570"/>
                  <a:pt x="8189" y="2864639"/>
                  <a:pt x="0" y="2764547"/>
                </a:cubicBezTo>
                <a:cubicBezTo>
                  <a:pt x="-8189" y="2664455"/>
                  <a:pt x="22671" y="2460136"/>
                  <a:pt x="0" y="2159637"/>
                </a:cubicBezTo>
                <a:cubicBezTo>
                  <a:pt x="-22671" y="1859138"/>
                  <a:pt x="66616" y="1754807"/>
                  <a:pt x="0" y="1554726"/>
                </a:cubicBezTo>
                <a:cubicBezTo>
                  <a:pt x="-66616" y="1354645"/>
                  <a:pt x="46954" y="1250917"/>
                  <a:pt x="0" y="986959"/>
                </a:cubicBezTo>
                <a:cubicBezTo>
                  <a:pt x="-46954" y="723001"/>
                  <a:pt x="4768" y="719536"/>
                  <a:pt x="0" y="530623"/>
                </a:cubicBezTo>
                <a:cubicBezTo>
                  <a:pt x="-4768" y="341710"/>
                  <a:pt x="38323" y="150799"/>
                  <a:pt x="0" y="0"/>
                </a:cubicBezTo>
                <a:close/>
              </a:path>
              <a:path w="7659179" h="3714363" stroke="0" extrusionOk="0">
                <a:moveTo>
                  <a:pt x="0" y="0"/>
                </a:moveTo>
                <a:cubicBezTo>
                  <a:pt x="142853" y="-58016"/>
                  <a:pt x="366511" y="18995"/>
                  <a:pt x="512576" y="0"/>
                </a:cubicBezTo>
                <a:cubicBezTo>
                  <a:pt x="658641" y="-18995"/>
                  <a:pt x="836282" y="15880"/>
                  <a:pt x="948560" y="0"/>
                </a:cubicBezTo>
                <a:cubicBezTo>
                  <a:pt x="1060838" y="-15880"/>
                  <a:pt x="1138348" y="13932"/>
                  <a:pt x="1307952" y="0"/>
                </a:cubicBezTo>
                <a:cubicBezTo>
                  <a:pt x="1477556" y="-13932"/>
                  <a:pt x="1692663" y="52882"/>
                  <a:pt x="1820528" y="0"/>
                </a:cubicBezTo>
                <a:cubicBezTo>
                  <a:pt x="1948393" y="-52882"/>
                  <a:pt x="2248583" y="62315"/>
                  <a:pt x="2562879" y="0"/>
                </a:cubicBezTo>
                <a:cubicBezTo>
                  <a:pt x="2877175" y="-62315"/>
                  <a:pt x="2840854" y="36354"/>
                  <a:pt x="2998863" y="0"/>
                </a:cubicBezTo>
                <a:cubicBezTo>
                  <a:pt x="3156872" y="-36354"/>
                  <a:pt x="3383826" y="40408"/>
                  <a:pt x="3511439" y="0"/>
                </a:cubicBezTo>
                <a:cubicBezTo>
                  <a:pt x="3639052" y="-40408"/>
                  <a:pt x="3777834" y="31700"/>
                  <a:pt x="3870831" y="0"/>
                </a:cubicBezTo>
                <a:cubicBezTo>
                  <a:pt x="3963828" y="-31700"/>
                  <a:pt x="4154993" y="39350"/>
                  <a:pt x="4306815" y="0"/>
                </a:cubicBezTo>
                <a:cubicBezTo>
                  <a:pt x="4458637" y="-39350"/>
                  <a:pt x="4512660" y="41453"/>
                  <a:pt x="4666208" y="0"/>
                </a:cubicBezTo>
                <a:cubicBezTo>
                  <a:pt x="4819756" y="-41453"/>
                  <a:pt x="5133024" y="14287"/>
                  <a:pt x="5408559" y="0"/>
                </a:cubicBezTo>
                <a:cubicBezTo>
                  <a:pt x="5684094" y="-14287"/>
                  <a:pt x="5982503" y="68711"/>
                  <a:pt x="6150910" y="0"/>
                </a:cubicBezTo>
                <a:cubicBezTo>
                  <a:pt x="6319317" y="-68711"/>
                  <a:pt x="6555465" y="40021"/>
                  <a:pt x="6740078" y="0"/>
                </a:cubicBezTo>
                <a:cubicBezTo>
                  <a:pt x="6924691" y="-40021"/>
                  <a:pt x="7346519" y="83213"/>
                  <a:pt x="7659179" y="0"/>
                </a:cubicBezTo>
                <a:cubicBezTo>
                  <a:pt x="7699978" y="155487"/>
                  <a:pt x="7614165" y="307703"/>
                  <a:pt x="7659179" y="530623"/>
                </a:cubicBezTo>
                <a:cubicBezTo>
                  <a:pt x="7704193" y="753543"/>
                  <a:pt x="7637395" y="856847"/>
                  <a:pt x="7659179" y="949816"/>
                </a:cubicBezTo>
                <a:cubicBezTo>
                  <a:pt x="7680963" y="1042785"/>
                  <a:pt x="7634408" y="1279641"/>
                  <a:pt x="7659179" y="1406152"/>
                </a:cubicBezTo>
                <a:cubicBezTo>
                  <a:pt x="7683950" y="1532663"/>
                  <a:pt x="7626965" y="1812029"/>
                  <a:pt x="7659179" y="1936775"/>
                </a:cubicBezTo>
                <a:cubicBezTo>
                  <a:pt x="7691393" y="2061521"/>
                  <a:pt x="7645324" y="2206682"/>
                  <a:pt x="7659179" y="2467398"/>
                </a:cubicBezTo>
                <a:cubicBezTo>
                  <a:pt x="7673034" y="2728114"/>
                  <a:pt x="7641070" y="2793420"/>
                  <a:pt x="7659179" y="2886591"/>
                </a:cubicBezTo>
                <a:cubicBezTo>
                  <a:pt x="7677288" y="2979762"/>
                  <a:pt x="7633940" y="3438419"/>
                  <a:pt x="7659179" y="3714363"/>
                </a:cubicBezTo>
                <a:cubicBezTo>
                  <a:pt x="7548299" y="3761919"/>
                  <a:pt x="7352483" y="3672559"/>
                  <a:pt x="7223195" y="3714363"/>
                </a:cubicBezTo>
                <a:cubicBezTo>
                  <a:pt x="7093907" y="3756167"/>
                  <a:pt x="6704907" y="3713553"/>
                  <a:pt x="6557436" y="3714363"/>
                </a:cubicBezTo>
                <a:cubicBezTo>
                  <a:pt x="6409965" y="3715173"/>
                  <a:pt x="6195826" y="3712359"/>
                  <a:pt x="5891676" y="3714363"/>
                </a:cubicBezTo>
                <a:cubicBezTo>
                  <a:pt x="5587526" y="3716367"/>
                  <a:pt x="5398247" y="3654679"/>
                  <a:pt x="5225917" y="3714363"/>
                </a:cubicBezTo>
                <a:cubicBezTo>
                  <a:pt x="5053587" y="3774047"/>
                  <a:pt x="4947779" y="3687176"/>
                  <a:pt x="4789933" y="3714363"/>
                </a:cubicBezTo>
                <a:cubicBezTo>
                  <a:pt x="4632087" y="3741550"/>
                  <a:pt x="4338047" y="3659645"/>
                  <a:pt x="4200765" y="3714363"/>
                </a:cubicBezTo>
                <a:cubicBezTo>
                  <a:pt x="4063483" y="3769081"/>
                  <a:pt x="3771035" y="3677720"/>
                  <a:pt x="3611597" y="3714363"/>
                </a:cubicBezTo>
                <a:cubicBezTo>
                  <a:pt x="3452159" y="3751006"/>
                  <a:pt x="3225113" y="3681372"/>
                  <a:pt x="3099022" y="3714363"/>
                </a:cubicBezTo>
                <a:cubicBezTo>
                  <a:pt x="2972932" y="3747354"/>
                  <a:pt x="2704392" y="3661291"/>
                  <a:pt x="2433262" y="3714363"/>
                </a:cubicBezTo>
                <a:cubicBezTo>
                  <a:pt x="2162132" y="3767435"/>
                  <a:pt x="2163283" y="3691968"/>
                  <a:pt x="2073870" y="3714363"/>
                </a:cubicBezTo>
                <a:cubicBezTo>
                  <a:pt x="1984457" y="3736758"/>
                  <a:pt x="1778301" y="3666763"/>
                  <a:pt x="1561294" y="3714363"/>
                </a:cubicBezTo>
                <a:cubicBezTo>
                  <a:pt x="1344287" y="3761963"/>
                  <a:pt x="1304216" y="3691420"/>
                  <a:pt x="1125310" y="3714363"/>
                </a:cubicBezTo>
                <a:cubicBezTo>
                  <a:pt x="946404" y="3737306"/>
                  <a:pt x="409673" y="3580165"/>
                  <a:pt x="0" y="3714363"/>
                </a:cubicBezTo>
                <a:cubicBezTo>
                  <a:pt x="-49962" y="3554173"/>
                  <a:pt x="10171" y="3413123"/>
                  <a:pt x="0" y="3220883"/>
                </a:cubicBezTo>
                <a:cubicBezTo>
                  <a:pt x="-10171" y="3028643"/>
                  <a:pt x="68063" y="2757816"/>
                  <a:pt x="0" y="2615973"/>
                </a:cubicBezTo>
                <a:cubicBezTo>
                  <a:pt x="-68063" y="2474130"/>
                  <a:pt x="55080" y="2339663"/>
                  <a:pt x="0" y="2122493"/>
                </a:cubicBezTo>
                <a:cubicBezTo>
                  <a:pt x="-55080" y="1905323"/>
                  <a:pt x="20600" y="1774176"/>
                  <a:pt x="0" y="1554726"/>
                </a:cubicBezTo>
                <a:cubicBezTo>
                  <a:pt x="-20600" y="1335276"/>
                  <a:pt x="36649" y="1261757"/>
                  <a:pt x="0" y="1061247"/>
                </a:cubicBezTo>
                <a:cubicBezTo>
                  <a:pt x="-36649" y="860737"/>
                  <a:pt x="44363" y="770358"/>
                  <a:pt x="0" y="493480"/>
                </a:cubicBezTo>
                <a:cubicBezTo>
                  <a:pt x="-44363" y="216602"/>
                  <a:pt x="26126" y="163863"/>
                  <a:pt x="0" y="0"/>
                </a:cubicBezTo>
                <a:close/>
              </a:path>
            </a:pathLst>
          </a:custGeom>
          <a:solidFill>
            <a:schemeClr val="tx1"/>
          </a:solidFill>
          <a:ln>
            <a:solidFill>
              <a:schemeClr val="tx1"/>
            </a:solidFill>
            <a:extLst>
              <a:ext uri="{C807C97D-BFC1-408E-A445-0C87EB9F89A2}">
                <ask:lineSketchStyleProps xmlns:ask="http://schemas.microsoft.com/office/drawing/2018/sketchyshapes" sd="2683384424">
                  <a:prstGeom prst="rect">
                    <a:avLst/>
                  </a:prstGeom>
                  <ask:type>
                    <ask:lineSketchScribble/>
                  </ask:type>
                </ask:lineSketchStyleProps>
              </a:ext>
            </a:extLst>
          </a:ln>
        </p:spPr>
      </p:pic>
      <p:sp>
        <p:nvSpPr>
          <p:cNvPr id="75" name="TextBox 74">
            <a:extLst>
              <a:ext uri="{FF2B5EF4-FFF2-40B4-BE49-F238E27FC236}">
                <a16:creationId xmlns:a16="http://schemas.microsoft.com/office/drawing/2014/main" id="{6633A6FE-7519-4DD1-AA8A-0D1AE762A768}"/>
              </a:ext>
            </a:extLst>
          </p:cNvPr>
          <p:cNvSpPr txBox="1"/>
          <p:nvPr/>
        </p:nvSpPr>
        <p:spPr>
          <a:xfrm>
            <a:off x="4924365" y="5627995"/>
            <a:ext cx="2343270" cy="369332"/>
          </a:xfrm>
          <a:prstGeom prst="rect">
            <a:avLst/>
          </a:prstGeom>
          <a:noFill/>
        </p:spPr>
        <p:txBody>
          <a:bodyPr wrap="square" rtlCol="0">
            <a:spAutoFit/>
          </a:bodyPr>
          <a:lstStyle/>
          <a:p>
            <a:r>
              <a:rPr lang="en-US" dirty="0"/>
              <a:t>Fig. import Libraries </a:t>
            </a:r>
            <a:endParaRPr lang="en-IN" dirty="0"/>
          </a:p>
        </p:txBody>
      </p:sp>
    </p:spTree>
    <p:extLst>
      <p:ext uri="{BB962C8B-B14F-4D97-AF65-F5344CB8AC3E}">
        <p14:creationId xmlns:p14="http://schemas.microsoft.com/office/powerpoint/2010/main" val="18676647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FFE6B-91EC-40B9-9537-98979D19A4E3}"/>
              </a:ext>
            </a:extLst>
          </p:cNvPr>
          <p:cNvSpPr>
            <a:spLocks noGrp="1"/>
          </p:cNvSpPr>
          <p:nvPr>
            <p:ph type="title"/>
          </p:nvPr>
        </p:nvSpPr>
        <p:spPr>
          <a:xfrm>
            <a:off x="2056687" y="438981"/>
            <a:ext cx="7715268" cy="852995"/>
          </a:xfrm>
        </p:spPr>
        <p:txBody>
          <a:bodyPr vert="horz" lIns="91440" tIns="45720" rIns="91440" bIns="45720" rtlCol="0" anchor="t">
            <a:normAutofit/>
          </a:bodyPr>
          <a:lstStyle/>
          <a:p>
            <a:pPr>
              <a:spcBef>
                <a:spcPct val="0"/>
              </a:spcBef>
            </a:pPr>
            <a:r>
              <a:rPr lang="en-US" sz="4000" b="1" dirty="0">
                <a:effectLst/>
              </a:rPr>
              <a:t>LSTM Implementation – Load Dataset</a:t>
            </a:r>
            <a:endParaRPr lang="en-US" sz="4000" dirty="0"/>
          </a:p>
        </p:txBody>
      </p:sp>
      <p:pic>
        <p:nvPicPr>
          <p:cNvPr id="4" name="Picture 3">
            <a:extLst>
              <a:ext uri="{FF2B5EF4-FFF2-40B4-BE49-F238E27FC236}">
                <a16:creationId xmlns:a16="http://schemas.microsoft.com/office/drawing/2014/main" id="{BC39268A-519B-4260-80D1-A6CA72482B60}"/>
              </a:ext>
            </a:extLst>
          </p:cNvPr>
          <p:cNvPicPr>
            <a:picLocks noChangeAspect="1"/>
          </p:cNvPicPr>
          <p:nvPr/>
        </p:nvPicPr>
        <p:blipFill>
          <a:blip r:embed="rId2"/>
          <a:stretch>
            <a:fillRect/>
          </a:stretch>
        </p:blipFill>
        <p:spPr>
          <a:xfrm>
            <a:off x="1719298" y="1634934"/>
            <a:ext cx="8753403" cy="1499054"/>
          </a:xfrm>
          <a:custGeom>
            <a:avLst/>
            <a:gdLst>
              <a:gd name="connsiteX0" fmla="*/ 0 w 8753403"/>
              <a:gd name="connsiteY0" fmla="*/ 0 h 1499054"/>
              <a:gd name="connsiteX1" fmla="*/ 496026 w 8753403"/>
              <a:gd name="connsiteY1" fmla="*/ 0 h 1499054"/>
              <a:gd name="connsiteX2" fmla="*/ 1167120 w 8753403"/>
              <a:gd name="connsiteY2" fmla="*/ 0 h 1499054"/>
              <a:gd name="connsiteX3" fmla="*/ 1663147 w 8753403"/>
              <a:gd name="connsiteY3" fmla="*/ 0 h 1499054"/>
              <a:gd name="connsiteX4" fmla="*/ 2246707 w 8753403"/>
              <a:gd name="connsiteY4" fmla="*/ 0 h 1499054"/>
              <a:gd name="connsiteX5" fmla="*/ 2917801 w 8753403"/>
              <a:gd name="connsiteY5" fmla="*/ 0 h 1499054"/>
              <a:gd name="connsiteX6" fmla="*/ 3588895 w 8753403"/>
              <a:gd name="connsiteY6" fmla="*/ 0 h 1499054"/>
              <a:gd name="connsiteX7" fmla="*/ 4084921 w 8753403"/>
              <a:gd name="connsiteY7" fmla="*/ 0 h 1499054"/>
              <a:gd name="connsiteX8" fmla="*/ 4756016 w 8753403"/>
              <a:gd name="connsiteY8" fmla="*/ 0 h 1499054"/>
              <a:gd name="connsiteX9" fmla="*/ 5427110 w 8753403"/>
              <a:gd name="connsiteY9" fmla="*/ 0 h 1499054"/>
              <a:gd name="connsiteX10" fmla="*/ 5923136 w 8753403"/>
              <a:gd name="connsiteY10" fmla="*/ 0 h 1499054"/>
              <a:gd name="connsiteX11" fmla="*/ 6594230 w 8753403"/>
              <a:gd name="connsiteY11" fmla="*/ 0 h 1499054"/>
              <a:gd name="connsiteX12" fmla="*/ 7265324 w 8753403"/>
              <a:gd name="connsiteY12" fmla="*/ 0 h 1499054"/>
              <a:gd name="connsiteX13" fmla="*/ 7936419 w 8753403"/>
              <a:gd name="connsiteY13" fmla="*/ 0 h 1499054"/>
              <a:gd name="connsiteX14" fmla="*/ 8753403 w 8753403"/>
              <a:gd name="connsiteY14" fmla="*/ 0 h 1499054"/>
              <a:gd name="connsiteX15" fmla="*/ 8753403 w 8753403"/>
              <a:gd name="connsiteY15" fmla="*/ 514675 h 1499054"/>
              <a:gd name="connsiteX16" fmla="*/ 8753403 w 8753403"/>
              <a:gd name="connsiteY16" fmla="*/ 969388 h 1499054"/>
              <a:gd name="connsiteX17" fmla="*/ 8753403 w 8753403"/>
              <a:gd name="connsiteY17" fmla="*/ 1499054 h 1499054"/>
              <a:gd name="connsiteX18" fmla="*/ 7994775 w 8753403"/>
              <a:gd name="connsiteY18" fmla="*/ 1499054 h 1499054"/>
              <a:gd name="connsiteX19" fmla="*/ 7586283 w 8753403"/>
              <a:gd name="connsiteY19" fmla="*/ 1499054 h 1499054"/>
              <a:gd name="connsiteX20" fmla="*/ 7002722 w 8753403"/>
              <a:gd name="connsiteY20" fmla="*/ 1499054 h 1499054"/>
              <a:gd name="connsiteX21" fmla="*/ 6419162 w 8753403"/>
              <a:gd name="connsiteY21" fmla="*/ 1499054 h 1499054"/>
              <a:gd name="connsiteX22" fmla="*/ 6010670 w 8753403"/>
              <a:gd name="connsiteY22" fmla="*/ 1499054 h 1499054"/>
              <a:gd name="connsiteX23" fmla="*/ 5339576 w 8753403"/>
              <a:gd name="connsiteY23" fmla="*/ 1499054 h 1499054"/>
              <a:gd name="connsiteX24" fmla="*/ 4756016 w 8753403"/>
              <a:gd name="connsiteY24" fmla="*/ 1499054 h 1499054"/>
              <a:gd name="connsiteX25" fmla="*/ 4172455 w 8753403"/>
              <a:gd name="connsiteY25" fmla="*/ 1499054 h 1499054"/>
              <a:gd name="connsiteX26" fmla="*/ 3763963 w 8753403"/>
              <a:gd name="connsiteY26" fmla="*/ 1499054 h 1499054"/>
              <a:gd name="connsiteX27" fmla="*/ 3443005 w 8753403"/>
              <a:gd name="connsiteY27" fmla="*/ 1499054 h 1499054"/>
              <a:gd name="connsiteX28" fmla="*/ 3034513 w 8753403"/>
              <a:gd name="connsiteY28" fmla="*/ 1499054 h 1499054"/>
              <a:gd name="connsiteX29" fmla="*/ 2275885 w 8753403"/>
              <a:gd name="connsiteY29" fmla="*/ 1499054 h 1499054"/>
              <a:gd name="connsiteX30" fmla="*/ 1517257 w 8753403"/>
              <a:gd name="connsiteY30" fmla="*/ 1499054 h 1499054"/>
              <a:gd name="connsiteX31" fmla="*/ 1108764 w 8753403"/>
              <a:gd name="connsiteY31" fmla="*/ 1499054 h 1499054"/>
              <a:gd name="connsiteX32" fmla="*/ 0 w 8753403"/>
              <a:gd name="connsiteY32" fmla="*/ 1499054 h 1499054"/>
              <a:gd name="connsiteX33" fmla="*/ 0 w 8753403"/>
              <a:gd name="connsiteY33" fmla="*/ 984379 h 1499054"/>
              <a:gd name="connsiteX34" fmla="*/ 0 w 8753403"/>
              <a:gd name="connsiteY34" fmla="*/ 499685 h 1499054"/>
              <a:gd name="connsiteX35" fmla="*/ 0 w 8753403"/>
              <a:gd name="connsiteY35" fmla="*/ 0 h 1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753403" h="1499054" fill="none" extrusionOk="0">
                <a:moveTo>
                  <a:pt x="0" y="0"/>
                </a:moveTo>
                <a:cubicBezTo>
                  <a:pt x="197638" y="-15210"/>
                  <a:pt x="270272" y="1461"/>
                  <a:pt x="496026" y="0"/>
                </a:cubicBezTo>
                <a:cubicBezTo>
                  <a:pt x="721780" y="-1461"/>
                  <a:pt x="904728" y="62845"/>
                  <a:pt x="1167120" y="0"/>
                </a:cubicBezTo>
                <a:cubicBezTo>
                  <a:pt x="1429512" y="-62845"/>
                  <a:pt x="1467025" y="47973"/>
                  <a:pt x="1663147" y="0"/>
                </a:cubicBezTo>
                <a:cubicBezTo>
                  <a:pt x="1859269" y="-47973"/>
                  <a:pt x="2099627" y="54343"/>
                  <a:pt x="2246707" y="0"/>
                </a:cubicBezTo>
                <a:cubicBezTo>
                  <a:pt x="2393787" y="-54343"/>
                  <a:pt x="2672080" y="41288"/>
                  <a:pt x="2917801" y="0"/>
                </a:cubicBezTo>
                <a:cubicBezTo>
                  <a:pt x="3163522" y="-41288"/>
                  <a:pt x="3393378" y="10617"/>
                  <a:pt x="3588895" y="0"/>
                </a:cubicBezTo>
                <a:cubicBezTo>
                  <a:pt x="3784412" y="-10617"/>
                  <a:pt x="3869854" y="22995"/>
                  <a:pt x="4084921" y="0"/>
                </a:cubicBezTo>
                <a:cubicBezTo>
                  <a:pt x="4299988" y="-22995"/>
                  <a:pt x="4470211" y="12822"/>
                  <a:pt x="4756016" y="0"/>
                </a:cubicBezTo>
                <a:cubicBezTo>
                  <a:pt x="5041822" y="-12822"/>
                  <a:pt x="5173405" y="20011"/>
                  <a:pt x="5427110" y="0"/>
                </a:cubicBezTo>
                <a:cubicBezTo>
                  <a:pt x="5680815" y="-20011"/>
                  <a:pt x="5714613" y="46569"/>
                  <a:pt x="5923136" y="0"/>
                </a:cubicBezTo>
                <a:cubicBezTo>
                  <a:pt x="6131659" y="-46569"/>
                  <a:pt x="6407143" y="37237"/>
                  <a:pt x="6594230" y="0"/>
                </a:cubicBezTo>
                <a:cubicBezTo>
                  <a:pt x="6781317" y="-37237"/>
                  <a:pt x="7103804" y="78876"/>
                  <a:pt x="7265324" y="0"/>
                </a:cubicBezTo>
                <a:cubicBezTo>
                  <a:pt x="7426844" y="-78876"/>
                  <a:pt x="7779847" y="13966"/>
                  <a:pt x="7936419" y="0"/>
                </a:cubicBezTo>
                <a:cubicBezTo>
                  <a:pt x="8092992" y="-13966"/>
                  <a:pt x="8479020" y="74178"/>
                  <a:pt x="8753403" y="0"/>
                </a:cubicBezTo>
                <a:cubicBezTo>
                  <a:pt x="8770723" y="243675"/>
                  <a:pt x="8711844" y="258127"/>
                  <a:pt x="8753403" y="514675"/>
                </a:cubicBezTo>
                <a:cubicBezTo>
                  <a:pt x="8794962" y="771224"/>
                  <a:pt x="8747471" y="824093"/>
                  <a:pt x="8753403" y="969388"/>
                </a:cubicBezTo>
                <a:cubicBezTo>
                  <a:pt x="8759335" y="1114683"/>
                  <a:pt x="8716944" y="1307568"/>
                  <a:pt x="8753403" y="1499054"/>
                </a:cubicBezTo>
                <a:cubicBezTo>
                  <a:pt x="8576337" y="1511925"/>
                  <a:pt x="8171959" y="1411065"/>
                  <a:pt x="7994775" y="1499054"/>
                </a:cubicBezTo>
                <a:cubicBezTo>
                  <a:pt x="7817591" y="1587043"/>
                  <a:pt x="7708558" y="1470490"/>
                  <a:pt x="7586283" y="1499054"/>
                </a:cubicBezTo>
                <a:cubicBezTo>
                  <a:pt x="7464008" y="1527618"/>
                  <a:pt x="7252485" y="1488052"/>
                  <a:pt x="7002722" y="1499054"/>
                </a:cubicBezTo>
                <a:cubicBezTo>
                  <a:pt x="6752959" y="1510056"/>
                  <a:pt x="6564034" y="1492184"/>
                  <a:pt x="6419162" y="1499054"/>
                </a:cubicBezTo>
                <a:cubicBezTo>
                  <a:pt x="6274290" y="1505924"/>
                  <a:pt x="6191368" y="1469953"/>
                  <a:pt x="6010670" y="1499054"/>
                </a:cubicBezTo>
                <a:cubicBezTo>
                  <a:pt x="5829972" y="1528155"/>
                  <a:pt x="5537979" y="1490045"/>
                  <a:pt x="5339576" y="1499054"/>
                </a:cubicBezTo>
                <a:cubicBezTo>
                  <a:pt x="5141173" y="1508063"/>
                  <a:pt x="4969268" y="1483498"/>
                  <a:pt x="4756016" y="1499054"/>
                </a:cubicBezTo>
                <a:cubicBezTo>
                  <a:pt x="4542764" y="1514610"/>
                  <a:pt x="4397435" y="1478548"/>
                  <a:pt x="4172455" y="1499054"/>
                </a:cubicBezTo>
                <a:cubicBezTo>
                  <a:pt x="3947475" y="1519560"/>
                  <a:pt x="3879445" y="1477560"/>
                  <a:pt x="3763963" y="1499054"/>
                </a:cubicBezTo>
                <a:cubicBezTo>
                  <a:pt x="3648481" y="1520548"/>
                  <a:pt x="3602922" y="1464317"/>
                  <a:pt x="3443005" y="1499054"/>
                </a:cubicBezTo>
                <a:cubicBezTo>
                  <a:pt x="3283088" y="1533791"/>
                  <a:pt x="3173959" y="1478012"/>
                  <a:pt x="3034513" y="1499054"/>
                </a:cubicBezTo>
                <a:cubicBezTo>
                  <a:pt x="2895067" y="1520096"/>
                  <a:pt x="2569382" y="1421170"/>
                  <a:pt x="2275885" y="1499054"/>
                </a:cubicBezTo>
                <a:cubicBezTo>
                  <a:pt x="1982388" y="1576938"/>
                  <a:pt x="1816569" y="1433654"/>
                  <a:pt x="1517257" y="1499054"/>
                </a:cubicBezTo>
                <a:cubicBezTo>
                  <a:pt x="1217945" y="1564454"/>
                  <a:pt x="1289120" y="1477104"/>
                  <a:pt x="1108764" y="1499054"/>
                </a:cubicBezTo>
                <a:cubicBezTo>
                  <a:pt x="928408" y="1521004"/>
                  <a:pt x="404039" y="1443054"/>
                  <a:pt x="0" y="1499054"/>
                </a:cubicBezTo>
                <a:cubicBezTo>
                  <a:pt x="-41680" y="1370274"/>
                  <a:pt x="7476" y="1229157"/>
                  <a:pt x="0" y="984379"/>
                </a:cubicBezTo>
                <a:cubicBezTo>
                  <a:pt x="-7476" y="739601"/>
                  <a:pt x="33281" y="682681"/>
                  <a:pt x="0" y="499685"/>
                </a:cubicBezTo>
                <a:cubicBezTo>
                  <a:pt x="-33281" y="316689"/>
                  <a:pt x="46756" y="214009"/>
                  <a:pt x="0" y="0"/>
                </a:cubicBezTo>
                <a:close/>
              </a:path>
              <a:path w="8753403" h="1499054" stroke="0" extrusionOk="0">
                <a:moveTo>
                  <a:pt x="0" y="0"/>
                </a:moveTo>
                <a:cubicBezTo>
                  <a:pt x="94571" y="-8933"/>
                  <a:pt x="228285" y="24496"/>
                  <a:pt x="408492" y="0"/>
                </a:cubicBezTo>
                <a:cubicBezTo>
                  <a:pt x="588699" y="-24496"/>
                  <a:pt x="844734" y="30152"/>
                  <a:pt x="1079586" y="0"/>
                </a:cubicBezTo>
                <a:cubicBezTo>
                  <a:pt x="1314438" y="-30152"/>
                  <a:pt x="1281720" y="24303"/>
                  <a:pt x="1400544" y="0"/>
                </a:cubicBezTo>
                <a:cubicBezTo>
                  <a:pt x="1519368" y="-24303"/>
                  <a:pt x="1627526" y="26177"/>
                  <a:pt x="1721503" y="0"/>
                </a:cubicBezTo>
                <a:cubicBezTo>
                  <a:pt x="1815480" y="-26177"/>
                  <a:pt x="2043511" y="43180"/>
                  <a:pt x="2305063" y="0"/>
                </a:cubicBezTo>
                <a:cubicBezTo>
                  <a:pt x="2566615" y="-43180"/>
                  <a:pt x="2814615" y="19738"/>
                  <a:pt x="2976157" y="0"/>
                </a:cubicBezTo>
                <a:cubicBezTo>
                  <a:pt x="3137699" y="-19738"/>
                  <a:pt x="3323368" y="63759"/>
                  <a:pt x="3647251" y="0"/>
                </a:cubicBezTo>
                <a:cubicBezTo>
                  <a:pt x="3971134" y="-63759"/>
                  <a:pt x="3938890" y="41509"/>
                  <a:pt x="4143277" y="0"/>
                </a:cubicBezTo>
                <a:cubicBezTo>
                  <a:pt x="4347664" y="-41509"/>
                  <a:pt x="4484644" y="33746"/>
                  <a:pt x="4726838" y="0"/>
                </a:cubicBezTo>
                <a:cubicBezTo>
                  <a:pt x="4969032" y="-33746"/>
                  <a:pt x="5131952" y="87546"/>
                  <a:pt x="5485466" y="0"/>
                </a:cubicBezTo>
                <a:cubicBezTo>
                  <a:pt x="5838980" y="-87546"/>
                  <a:pt x="5866522" y="28542"/>
                  <a:pt x="6069026" y="0"/>
                </a:cubicBezTo>
                <a:cubicBezTo>
                  <a:pt x="6271530" y="-28542"/>
                  <a:pt x="6387742" y="25203"/>
                  <a:pt x="6652586" y="0"/>
                </a:cubicBezTo>
                <a:cubicBezTo>
                  <a:pt x="6917430" y="-25203"/>
                  <a:pt x="7167260" y="37816"/>
                  <a:pt x="7323681" y="0"/>
                </a:cubicBezTo>
                <a:cubicBezTo>
                  <a:pt x="7480102" y="-37816"/>
                  <a:pt x="7827532" y="28532"/>
                  <a:pt x="8082309" y="0"/>
                </a:cubicBezTo>
                <a:cubicBezTo>
                  <a:pt x="8337086" y="-28532"/>
                  <a:pt x="8442046" y="7246"/>
                  <a:pt x="8753403" y="0"/>
                </a:cubicBezTo>
                <a:cubicBezTo>
                  <a:pt x="8807440" y="158445"/>
                  <a:pt x="8739541" y="270571"/>
                  <a:pt x="8753403" y="469704"/>
                </a:cubicBezTo>
                <a:cubicBezTo>
                  <a:pt x="8767265" y="668837"/>
                  <a:pt x="8735432" y="764048"/>
                  <a:pt x="8753403" y="954398"/>
                </a:cubicBezTo>
                <a:cubicBezTo>
                  <a:pt x="8771374" y="1144748"/>
                  <a:pt x="8706680" y="1257858"/>
                  <a:pt x="8753403" y="1499054"/>
                </a:cubicBezTo>
                <a:cubicBezTo>
                  <a:pt x="8622064" y="1544533"/>
                  <a:pt x="8412439" y="1498372"/>
                  <a:pt x="8169843" y="1499054"/>
                </a:cubicBezTo>
                <a:cubicBezTo>
                  <a:pt x="7927247" y="1499736"/>
                  <a:pt x="7831750" y="1467602"/>
                  <a:pt x="7586283" y="1499054"/>
                </a:cubicBezTo>
                <a:cubicBezTo>
                  <a:pt x="7340816" y="1530506"/>
                  <a:pt x="7119281" y="1469067"/>
                  <a:pt x="6915188" y="1499054"/>
                </a:cubicBezTo>
                <a:cubicBezTo>
                  <a:pt x="6711096" y="1529041"/>
                  <a:pt x="6527237" y="1495719"/>
                  <a:pt x="6244094" y="1499054"/>
                </a:cubicBezTo>
                <a:cubicBezTo>
                  <a:pt x="5960951" y="1502389"/>
                  <a:pt x="6055413" y="1479922"/>
                  <a:pt x="5923136" y="1499054"/>
                </a:cubicBezTo>
                <a:cubicBezTo>
                  <a:pt x="5790859" y="1518186"/>
                  <a:pt x="5694351" y="1487971"/>
                  <a:pt x="5602178" y="1499054"/>
                </a:cubicBezTo>
                <a:cubicBezTo>
                  <a:pt x="5510005" y="1510137"/>
                  <a:pt x="5231940" y="1496390"/>
                  <a:pt x="5106152" y="1499054"/>
                </a:cubicBezTo>
                <a:cubicBezTo>
                  <a:pt x="4980364" y="1501718"/>
                  <a:pt x="4666427" y="1484407"/>
                  <a:pt x="4435058" y="1499054"/>
                </a:cubicBezTo>
                <a:cubicBezTo>
                  <a:pt x="4203689" y="1513701"/>
                  <a:pt x="4055528" y="1434806"/>
                  <a:pt x="3763963" y="1499054"/>
                </a:cubicBezTo>
                <a:cubicBezTo>
                  <a:pt x="3472399" y="1563302"/>
                  <a:pt x="3427833" y="1493932"/>
                  <a:pt x="3180403" y="1499054"/>
                </a:cubicBezTo>
                <a:cubicBezTo>
                  <a:pt x="2932973" y="1504176"/>
                  <a:pt x="2988703" y="1463372"/>
                  <a:pt x="2859445" y="1499054"/>
                </a:cubicBezTo>
                <a:cubicBezTo>
                  <a:pt x="2730187" y="1534736"/>
                  <a:pt x="2541138" y="1441532"/>
                  <a:pt x="2275885" y="1499054"/>
                </a:cubicBezTo>
                <a:cubicBezTo>
                  <a:pt x="2010632" y="1556576"/>
                  <a:pt x="2023779" y="1479704"/>
                  <a:pt x="1954927" y="1499054"/>
                </a:cubicBezTo>
                <a:cubicBezTo>
                  <a:pt x="1886075" y="1518404"/>
                  <a:pt x="1524294" y="1491393"/>
                  <a:pt x="1196298" y="1499054"/>
                </a:cubicBezTo>
                <a:cubicBezTo>
                  <a:pt x="868302" y="1506715"/>
                  <a:pt x="431649" y="1484660"/>
                  <a:pt x="0" y="1499054"/>
                </a:cubicBezTo>
                <a:cubicBezTo>
                  <a:pt x="-40548" y="1398851"/>
                  <a:pt x="17284" y="1227311"/>
                  <a:pt x="0" y="1044341"/>
                </a:cubicBezTo>
                <a:cubicBezTo>
                  <a:pt x="-17284" y="861371"/>
                  <a:pt x="34826" y="775884"/>
                  <a:pt x="0" y="574637"/>
                </a:cubicBezTo>
                <a:cubicBezTo>
                  <a:pt x="-34826" y="373390"/>
                  <a:pt x="25425" y="238226"/>
                  <a:pt x="0" y="0"/>
                </a:cubicBezTo>
                <a:close/>
              </a:path>
            </a:pathLst>
          </a:custGeom>
          <a:ln>
            <a:solidFill>
              <a:schemeClr val="tx1"/>
            </a:solidFill>
            <a:extLst>
              <a:ext uri="{C807C97D-BFC1-408E-A445-0C87EB9F89A2}">
                <ask:lineSketchStyleProps xmlns:ask="http://schemas.microsoft.com/office/drawing/2018/sketchyshapes" sd="2050570224">
                  <a:prstGeom prst="rect">
                    <a:avLst/>
                  </a:prstGeom>
                  <ask:type>
                    <ask:lineSketchScribble/>
                  </ask:type>
                </ask:lineSketchStyleProps>
              </a:ext>
            </a:extLst>
          </a:ln>
        </p:spPr>
      </p:pic>
      <p:pic>
        <p:nvPicPr>
          <p:cNvPr id="7" name="Picture 6">
            <a:extLst>
              <a:ext uri="{FF2B5EF4-FFF2-40B4-BE49-F238E27FC236}">
                <a16:creationId xmlns:a16="http://schemas.microsoft.com/office/drawing/2014/main" id="{DEA7385F-DDE5-48FE-B432-3133D1A3D6F0}"/>
              </a:ext>
            </a:extLst>
          </p:cNvPr>
          <p:cNvPicPr>
            <a:picLocks noChangeAspect="1"/>
          </p:cNvPicPr>
          <p:nvPr/>
        </p:nvPicPr>
        <p:blipFill>
          <a:blip r:embed="rId3"/>
          <a:stretch>
            <a:fillRect/>
          </a:stretch>
        </p:blipFill>
        <p:spPr>
          <a:xfrm>
            <a:off x="3008988" y="3993238"/>
            <a:ext cx="5937251" cy="1663146"/>
          </a:xfrm>
          <a:prstGeom prst="rect">
            <a:avLst/>
          </a:prstGeom>
          <a:ln>
            <a:solidFill>
              <a:schemeClr val="tx1"/>
            </a:solidFill>
            <a:prstDash val="lgDash"/>
          </a:ln>
        </p:spPr>
      </p:pic>
      <p:sp>
        <p:nvSpPr>
          <p:cNvPr id="42" name="TextBox 41">
            <a:extLst>
              <a:ext uri="{FF2B5EF4-FFF2-40B4-BE49-F238E27FC236}">
                <a16:creationId xmlns:a16="http://schemas.microsoft.com/office/drawing/2014/main" id="{CC6CB321-B6EF-429F-AF41-A8350D7D5972}"/>
              </a:ext>
            </a:extLst>
          </p:cNvPr>
          <p:cNvSpPr txBox="1"/>
          <p:nvPr/>
        </p:nvSpPr>
        <p:spPr>
          <a:xfrm>
            <a:off x="4179074" y="5857221"/>
            <a:ext cx="3470493" cy="369332"/>
          </a:xfrm>
          <a:prstGeom prst="rect">
            <a:avLst/>
          </a:prstGeom>
          <a:noFill/>
        </p:spPr>
        <p:txBody>
          <a:bodyPr wrap="square" rtlCol="0">
            <a:spAutoFit/>
          </a:bodyPr>
          <a:lstStyle/>
          <a:p>
            <a:r>
              <a:rPr lang="en-US" dirty="0"/>
              <a:t>Fig. Min Max Scalar for 0 – 1 range</a:t>
            </a:r>
            <a:endParaRPr lang="en-IN" dirty="0"/>
          </a:p>
        </p:txBody>
      </p:sp>
      <p:sp>
        <p:nvSpPr>
          <p:cNvPr id="51" name="TextBox 50">
            <a:extLst>
              <a:ext uri="{FF2B5EF4-FFF2-40B4-BE49-F238E27FC236}">
                <a16:creationId xmlns:a16="http://schemas.microsoft.com/office/drawing/2014/main" id="{EFEA6AC6-6CD5-4820-9371-5E8BBD9175FF}"/>
              </a:ext>
            </a:extLst>
          </p:cNvPr>
          <p:cNvSpPr txBox="1"/>
          <p:nvPr/>
        </p:nvSpPr>
        <p:spPr>
          <a:xfrm>
            <a:off x="3886271" y="3238403"/>
            <a:ext cx="4362541" cy="369332"/>
          </a:xfrm>
          <a:prstGeom prst="rect">
            <a:avLst/>
          </a:prstGeom>
          <a:noFill/>
        </p:spPr>
        <p:txBody>
          <a:bodyPr wrap="none" rtlCol="0">
            <a:spAutoFit/>
          </a:bodyPr>
          <a:lstStyle/>
          <a:p>
            <a:r>
              <a:rPr lang="en-US" dirty="0"/>
              <a:t>Fig. Google Stock Data from 2015-2018</a:t>
            </a:r>
            <a:endParaRPr lang="en-IN" dirty="0"/>
          </a:p>
        </p:txBody>
      </p:sp>
    </p:spTree>
    <p:extLst>
      <p:ext uri="{BB962C8B-B14F-4D97-AF65-F5344CB8AC3E}">
        <p14:creationId xmlns:p14="http://schemas.microsoft.com/office/powerpoint/2010/main" val="3950332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FFE6B-91EC-40B9-9537-98979D19A4E3}"/>
              </a:ext>
            </a:extLst>
          </p:cNvPr>
          <p:cNvSpPr>
            <a:spLocks noGrp="1"/>
          </p:cNvSpPr>
          <p:nvPr>
            <p:ph type="title"/>
          </p:nvPr>
        </p:nvSpPr>
        <p:spPr>
          <a:xfrm>
            <a:off x="2232468" y="488338"/>
            <a:ext cx="7727063" cy="852995"/>
          </a:xfrm>
        </p:spPr>
        <p:txBody>
          <a:bodyPr vert="horz" lIns="91440" tIns="45720" rIns="91440" bIns="45720" rtlCol="0" anchor="t">
            <a:normAutofit/>
          </a:bodyPr>
          <a:lstStyle/>
          <a:p>
            <a:pPr>
              <a:spcBef>
                <a:spcPct val="0"/>
              </a:spcBef>
            </a:pPr>
            <a:r>
              <a:rPr lang="en-US" sz="4000" b="1" dirty="0">
                <a:effectLst/>
              </a:rPr>
              <a:t>LSTM Implementation – Split Dataset</a:t>
            </a:r>
            <a:endParaRPr lang="en-US" sz="4000" dirty="0"/>
          </a:p>
        </p:txBody>
      </p:sp>
      <p:pic>
        <p:nvPicPr>
          <p:cNvPr id="5" name="Picture 4">
            <a:extLst>
              <a:ext uri="{FF2B5EF4-FFF2-40B4-BE49-F238E27FC236}">
                <a16:creationId xmlns:a16="http://schemas.microsoft.com/office/drawing/2014/main" id="{0F32A018-ADF8-47ED-9AD6-D77D69D3F9FD}"/>
              </a:ext>
            </a:extLst>
          </p:cNvPr>
          <p:cNvPicPr>
            <a:picLocks noChangeAspect="1"/>
          </p:cNvPicPr>
          <p:nvPr/>
        </p:nvPicPr>
        <p:blipFill>
          <a:blip r:embed="rId2"/>
          <a:stretch>
            <a:fillRect/>
          </a:stretch>
        </p:blipFill>
        <p:spPr>
          <a:xfrm>
            <a:off x="3085170" y="2044599"/>
            <a:ext cx="6021658" cy="2768801"/>
          </a:xfrm>
          <a:prstGeom prst="rect">
            <a:avLst/>
          </a:prstGeom>
          <a:ln>
            <a:solidFill>
              <a:schemeClr val="tx1"/>
            </a:solidFill>
            <a:prstDash val="lgDashDotDot"/>
          </a:ln>
        </p:spPr>
      </p:pic>
      <p:sp>
        <p:nvSpPr>
          <p:cNvPr id="42" name="TextBox 41">
            <a:extLst>
              <a:ext uri="{FF2B5EF4-FFF2-40B4-BE49-F238E27FC236}">
                <a16:creationId xmlns:a16="http://schemas.microsoft.com/office/drawing/2014/main" id="{F3791A75-CEF0-4496-98D9-34F0021C2396}"/>
              </a:ext>
            </a:extLst>
          </p:cNvPr>
          <p:cNvSpPr txBox="1"/>
          <p:nvPr/>
        </p:nvSpPr>
        <p:spPr>
          <a:xfrm>
            <a:off x="4791539" y="5046705"/>
            <a:ext cx="2608919" cy="369332"/>
          </a:xfrm>
          <a:prstGeom prst="rect">
            <a:avLst/>
          </a:prstGeom>
          <a:noFill/>
        </p:spPr>
        <p:txBody>
          <a:bodyPr wrap="none" rtlCol="0">
            <a:spAutoFit/>
          </a:bodyPr>
          <a:lstStyle/>
          <a:p>
            <a:r>
              <a:rPr lang="en-US" dirty="0"/>
              <a:t>Fig. Train and Test Data</a:t>
            </a:r>
            <a:endParaRPr lang="en-IN" dirty="0"/>
          </a:p>
        </p:txBody>
      </p:sp>
    </p:spTree>
    <p:extLst>
      <p:ext uri="{BB962C8B-B14F-4D97-AF65-F5344CB8AC3E}">
        <p14:creationId xmlns:p14="http://schemas.microsoft.com/office/powerpoint/2010/main" val="35519985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FFE6B-91EC-40B9-9537-98979D19A4E3}"/>
              </a:ext>
            </a:extLst>
          </p:cNvPr>
          <p:cNvSpPr>
            <a:spLocks noGrp="1"/>
          </p:cNvSpPr>
          <p:nvPr>
            <p:ph type="title"/>
          </p:nvPr>
        </p:nvSpPr>
        <p:spPr>
          <a:xfrm>
            <a:off x="1016306" y="193964"/>
            <a:ext cx="9843791" cy="852995"/>
          </a:xfrm>
        </p:spPr>
        <p:txBody>
          <a:bodyPr vert="horz" lIns="91440" tIns="45720" rIns="91440" bIns="45720" rtlCol="0" anchor="t">
            <a:normAutofit/>
          </a:bodyPr>
          <a:lstStyle/>
          <a:p>
            <a:pPr>
              <a:spcBef>
                <a:spcPct val="0"/>
              </a:spcBef>
            </a:pPr>
            <a:r>
              <a:rPr lang="en-US" sz="4000" b="1" dirty="0">
                <a:effectLst/>
              </a:rPr>
              <a:t>LSTM Implementation –LSTM Model Parameters</a:t>
            </a:r>
            <a:endParaRPr lang="en-US" sz="4000" dirty="0"/>
          </a:p>
        </p:txBody>
      </p:sp>
      <p:sp>
        <p:nvSpPr>
          <p:cNvPr id="3" name="TextBox 2">
            <a:extLst>
              <a:ext uri="{FF2B5EF4-FFF2-40B4-BE49-F238E27FC236}">
                <a16:creationId xmlns:a16="http://schemas.microsoft.com/office/drawing/2014/main" id="{9D233051-1D77-403C-814C-E4C92153D3BD}"/>
              </a:ext>
            </a:extLst>
          </p:cNvPr>
          <p:cNvSpPr txBox="1"/>
          <p:nvPr/>
        </p:nvSpPr>
        <p:spPr>
          <a:xfrm>
            <a:off x="1016307" y="1251451"/>
            <a:ext cx="9843791" cy="5632311"/>
          </a:xfrm>
          <a:prstGeom prst="rect">
            <a:avLst/>
          </a:prstGeom>
          <a:noFill/>
        </p:spPr>
        <p:txBody>
          <a:bodyPr wrap="square" rtlCol="0">
            <a:spAutoFit/>
          </a:bodyPr>
          <a:lstStyle/>
          <a:p>
            <a:r>
              <a:rPr lang="en-US" b="1" i="0" dirty="0">
                <a:solidFill>
                  <a:srgbClr val="232629"/>
                </a:solidFill>
                <a:effectLst/>
              </a:rPr>
              <a:t>Hidden nodes</a:t>
            </a:r>
            <a:r>
              <a:rPr lang="en-US" b="0" i="0" dirty="0">
                <a:solidFill>
                  <a:srgbClr val="232629"/>
                </a:solidFill>
                <a:effectLst/>
              </a:rPr>
              <a:t> </a:t>
            </a:r>
            <a:r>
              <a:rPr lang="en-US" dirty="0">
                <a:solidFill>
                  <a:srgbClr val="232629"/>
                </a:solidFill>
              </a:rPr>
              <a:t>:</a:t>
            </a:r>
            <a:r>
              <a:rPr lang="en-US" b="0" i="0" dirty="0">
                <a:solidFill>
                  <a:srgbClr val="232629"/>
                </a:solidFill>
                <a:effectLst/>
              </a:rPr>
              <a:t> This is the number of neurons of the LSTM. If you have a higher number, the network gets more powerful.</a:t>
            </a:r>
          </a:p>
          <a:p>
            <a:endParaRPr lang="en-US" b="0" i="0" dirty="0">
              <a:solidFill>
                <a:srgbClr val="232629"/>
              </a:solidFill>
              <a:effectLst/>
            </a:endParaRPr>
          </a:p>
          <a:p>
            <a:r>
              <a:rPr lang="en-US" b="1" dirty="0">
                <a:solidFill>
                  <a:srgbClr val="232629"/>
                </a:solidFill>
              </a:rPr>
              <a:t>T</a:t>
            </a:r>
            <a:r>
              <a:rPr lang="en-US" b="1" i="0" dirty="0">
                <a:solidFill>
                  <a:srgbClr val="232629"/>
                </a:solidFill>
                <a:effectLst/>
              </a:rPr>
              <a:t>imesteps</a:t>
            </a:r>
            <a:r>
              <a:rPr lang="en-US" b="0" i="0" dirty="0">
                <a:solidFill>
                  <a:srgbClr val="232629"/>
                </a:solidFill>
                <a:effectLst/>
              </a:rPr>
              <a:t> : the number of timesteps you want to consider.</a:t>
            </a:r>
          </a:p>
          <a:p>
            <a:endParaRPr lang="en-US" dirty="0">
              <a:solidFill>
                <a:srgbClr val="232629"/>
              </a:solidFill>
            </a:endParaRPr>
          </a:p>
          <a:p>
            <a:r>
              <a:rPr lang="en-US" b="1" i="0" dirty="0">
                <a:solidFill>
                  <a:srgbClr val="232629"/>
                </a:solidFill>
                <a:effectLst/>
              </a:rPr>
              <a:t>Learning rate</a:t>
            </a:r>
            <a:r>
              <a:rPr lang="en-US" b="0" i="0" dirty="0">
                <a:solidFill>
                  <a:srgbClr val="232629"/>
                </a:solidFill>
                <a:effectLst/>
              </a:rPr>
              <a:t> </a:t>
            </a:r>
            <a:r>
              <a:rPr lang="en-US" dirty="0">
                <a:solidFill>
                  <a:srgbClr val="232629"/>
                </a:solidFill>
              </a:rPr>
              <a:t>:</a:t>
            </a:r>
            <a:r>
              <a:rPr lang="en-US" b="0" i="0" dirty="0">
                <a:solidFill>
                  <a:srgbClr val="232629"/>
                </a:solidFill>
                <a:effectLst/>
              </a:rPr>
              <a:t> Indicates, how much the weights are updated per batch.</a:t>
            </a:r>
          </a:p>
          <a:p>
            <a:endParaRPr lang="en-US" dirty="0">
              <a:solidFill>
                <a:srgbClr val="232629"/>
              </a:solidFill>
            </a:endParaRPr>
          </a:p>
          <a:p>
            <a:r>
              <a:rPr lang="en-US" b="1" i="0" dirty="0">
                <a:solidFill>
                  <a:srgbClr val="212121"/>
                </a:solidFill>
                <a:effectLst/>
              </a:rPr>
              <a:t>Batch size</a:t>
            </a:r>
            <a:r>
              <a:rPr lang="en-US" b="0" i="0" dirty="0">
                <a:solidFill>
                  <a:srgbClr val="212121"/>
                </a:solidFill>
                <a:effectLst/>
              </a:rPr>
              <a:t> : how many samples in each batch during training and testing</a:t>
            </a:r>
          </a:p>
          <a:p>
            <a:endParaRPr lang="en-US" dirty="0">
              <a:solidFill>
                <a:srgbClr val="232629"/>
              </a:solidFill>
            </a:endParaRPr>
          </a:p>
          <a:p>
            <a:r>
              <a:rPr lang="en-US" b="1" i="0" dirty="0">
                <a:solidFill>
                  <a:srgbClr val="212121"/>
                </a:solidFill>
                <a:effectLst/>
              </a:rPr>
              <a:t>Features </a:t>
            </a:r>
            <a:r>
              <a:rPr lang="en-US" b="0" i="0" dirty="0">
                <a:solidFill>
                  <a:srgbClr val="212121"/>
                </a:solidFill>
                <a:effectLst/>
              </a:rPr>
              <a:t>: how many dimensions are used to represent a data in one time step.</a:t>
            </a:r>
          </a:p>
          <a:p>
            <a:endParaRPr lang="en-US" dirty="0">
              <a:solidFill>
                <a:srgbClr val="212121"/>
              </a:solidFill>
            </a:endParaRPr>
          </a:p>
          <a:p>
            <a:r>
              <a:rPr lang="en-US" b="1" i="0" dirty="0">
                <a:solidFill>
                  <a:srgbClr val="212529"/>
                </a:solidFill>
                <a:effectLst/>
              </a:rPr>
              <a:t>Units </a:t>
            </a:r>
            <a:r>
              <a:rPr lang="en-US" b="0" i="0" dirty="0">
                <a:solidFill>
                  <a:srgbClr val="212529"/>
                </a:solidFill>
                <a:effectLst/>
              </a:rPr>
              <a:t>: Positive integer, dimensionality of the output space.</a:t>
            </a:r>
          </a:p>
          <a:p>
            <a:endParaRPr lang="en-US" dirty="0">
              <a:solidFill>
                <a:srgbClr val="212529"/>
              </a:solidFill>
            </a:endParaRPr>
          </a:p>
          <a:p>
            <a:r>
              <a:rPr lang="en-US" b="1" i="0" dirty="0">
                <a:solidFill>
                  <a:srgbClr val="212529"/>
                </a:solidFill>
                <a:effectLst/>
              </a:rPr>
              <a:t>Activation </a:t>
            </a:r>
            <a:r>
              <a:rPr lang="en-US" b="0" i="0" dirty="0">
                <a:solidFill>
                  <a:srgbClr val="212529"/>
                </a:solidFill>
                <a:effectLst/>
              </a:rPr>
              <a:t>: Activation function to use.</a:t>
            </a:r>
          </a:p>
          <a:p>
            <a:endParaRPr lang="en-US" dirty="0">
              <a:solidFill>
                <a:srgbClr val="212529"/>
              </a:solidFill>
            </a:endParaRPr>
          </a:p>
          <a:p>
            <a:r>
              <a:rPr lang="en-US" b="1" i="0" dirty="0">
                <a:solidFill>
                  <a:srgbClr val="212529"/>
                </a:solidFill>
                <a:effectLst/>
              </a:rPr>
              <a:t>Dropout </a:t>
            </a:r>
            <a:r>
              <a:rPr lang="en-US" b="0" i="0" dirty="0">
                <a:solidFill>
                  <a:srgbClr val="212529"/>
                </a:solidFill>
                <a:effectLst/>
              </a:rPr>
              <a:t>: Fraction of the units to drop for the linear transformation</a:t>
            </a:r>
          </a:p>
          <a:p>
            <a:endParaRPr lang="en-US" dirty="0">
              <a:solidFill>
                <a:srgbClr val="212529"/>
              </a:solidFill>
            </a:endParaRPr>
          </a:p>
          <a:p>
            <a:r>
              <a:rPr lang="en-US" b="1" i="0" dirty="0">
                <a:solidFill>
                  <a:srgbClr val="212529"/>
                </a:solidFill>
                <a:effectLst/>
              </a:rPr>
              <a:t>Return sequences</a:t>
            </a:r>
            <a:r>
              <a:rPr lang="en-US" b="0" i="0" dirty="0">
                <a:solidFill>
                  <a:srgbClr val="212529"/>
                </a:solidFill>
                <a:effectLst/>
              </a:rPr>
              <a:t>: Boolean. Whether to return the last output. in the output sequence, or the full sequence.</a:t>
            </a:r>
          </a:p>
          <a:p>
            <a:endParaRPr lang="en-IN" dirty="0"/>
          </a:p>
        </p:txBody>
      </p:sp>
    </p:spTree>
    <p:extLst>
      <p:ext uri="{BB962C8B-B14F-4D97-AF65-F5344CB8AC3E}">
        <p14:creationId xmlns:p14="http://schemas.microsoft.com/office/powerpoint/2010/main" val="2886627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C5BBA856-3423-4FA3-7FB2-C70A73048DF7}"/>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IN" sz="6600" dirty="0">
                <a:latin typeface="Arial" panose="020B0604020202020204" pitchFamily="34" charset="0"/>
                <a:cs typeface="Arial" panose="020B0604020202020204" pitchFamily="34" charset="0"/>
              </a:rPr>
              <a:t>INTRODUCTION</a:t>
            </a:r>
            <a:endParaRPr lang="en-US" sz="6600" kern="1200" dirty="0">
              <a:solidFill>
                <a:schemeClr val="tx1"/>
              </a:solidFill>
              <a:latin typeface="Arial" panose="020B0604020202020204" pitchFamily="34" charset="0"/>
              <a:cs typeface="Arial" panose="020B0604020202020204" pitchFamily="34" charset="0"/>
            </a:endParaRPr>
          </a:p>
        </p:txBody>
      </p:sp>
      <p:sp>
        <p:nvSpPr>
          <p:cNvPr id="11" name="Rectangle: Rounded Corners 1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47436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C46D7-C09C-79C9-ECCD-666CFE375475}"/>
              </a:ext>
            </a:extLst>
          </p:cNvPr>
          <p:cNvSpPr>
            <a:spLocks noGrp="1"/>
          </p:cNvSpPr>
          <p:nvPr>
            <p:ph type="title"/>
          </p:nvPr>
        </p:nvSpPr>
        <p:spPr>
          <a:xfrm>
            <a:off x="3234766" y="0"/>
            <a:ext cx="5594290" cy="528506"/>
          </a:xfrm>
        </p:spPr>
        <p:txBody>
          <a:bodyPr/>
          <a:lstStyle/>
          <a:p>
            <a:r>
              <a:rPr lang="en-IN" sz="3000" b="1" dirty="0"/>
              <a:t>COMPARE LSTM TO OTHER MODELS</a:t>
            </a:r>
          </a:p>
        </p:txBody>
      </p:sp>
      <p:pic>
        <p:nvPicPr>
          <p:cNvPr id="4" name="image4.jpeg" descr="Chart, line chart, histogram  Description automatically generated">
            <a:extLst>
              <a:ext uri="{FF2B5EF4-FFF2-40B4-BE49-F238E27FC236}">
                <a16:creationId xmlns:a16="http://schemas.microsoft.com/office/drawing/2014/main" id="{9A0E57F7-23D9-FF82-A645-35BE4E9037AA}"/>
              </a:ext>
            </a:extLst>
          </p:cNvPr>
          <p:cNvPicPr>
            <a:picLocks noChangeAspect="1"/>
          </p:cNvPicPr>
          <p:nvPr/>
        </p:nvPicPr>
        <p:blipFill>
          <a:blip r:embed="rId2" cstate="print"/>
          <a:stretch>
            <a:fillRect/>
          </a:stretch>
        </p:blipFill>
        <p:spPr>
          <a:xfrm>
            <a:off x="16102" y="809860"/>
            <a:ext cx="3865777" cy="2580558"/>
          </a:xfrm>
          <a:prstGeom prst="rect">
            <a:avLst/>
          </a:prstGeom>
          <a:ln>
            <a:solidFill>
              <a:schemeClr val="accent1"/>
            </a:solidFill>
          </a:ln>
        </p:spPr>
      </p:pic>
      <p:pic>
        <p:nvPicPr>
          <p:cNvPr id="5" name="Picture 4" descr="Chart, line chart, histogram&#10;&#10;Description automatically generated">
            <a:extLst>
              <a:ext uri="{FF2B5EF4-FFF2-40B4-BE49-F238E27FC236}">
                <a16:creationId xmlns:a16="http://schemas.microsoft.com/office/drawing/2014/main" id="{2FC4629A-EB30-D20A-E0A2-4F3643AFBCB1}"/>
              </a:ext>
            </a:extLst>
          </p:cNvPr>
          <p:cNvPicPr>
            <a:picLocks noChangeAspect="1"/>
          </p:cNvPicPr>
          <p:nvPr/>
        </p:nvPicPr>
        <p:blipFill rotWithShape="1">
          <a:blip r:embed="rId3">
            <a:extLst>
              <a:ext uri="{28A0092B-C50C-407E-A947-70E740481C1C}">
                <a14:useLocalDpi xmlns:a14="http://schemas.microsoft.com/office/drawing/2010/main" val="0"/>
              </a:ext>
            </a:extLst>
          </a:blip>
          <a:srcRect l="5463" t="6828" r="10207"/>
          <a:stretch/>
        </p:blipFill>
        <p:spPr bwMode="auto">
          <a:xfrm>
            <a:off x="3929257" y="809860"/>
            <a:ext cx="4237513" cy="2580558"/>
          </a:xfrm>
          <a:prstGeom prst="rect">
            <a:avLst/>
          </a:prstGeom>
          <a:noFill/>
          <a:ln>
            <a:solidFill>
              <a:schemeClr val="tx1"/>
            </a:solidFill>
          </a:ln>
          <a:extLst>
            <a:ext uri="{53640926-AAD7-44D8-BBD7-CCE9431645EC}">
              <a14:shadowObscured xmlns:a14="http://schemas.microsoft.com/office/drawing/2010/main"/>
            </a:ext>
          </a:extLst>
        </p:spPr>
      </p:pic>
      <p:pic>
        <p:nvPicPr>
          <p:cNvPr id="6" name="image14.jpeg" descr="Chart, line chart, histogram  Description automatically generated">
            <a:extLst>
              <a:ext uri="{FF2B5EF4-FFF2-40B4-BE49-F238E27FC236}">
                <a16:creationId xmlns:a16="http://schemas.microsoft.com/office/drawing/2014/main" id="{298793A9-9EBC-17F5-5E4D-19522D5FB16C}"/>
              </a:ext>
            </a:extLst>
          </p:cNvPr>
          <p:cNvPicPr>
            <a:picLocks noChangeAspect="1"/>
          </p:cNvPicPr>
          <p:nvPr/>
        </p:nvPicPr>
        <p:blipFill>
          <a:blip r:embed="rId4" cstate="print"/>
          <a:stretch>
            <a:fillRect/>
          </a:stretch>
        </p:blipFill>
        <p:spPr>
          <a:xfrm>
            <a:off x="8214148" y="809860"/>
            <a:ext cx="3916126" cy="2577894"/>
          </a:xfrm>
          <a:prstGeom prst="rect">
            <a:avLst/>
          </a:prstGeom>
          <a:ln>
            <a:solidFill>
              <a:schemeClr val="tx1"/>
            </a:solidFill>
          </a:ln>
        </p:spPr>
      </p:pic>
      <p:sp>
        <p:nvSpPr>
          <p:cNvPr id="7" name="TextBox 6">
            <a:extLst>
              <a:ext uri="{FF2B5EF4-FFF2-40B4-BE49-F238E27FC236}">
                <a16:creationId xmlns:a16="http://schemas.microsoft.com/office/drawing/2014/main" id="{3CE837E2-BE7C-EA3A-C5FD-792C86B3D91B}"/>
              </a:ext>
            </a:extLst>
          </p:cNvPr>
          <p:cNvSpPr txBox="1"/>
          <p:nvPr/>
        </p:nvSpPr>
        <p:spPr>
          <a:xfrm>
            <a:off x="733554" y="3388632"/>
            <a:ext cx="1741182" cy="369332"/>
          </a:xfrm>
          <a:prstGeom prst="rect">
            <a:avLst/>
          </a:prstGeom>
          <a:noFill/>
        </p:spPr>
        <p:txBody>
          <a:bodyPr wrap="none" rtlCol="0">
            <a:spAutoFit/>
          </a:bodyPr>
          <a:lstStyle/>
          <a:p>
            <a:r>
              <a:rPr lang="en-IN" dirty="0"/>
              <a:t>Fig: SMA-Google</a:t>
            </a:r>
          </a:p>
        </p:txBody>
      </p:sp>
      <p:sp>
        <p:nvSpPr>
          <p:cNvPr id="8" name="TextBox 7">
            <a:extLst>
              <a:ext uri="{FF2B5EF4-FFF2-40B4-BE49-F238E27FC236}">
                <a16:creationId xmlns:a16="http://schemas.microsoft.com/office/drawing/2014/main" id="{166559F9-2A5B-4E46-3223-88A227CEEFA9}"/>
              </a:ext>
            </a:extLst>
          </p:cNvPr>
          <p:cNvSpPr txBox="1"/>
          <p:nvPr/>
        </p:nvSpPr>
        <p:spPr>
          <a:xfrm>
            <a:off x="5191489" y="3388632"/>
            <a:ext cx="1951175" cy="369332"/>
          </a:xfrm>
          <a:prstGeom prst="rect">
            <a:avLst/>
          </a:prstGeom>
          <a:noFill/>
        </p:spPr>
        <p:txBody>
          <a:bodyPr wrap="none" rtlCol="0">
            <a:spAutoFit/>
          </a:bodyPr>
          <a:lstStyle/>
          <a:p>
            <a:r>
              <a:rPr lang="en-IN" dirty="0"/>
              <a:t>Fig: ARIMA-Google</a:t>
            </a:r>
          </a:p>
        </p:txBody>
      </p:sp>
      <p:sp>
        <p:nvSpPr>
          <p:cNvPr id="9" name="TextBox 8">
            <a:extLst>
              <a:ext uri="{FF2B5EF4-FFF2-40B4-BE49-F238E27FC236}">
                <a16:creationId xmlns:a16="http://schemas.microsoft.com/office/drawing/2014/main" id="{57C3E28D-D9BC-A085-39C0-14344DBA79CC}"/>
              </a:ext>
            </a:extLst>
          </p:cNvPr>
          <p:cNvSpPr txBox="1"/>
          <p:nvPr/>
        </p:nvSpPr>
        <p:spPr>
          <a:xfrm>
            <a:off x="9315687" y="3388632"/>
            <a:ext cx="1728358" cy="369332"/>
          </a:xfrm>
          <a:prstGeom prst="rect">
            <a:avLst/>
          </a:prstGeom>
          <a:noFill/>
        </p:spPr>
        <p:txBody>
          <a:bodyPr wrap="none" rtlCol="0">
            <a:spAutoFit/>
          </a:bodyPr>
          <a:lstStyle/>
          <a:p>
            <a:r>
              <a:rPr lang="en-IN" dirty="0"/>
              <a:t>Fig: RNN-Google</a:t>
            </a:r>
          </a:p>
        </p:txBody>
      </p:sp>
      <p:pic>
        <p:nvPicPr>
          <p:cNvPr id="10" name="Picture 9" descr="Chart&#10;&#10;Description automatically generated">
            <a:extLst>
              <a:ext uri="{FF2B5EF4-FFF2-40B4-BE49-F238E27FC236}">
                <a16:creationId xmlns:a16="http://schemas.microsoft.com/office/drawing/2014/main" id="{3C26F24B-4358-24E1-3D90-4CB8898C0275}"/>
              </a:ext>
            </a:extLst>
          </p:cNvPr>
          <p:cNvPicPr>
            <a:picLocks noChangeAspect="1"/>
          </p:cNvPicPr>
          <p:nvPr/>
        </p:nvPicPr>
        <p:blipFill rotWithShape="1">
          <a:blip r:embed="rId5">
            <a:extLst>
              <a:ext uri="{28A0092B-C50C-407E-A947-70E740481C1C}">
                <a14:useLocalDpi xmlns:a14="http://schemas.microsoft.com/office/drawing/2010/main" val="0"/>
              </a:ext>
            </a:extLst>
          </a:blip>
          <a:srcRect l="3526" t="5963" b="6141"/>
          <a:stretch/>
        </p:blipFill>
        <p:spPr bwMode="auto">
          <a:xfrm>
            <a:off x="3797182" y="3866126"/>
            <a:ext cx="4501662" cy="2991874"/>
          </a:xfrm>
          <a:prstGeom prst="rect">
            <a:avLst/>
          </a:prstGeom>
          <a:noFill/>
          <a:ln>
            <a:solidFill>
              <a:schemeClr val="tx1"/>
            </a:solidFill>
          </a:ln>
        </p:spPr>
      </p:pic>
      <p:sp>
        <p:nvSpPr>
          <p:cNvPr id="11" name="TextBox 10">
            <a:extLst>
              <a:ext uri="{FF2B5EF4-FFF2-40B4-BE49-F238E27FC236}">
                <a16:creationId xmlns:a16="http://schemas.microsoft.com/office/drawing/2014/main" id="{E54998DA-C32B-8480-51CF-69442376F25B}"/>
              </a:ext>
            </a:extLst>
          </p:cNvPr>
          <p:cNvSpPr txBox="1"/>
          <p:nvPr/>
        </p:nvSpPr>
        <p:spPr>
          <a:xfrm>
            <a:off x="1926469" y="5177397"/>
            <a:ext cx="1816523" cy="369332"/>
          </a:xfrm>
          <a:prstGeom prst="rect">
            <a:avLst/>
          </a:prstGeom>
          <a:noFill/>
        </p:spPr>
        <p:txBody>
          <a:bodyPr wrap="none" rtlCol="0">
            <a:spAutoFit/>
          </a:bodyPr>
          <a:lstStyle/>
          <a:p>
            <a:r>
              <a:rPr lang="en-IN" dirty="0"/>
              <a:t>Fig: LSTM-Google</a:t>
            </a:r>
          </a:p>
        </p:txBody>
      </p:sp>
      <p:sp>
        <p:nvSpPr>
          <p:cNvPr id="12" name="TextBox 11">
            <a:extLst>
              <a:ext uri="{FF2B5EF4-FFF2-40B4-BE49-F238E27FC236}">
                <a16:creationId xmlns:a16="http://schemas.microsoft.com/office/drawing/2014/main" id="{BFCB4ED9-CF92-91CC-1BC8-F4F76A3A57BF}"/>
              </a:ext>
            </a:extLst>
          </p:cNvPr>
          <p:cNvSpPr txBox="1"/>
          <p:nvPr/>
        </p:nvSpPr>
        <p:spPr>
          <a:xfrm>
            <a:off x="8665204" y="5177397"/>
            <a:ext cx="3265061" cy="369332"/>
          </a:xfrm>
          <a:prstGeom prst="rect">
            <a:avLst/>
          </a:prstGeom>
          <a:noFill/>
        </p:spPr>
        <p:txBody>
          <a:bodyPr wrap="none" rtlCol="0">
            <a:spAutoFit/>
          </a:bodyPr>
          <a:lstStyle/>
          <a:p>
            <a:r>
              <a:rPr lang="en-IN" b="1" dirty="0"/>
              <a:t>NOTE</a:t>
            </a:r>
            <a:r>
              <a:rPr lang="en-IN" dirty="0"/>
              <a:t>: LSTM prediction is perfect</a:t>
            </a:r>
          </a:p>
        </p:txBody>
      </p:sp>
    </p:spTree>
    <p:extLst>
      <p:ext uri="{BB962C8B-B14F-4D97-AF65-F5344CB8AC3E}">
        <p14:creationId xmlns:p14="http://schemas.microsoft.com/office/powerpoint/2010/main" val="19735340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C5BBA856-3423-4FA3-7FB2-C70A73048DF7}"/>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IN" sz="6600" b="1" dirty="0"/>
              <a:t>PERFORMANCE METRICS</a:t>
            </a:r>
            <a:endParaRPr lang="en-US" sz="6600" kern="1200" dirty="0">
              <a:solidFill>
                <a:schemeClr val="tx1"/>
              </a:solidFill>
              <a:latin typeface="Arial" panose="020B0604020202020204" pitchFamily="34" charset="0"/>
              <a:cs typeface="Arial" panose="020B0604020202020204" pitchFamily="34" charset="0"/>
            </a:endParaRPr>
          </a:p>
        </p:txBody>
      </p:sp>
      <p:sp>
        <p:nvSpPr>
          <p:cNvPr id="11" name="Rectangle: Rounded Corners 1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68823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3EB73483-55C8-AED3-9C32-76367B7DE3F6}"/>
                  </a:ext>
                </a:extLst>
              </p:cNvPr>
              <p:cNvGraphicFramePr>
                <a:graphicFrameLocks noGrp="1"/>
              </p:cNvGraphicFramePr>
              <p:nvPr/>
            </p:nvGraphicFramePr>
            <p:xfrm>
              <a:off x="468922" y="745586"/>
              <a:ext cx="11254155" cy="4051497"/>
            </p:xfrm>
            <a:graphic>
              <a:graphicData uri="http://schemas.openxmlformats.org/drawingml/2006/table">
                <a:tbl>
                  <a:tblPr firstRow="1" firstCol="1" bandRow="1"/>
                  <a:tblGrid>
                    <a:gridCol w="1407911">
                      <a:extLst>
                        <a:ext uri="{9D8B030D-6E8A-4147-A177-3AD203B41FA5}">
                          <a16:colId xmlns:a16="http://schemas.microsoft.com/office/drawing/2014/main" val="2433952261"/>
                        </a:ext>
                      </a:extLst>
                    </a:gridCol>
                    <a:gridCol w="3135956">
                      <a:extLst>
                        <a:ext uri="{9D8B030D-6E8A-4147-A177-3AD203B41FA5}">
                          <a16:colId xmlns:a16="http://schemas.microsoft.com/office/drawing/2014/main" val="4057050218"/>
                        </a:ext>
                      </a:extLst>
                    </a:gridCol>
                    <a:gridCol w="3221501">
                      <a:extLst>
                        <a:ext uri="{9D8B030D-6E8A-4147-A177-3AD203B41FA5}">
                          <a16:colId xmlns:a16="http://schemas.microsoft.com/office/drawing/2014/main" val="4223572526"/>
                        </a:ext>
                      </a:extLst>
                    </a:gridCol>
                    <a:gridCol w="3488787">
                      <a:extLst>
                        <a:ext uri="{9D8B030D-6E8A-4147-A177-3AD203B41FA5}">
                          <a16:colId xmlns:a16="http://schemas.microsoft.com/office/drawing/2014/main" val="2794566952"/>
                        </a:ext>
                      </a:extLst>
                    </a:gridCol>
                  </a:tblGrid>
                  <a:tr h="963977">
                    <a:tc>
                      <a:txBody>
                        <a:bodyPr/>
                        <a:lstStyle/>
                        <a:p>
                          <a:pPr>
                            <a:lnSpc>
                              <a:spcPct val="150000"/>
                            </a:lnSpc>
                            <a:spcAft>
                              <a:spcPts val="800"/>
                            </a:spcAft>
                          </a:pPr>
                          <a:r>
                            <a:rPr lang="en-IN" sz="2000" b="1">
                              <a:effectLst/>
                              <a:latin typeface="+mn-lt"/>
                              <a:ea typeface="Calibri" panose="020F0502020204030204" pitchFamily="34" charset="0"/>
                              <a:cs typeface="Times New Roman" panose="02020603050405020304" pitchFamily="18" charset="0"/>
                            </a:rPr>
                            <a:t>Stock </a:t>
                          </a:r>
                          <a:endParaRPr lang="en-IN" sz="20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b="1">
                              <a:effectLst/>
                              <a:latin typeface="+mn-lt"/>
                              <a:ea typeface="Calibri" panose="020F0502020204030204" pitchFamily="34" charset="0"/>
                              <a:cs typeface="Times New Roman" panose="02020603050405020304" pitchFamily="18" charset="0"/>
                            </a:rPr>
                            <a:t>MSE</a:t>
                          </a:r>
                          <a:endParaRPr lang="en-IN" sz="20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b="1">
                              <a:effectLst/>
                              <a:latin typeface="+mn-lt"/>
                              <a:ea typeface="Calibri" panose="020F0502020204030204" pitchFamily="34" charset="0"/>
                              <a:cs typeface="Times New Roman" panose="02020603050405020304" pitchFamily="18" charset="0"/>
                            </a:rPr>
                            <a:t>RMSE</a:t>
                          </a:r>
                          <a:endParaRPr lang="en-IN" sz="20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14:m>
                            <m:oMathPara xmlns:m="http://schemas.openxmlformats.org/officeDocument/2006/math">
                              <m:oMathParaPr>
                                <m:jc m:val="centerGroup"/>
                              </m:oMathParaPr>
                              <m:oMath xmlns:m="http://schemas.openxmlformats.org/officeDocument/2006/math">
                                <m:sSup>
                                  <m:sSupPr>
                                    <m:ctrlPr>
                                      <a:rPr lang="en-IN" sz="2000" b="1" i="1">
                                        <a:effectLst/>
                                        <a:latin typeface="+mn-lt"/>
                                        <a:ea typeface="Calibri" panose="020F0502020204030204" pitchFamily="34" charset="0"/>
                                        <a:cs typeface="Arial" panose="020B0604020202020204" pitchFamily="34" charset="0"/>
                                      </a:rPr>
                                    </m:ctrlPr>
                                  </m:sSupPr>
                                  <m:e>
                                    <m:r>
                                      <a:rPr lang="en-IN" sz="2000" b="1" i="1">
                                        <a:effectLst/>
                                        <a:latin typeface="+mn-lt"/>
                                        <a:ea typeface="Calibri" panose="020F0502020204030204" pitchFamily="34" charset="0"/>
                                        <a:cs typeface="Arial" panose="020B0604020202020204" pitchFamily="34" charset="0"/>
                                      </a:rPr>
                                      <m:t>𝑹</m:t>
                                    </m:r>
                                  </m:e>
                                  <m:sup>
                                    <m:r>
                                      <a:rPr lang="en-IN" sz="2000" b="1" i="1">
                                        <a:effectLst/>
                                        <a:latin typeface="+mn-lt"/>
                                        <a:ea typeface="Calibri" panose="020F0502020204030204" pitchFamily="34" charset="0"/>
                                        <a:cs typeface="Arial" panose="020B0604020202020204" pitchFamily="34" charset="0"/>
                                      </a:rPr>
                                      <m:t>𝟐</m:t>
                                    </m:r>
                                  </m:sup>
                                </m:sSup>
                              </m:oMath>
                            </m:oMathPara>
                          </a14:m>
                          <a:endParaRPr lang="en-IN" sz="20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4499995"/>
                      </a:ext>
                    </a:extLst>
                  </a:tr>
                  <a:tr h="617504">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GOOG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dirty="0">
                              <a:effectLst/>
                              <a:latin typeface="+mn-lt"/>
                              <a:ea typeface="Calibri" panose="020F0502020204030204" pitchFamily="34" charset="0"/>
                              <a:cs typeface="Times New Roman" panose="02020603050405020304" pitchFamily="18" charset="0"/>
                            </a:rPr>
                            <a:t>0.000951702849542145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0.0308496815144361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0.964078995107780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1838468"/>
                      </a:ext>
                    </a:extLst>
                  </a:tr>
                  <a:tr h="617504">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TSLA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0.000754424173241407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0.0274667830886947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0.966671113702235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0875719"/>
                      </a:ext>
                    </a:extLst>
                  </a:tr>
                  <a:tr h="617504">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AAPL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0.000374036884008534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0.0193400331956422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0.972056333786266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9701317"/>
                      </a:ext>
                    </a:extLst>
                  </a:tr>
                  <a:tr h="617504">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AMZN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0.000303442140312043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0.0174195907044925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0.896289012584822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2486717"/>
                      </a:ext>
                    </a:extLst>
                  </a:tr>
                  <a:tr h="617504">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FB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dirty="0">
                              <a:effectLst/>
                              <a:latin typeface="+mn-lt"/>
                              <a:ea typeface="Calibri" panose="020F0502020204030204" pitchFamily="34" charset="0"/>
                              <a:cs typeface="Times New Roman" panose="02020603050405020304" pitchFamily="18" charset="0"/>
                            </a:rPr>
                            <a:t>0.002584571315014066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0.0508386793201206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dirty="0">
                              <a:effectLst/>
                              <a:latin typeface="+mn-lt"/>
                              <a:ea typeface="Calibri" panose="020F0502020204030204" pitchFamily="34" charset="0"/>
                              <a:cs typeface="Times New Roman" panose="02020603050405020304" pitchFamily="18" charset="0"/>
                            </a:rPr>
                            <a:t>0.889693526027689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4176341"/>
                      </a:ext>
                    </a:extLst>
                  </a:tr>
                </a:tbl>
              </a:graphicData>
            </a:graphic>
          </p:graphicFrame>
        </mc:Choice>
        <mc:Fallback>
          <p:graphicFrame>
            <p:nvGraphicFramePr>
              <p:cNvPr id="5" name="Table 4">
                <a:extLst>
                  <a:ext uri="{FF2B5EF4-FFF2-40B4-BE49-F238E27FC236}">
                    <a16:creationId xmlns:a16="http://schemas.microsoft.com/office/drawing/2014/main" id="{3EB73483-55C8-AED3-9C32-76367B7DE3F6}"/>
                  </a:ext>
                </a:extLst>
              </p:cNvPr>
              <p:cNvGraphicFramePr>
                <a:graphicFrameLocks noGrp="1"/>
              </p:cNvGraphicFramePr>
              <p:nvPr/>
            </p:nvGraphicFramePr>
            <p:xfrm>
              <a:off x="468922" y="745586"/>
              <a:ext cx="11254155" cy="4051497"/>
            </p:xfrm>
            <a:graphic>
              <a:graphicData uri="http://schemas.openxmlformats.org/drawingml/2006/table">
                <a:tbl>
                  <a:tblPr firstRow="1" firstCol="1" bandRow="1"/>
                  <a:tblGrid>
                    <a:gridCol w="1407911">
                      <a:extLst>
                        <a:ext uri="{9D8B030D-6E8A-4147-A177-3AD203B41FA5}">
                          <a16:colId xmlns:a16="http://schemas.microsoft.com/office/drawing/2014/main" val="2433952261"/>
                        </a:ext>
                      </a:extLst>
                    </a:gridCol>
                    <a:gridCol w="3135956">
                      <a:extLst>
                        <a:ext uri="{9D8B030D-6E8A-4147-A177-3AD203B41FA5}">
                          <a16:colId xmlns:a16="http://schemas.microsoft.com/office/drawing/2014/main" val="4057050218"/>
                        </a:ext>
                      </a:extLst>
                    </a:gridCol>
                    <a:gridCol w="3221501">
                      <a:extLst>
                        <a:ext uri="{9D8B030D-6E8A-4147-A177-3AD203B41FA5}">
                          <a16:colId xmlns:a16="http://schemas.microsoft.com/office/drawing/2014/main" val="4223572526"/>
                        </a:ext>
                      </a:extLst>
                    </a:gridCol>
                    <a:gridCol w="3488787">
                      <a:extLst>
                        <a:ext uri="{9D8B030D-6E8A-4147-A177-3AD203B41FA5}">
                          <a16:colId xmlns:a16="http://schemas.microsoft.com/office/drawing/2014/main" val="2794566952"/>
                        </a:ext>
                      </a:extLst>
                    </a:gridCol>
                  </a:tblGrid>
                  <a:tr h="963977">
                    <a:tc>
                      <a:txBody>
                        <a:bodyPr/>
                        <a:lstStyle/>
                        <a:p>
                          <a:pPr>
                            <a:lnSpc>
                              <a:spcPct val="150000"/>
                            </a:lnSpc>
                            <a:spcAft>
                              <a:spcPts val="800"/>
                            </a:spcAft>
                          </a:pPr>
                          <a:r>
                            <a:rPr lang="en-IN" sz="2000" b="1">
                              <a:effectLst/>
                              <a:latin typeface="+mn-lt"/>
                              <a:ea typeface="Calibri" panose="020F0502020204030204" pitchFamily="34" charset="0"/>
                              <a:cs typeface="Times New Roman" panose="02020603050405020304" pitchFamily="18" charset="0"/>
                            </a:rPr>
                            <a:t>Stock </a:t>
                          </a:r>
                          <a:endParaRPr lang="en-IN" sz="20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b="1">
                              <a:effectLst/>
                              <a:latin typeface="+mn-lt"/>
                              <a:ea typeface="Calibri" panose="020F0502020204030204" pitchFamily="34" charset="0"/>
                              <a:cs typeface="Times New Roman" panose="02020603050405020304" pitchFamily="18" charset="0"/>
                            </a:rPr>
                            <a:t>MSE</a:t>
                          </a:r>
                          <a:endParaRPr lang="en-IN" sz="20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b="1">
                              <a:effectLst/>
                              <a:latin typeface="+mn-lt"/>
                              <a:ea typeface="Calibri" panose="020F0502020204030204" pitchFamily="34" charset="0"/>
                              <a:cs typeface="Times New Roman" panose="02020603050405020304" pitchFamily="18" charset="0"/>
                            </a:rPr>
                            <a:t>RMSE</a:t>
                          </a:r>
                          <a:endParaRPr lang="en-IN" sz="20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22688" t="-633" r="-349" b="-322785"/>
                          </a:stretch>
                        </a:blipFill>
                      </a:tcPr>
                    </a:tc>
                    <a:extLst>
                      <a:ext uri="{0D108BD9-81ED-4DB2-BD59-A6C34878D82A}">
                        <a16:rowId xmlns:a16="http://schemas.microsoft.com/office/drawing/2014/main" val="3894499995"/>
                      </a:ext>
                    </a:extLst>
                  </a:tr>
                  <a:tr h="617504">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GOOG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dirty="0">
                              <a:effectLst/>
                              <a:latin typeface="+mn-lt"/>
                              <a:ea typeface="Calibri" panose="020F0502020204030204" pitchFamily="34" charset="0"/>
                              <a:cs typeface="Times New Roman" panose="02020603050405020304" pitchFamily="18" charset="0"/>
                            </a:rPr>
                            <a:t>0.000951702849542145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0.0308496815144361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0.964078995107780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1838468"/>
                      </a:ext>
                    </a:extLst>
                  </a:tr>
                  <a:tr h="617504">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TSLA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0.000754424173241407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0.0274667830886947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0.966671113702235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0875719"/>
                      </a:ext>
                    </a:extLst>
                  </a:tr>
                  <a:tr h="617504">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AAPL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0.000374036884008534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0.0193400331956422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0.972056333786266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9701317"/>
                      </a:ext>
                    </a:extLst>
                  </a:tr>
                  <a:tr h="617504">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AMZN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0.000303442140312043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0.0174195907044925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0.896289012584822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2486717"/>
                      </a:ext>
                    </a:extLst>
                  </a:tr>
                  <a:tr h="617504">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FB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dirty="0">
                              <a:effectLst/>
                              <a:latin typeface="+mn-lt"/>
                              <a:ea typeface="Calibri" panose="020F0502020204030204" pitchFamily="34" charset="0"/>
                              <a:cs typeface="Times New Roman" panose="02020603050405020304" pitchFamily="18" charset="0"/>
                            </a:rPr>
                            <a:t>0.002584571315014066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0.0508386793201206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dirty="0">
                              <a:effectLst/>
                              <a:latin typeface="+mn-lt"/>
                              <a:ea typeface="Calibri" panose="020F0502020204030204" pitchFamily="34" charset="0"/>
                              <a:cs typeface="Times New Roman" panose="02020603050405020304" pitchFamily="18" charset="0"/>
                            </a:rPr>
                            <a:t>0.889693526027689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4176341"/>
                      </a:ext>
                    </a:extLst>
                  </a:tr>
                </a:tbl>
              </a:graphicData>
            </a:graphic>
          </p:graphicFrame>
        </mc:Fallback>
      </mc:AlternateContent>
      <p:sp>
        <p:nvSpPr>
          <p:cNvPr id="6" name="TextBox 5">
            <a:extLst>
              <a:ext uri="{FF2B5EF4-FFF2-40B4-BE49-F238E27FC236}">
                <a16:creationId xmlns:a16="http://schemas.microsoft.com/office/drawing/2014/main" id="{CEE6526F-88DD-9685-24D9-475AA614D8A4}"/>
              </a:ext>
            </a:extLst>
          </p:cNvPr>
          <p:cNvSpPr txBox="1"/>
          <p:nvPr/>
        </p:nvSpPr>
        <p:spPr>
          <a:xfrm>
            <a:off x="3118261" y="4909624"/>
            <a:ext cx="6194837" cy="646331"/>
          </a:xfrm>
          <a:prstGeom prst="rect">
            <a:avLst/>
          </a:prstGeom>
          <a:noFill/>
        </p:spPr>
        <p:txBody>
          <a:bodyPr wrap="none" rtlCol="0">
            <a:sp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Table: LSTM performance metrics for Datasets 2015-22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E1D09883-C2DA-80ED-576E-64E63B00EBFE}"/>
                  </a:ext>
                </a:extLst>
              </p:cNvPr>
              <p:cNvSpPr txBox="1"/>
              <p:nvPr/>
            </p:nvSpPr>
            <p:spPr>
              <a:xfrm>
                <a:off x="468923" y="5288670"/>
                <a:ext cx="6989029" cy="1760547"/>
              </a:xfrm>
              <a:prstGeom prst="rect">
                <a:avLst/>
              </a:prstGeom>
              <a:noFill/>
            </p:spPr>
            <p:txBody>
              <a:bodyPr wrap="none" rtlCol="0">
                <a:spAutoFit/>
              </a:bodyPr>
              <a:lstStyle/>
              <a:p>
                <a:r>
                  <a:rPr lang="en-IN" dirty="0"/>
                  <a:t>NOTE: </a:t>
                </a:r>
              </a:p>
              <a:p>
                <a:endParaRPr lang="en-IN" dirty="0"/>
              </a:p>
              <a:p>
                <a:r>
                  <a:rPr lang="en-US" dirty="0"/>
                  <a:t>1. MSE and RMSE values are extremely low and </a:t>
                </a:r>
                <a14:m>
                  <m:oMath xmlns:m="http://schemas.openxmlformats.org/officeDocument/2006/math">
                    <m:sSup>
                      <m:sSupPr>
                        <m:ctrlPr>
                          <a:rPr lang="en-IN" i="1"/>
                        </m:ctrlPr>
                      </m:sSupPr>
                      <m:e>
                        <m:r>
                          <a:rPr lang="en-IN" i="1"/>
                          <m:t>𝑅</m:t>
                        </m:r>
                      </m:e>
                      <m:sup>
                        <m:r>
                          <a:rPr lang="en-IN" i="1"/>
                          <m:t>2</m:t>
                        </m:r>
                      </m:sup>
                    </m:sSup>
                  </m:oMath>
                </a14:m>
                <a:r>
                  <a:rPr lang="en-IN" dirty="0"/>
                  <a:t> </a:t>
                </a:r>
                <a:r>
                  <a:rPr lang="en-US" dirty="0"/>
                  <a:t> is high.</a:t>
                </a:r>
              </a:p>
              <a:p>
                <a:endParaRPr lang="en-US" dirty="0"/>
              </a:p>
              <a:p>
                <a:r>
                  <a:rPr lang="en-US" dirty="0"/>
                  <a:t>2. It denotes that this model is best and preferable for satisfactory results</a:t>
                </a:r>
                <a:endParaRPr lang="en-IN" dirty="0"/>
              </a:p>
              <a:p>
                <a:endParaRPr lang="en-IN" dirty="0"/>
              </a:p>
            </p:txBody>
          </p:sp>
        </mc:Choice>
        <mc:Fallback>
          <p:sp>
            <p:nvSpPr>
              <p:cNvPr id="7" name="TextBox 6">
                <a:extLst>
                  <a:ext uri="{FF2B5EF4-FFF2-40B4-BE49-F238E27FC236}">
                    <a16:creationId xmlns:a16="http://schemas.microsoft.com/office/drawing/2014/main" id="{E1D09883-C2DA-80ED-576E-64E63B00EBFE}"/>
                  </a:ext>
                </a:extLst>
              </p:cNvPr>
              <p:cNvSpPr txBox="1">
                <a:spLocks noRot="1" noChangeAspect="1" noMove="1" noResize="1" noEditPoints="1" noAdjustHandles="1" noChangeArrowheads="1" noChangeShapeType="1" noTextEdit="1"/>
              </p:cNvSpPr>
              <p:nvPr/>
            </p:nvSpPr>
            <p:spPr>
              <a:xfrm>
                <a:off x="468923" y="5288670"/>
                <a:ext cx="6989029" cy="1760547"/>
              </a:xfrm>
              <a:prstGeom prst="rect">
                <a:avLst/>
              </a:prstGeom>
              <a:blipFill>
                <a:blip r:embed="rId3"/>
                <a:stretch>
                  <a:fillRect l="-785" t="-2083" r="-785"/>
                </a:stretch>
              </a:blipFill>
            </p:spPr>
            <p:txBody>
              <a:bodyPr/>
              <a:lstStyle/>
              <a:p>
                <a:r>
                  <a:rPr lang="en-IN">
                    <a:noFill/>
                  </a:rPr>
                  <a:t> </a:t>
                </a:r>
              </a:p>
            </p:txBody>
          </p:sp>
        </mc:Fallback>
      </mc:AlternateContent>
      <p:sp>
        <p:nvSpPr>
          <p:cNvPr id="8" name="Title 1">
            <a:extLst>
              <a:ext uri="{FF2B5EF4-FFF2-40B4-BE49-F238E27FC236}">
                <a16:creationId xmlns:a16="http://schemas.microsoft.com/office/drawing/2014/main" id="{A7E9B446-4A9E-179E-262F-AA759E5148B3}"/>
              </a:ext>
            </a:extLst>
          </p:cNvPr>
          <p:cNvSpPr>
            <a:spLocks noGrp="1"/>
          </p:cNvSpPr>
          <p:nvPr>
            <p:ph type="title"/>
          </p:nvPr>
        </p:nvSpPr>
        <p:spPr>
          <a:xfrm>
            <a:off x="468922" y="14067"/>
            <a:ext cx="4947176" cy="590842"/>
          </a:xfrm>
        </p:spPr>
        <p:txBody>
          <a:bodyPr/>
          <a:lstStyle/>
          <a:p>
            <a:r>
              <a:rPr lang="en-IN" sz="3000" b="1" dirty="0"/>
              <a:t>LSTM PERFORMANCE METRICS </a:t>
            </a:r>
          </a:p>
        </p:txBody>
      </p:sp>
    </p:spTree>
    <p:extLst>
      <p:ext uri="{BB962C8B-B14F-4D97-AF65-F5344CB8AC3E}">
        <p14:creationId xmlns:p14="http://schemas.microsoft.com/office/powerpoint/2010/main" val="37939692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E60430DA-A1FB-DA5D-A57B-9DA3030B09AB}"/>
                  </a:ext>
                </a:extLst>
              </p:cNvPr>
              <p:cNvGraphicFramePr>
                <a:graphicFrameLocks noGrp="1"/>
              </p:cNvGraphicFramePr>
              <p:nvPr/>
            </p:nvGraphicFramePr>
            <p:xfrm>
              <a:off x="7015089" y="0"/>
              <a:ext cx="5176911" cy="6858004"/>
            </p:xfrm>
            <a:graphic>
              <a:graphicData uri="http://schemas.openxmlformats.org/drawingml/2006/table">
                <a:tbl>
                  <a:tblPr firstRow="1" firstCol="1" bandRow="1"/>
                  <a:tblGrid>
                    <a:gridCol w="604556">
                      <a:extLst>
                        <a:ext uri="{9D8B030D-6E8A-4147-A177-3AD203B41FA5}">
                          <a16:colId xmlns:a16="http://schemas.microsoft.com/office/drawing/2014/main" val="1350184759"/>
                        </a:ext>
                      </a:extLst>
                    </a:gridCol>
                    <a:gridCol w="898880">
                      <a:extLst>
                        <a:ext uri="{9D8B030D-6E8A-4147-A177-3AD203B41FA5}">
                          <a16:colId xmlns:a16="http://schemas.microsoft.com/office/drawing/2014/main" val="532945826"/>
                        </a:ext>
                      </a:extLst>
                    </a:gridCol>
                    <a:gridCol w="898880">
                      <a:extLst>
                        <a:ext uri="{9D8B030D-6E8A-4147-A177-3AD203B41FA5}">
                          <a16:colId xmlns:a16="http://schemas.microsoft.com/office/drawing/2014/main" val="3645952279"/>
                        </a:ext>
                      </a:extLst>
                    </a:gridCol>
                    <a:gridCol w="898880">
                      <a:extLst>
                        <a:ext uri="{9D8B030D-6E8A-4147-A177-3AD203B41FA5}">
                          <a16:colId xmlns:a16="http://schemas.microsoft.com/office/drawing/2014/main" val="3392657629"/>
                        </a:ext>
                      </a:extLst>
                    </a:gridCol>
                    <a:gridCol w="898880">
                      <a:extLst>
                        <a:ext uri="{9D8B030D-6E8A-4147-A177-3AD203B41FA5}">
                          <a16:colId xmlns:a16="http://schemas.microsoft.com/office/drawing/2014/main" val="2355755835"/>
                        </a:ext>
                      </a:extLst>
                    </a:gridCol>
                    <a:gridCol w="976835">
                      <a:extLst>
                        <a:ext uri="{9D8B030D-6E8A-4147-A177-3AD203B41FA5}">
                          <a16:colId xmlns:a16="http://schemas.microsoft.com/office/drawing/2014/main" val="3063546752"/>
                        </a:ext>
                      </a:extLst>
                    </a:gridCol>
                  </a:tblGrid>
                  <a:tr h="403412">
                    <a:tc>
                      <a:txBody>
                        <a:bodyPr/>
                        <a:lstStyle/>
                        <a:p>
                          <a:pPr>
                            <a:lnSpc>
                              <a:spcPct val="150000"/>
                            </a:lnSpc>
                            <a:spcAft>
                              <a:spcPts val="800"/>
                            </a:spcAft>
                          </a:pPr>
                          <a:r>
                            <a:rPr lang="en-IN" sz="1200" b="1">
                              <a:effectLst/>
                              <a:latin typeface="+mn-lt"/>
                              <a:ea typeface="Calibri" panose="020F0502020204030204" pitchFamily="34" charset="0"/>
                              <a:cs typeface="Times New Roman" panose="02020603050405020304" pitchFamily="18" charset="0"/>
                            </a:rPr>
                            <a:t>Stock </a:t>
                          </a:r>
                          <a:endParaRPr lang="en-IN" sz="1200">
                            <a:effectLst/>
                            <a:latin typeface="+mn-lt"/>
                            <a:ea typeface="Calibri" panose="020F0502020204030204" pitchFamily="34" charset="0"/>
                            <a:cs typeface="Times New Roman" panose="02020603050405020304" pitchFamily="18" charset="0"/>
                          </a:endParaRP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b="1">
                              <a:effectLst/>
                              <a:latin typeface="+mn-lt"/>
                              <a:ea typeface="Calibri" panose="020F0502020204030204" pitchFamily="34" charset="0"/>
                              <a:cs typeface="Times New Roman" panose="02020603050405020304" pitchFamily="18" charset="0"/>
                            </a:rPr>
                            <a:t>MODEL</a:t>
                          </a:r>
                          <a:endParaRPr lang="en-IN" sz="1200">
                            <a:effectLst/>
                            <a:latin typeface="+mn-lt"/>
                            <a:ea typeface="Calibri" panose="020F0502020204030204" pitchFamily="34" charset="0"/>
                            <a:cs typeface="Times New Roman" panose="02020603050405020304" pitchFamily="18" charset="0"/>
                          </a:endParaRP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b="1">
                              <a:effectLst/>
                              <a:latin typeface="+mn-lt"/>
                              <a:ea typeface="Calibri" panose="020F0502020204030204" pitchFamily="34" charset="0"/>
                              <a:cs typeface="Times New Roman" panose="02020603050405020304" pitchFamily="18" charset="0"/>
                            </a:rPr>
                            <a:t>MSE</a:t>
                          </a:r>
                          <a:endParaRPr lang="en-IN" sz="1200">
                            <a:effectLst/>
                            <a:latin typeface="+mn-lt"/>
                            <a:ea typeface="Calibri" panose="020F0502020204030204" pitchFamily="34" charset="0"/>
                            <a:cs typeface="Times New Roman" panose="02020603050405020304" pitchFamily="18" charset="0"/>
                          </a:endParaRP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b="1">
                              <a:effectLst/>
                              <a:latin typeface="+mn-lt"/>
                              <a:ea typeface="Calibri" panose="020F0502020204030204" pitchFamily="34" charset="0"/>
                              <a:cs typeface="Times New Roman" panose="02020603050405020304" pitchFamily="18" charset="0"/>
                            </a:rPr>
                            <a:t>RMSE</a:t>
                          </a:r>
                          <a:endParaRPr lang="en-IN" sz="1200">
                            <a:effectLst/>
                            <a:latin typeface="+mn-lt"/>
                            <a:ea typeface="Calibri" panose="020F0502020204030204" pitchFamily="34" charset="0"/>
                            <a:cs typeface="Times New Roman" panose="02020603050405020304" pitchFamily="18" charset="0"/>
                          </a:endParaRP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14:m>
                            <m:oMathPara xmlns:m="http://schemas.openxmlformats.org/officeDocument/2006/math">
                              <m:oMathParaPr>
                                <m:jc m:val="centerGroup"/>
                              </m:oMathParaPr>
                              <m:oMath xmlns:m="http://schemas.openxmlformats.org/officeDocument/2006/math">
                                <m:sSup>
                                  <m:sSupPr>
                                    <m:ctrlPr>
                                      <a:rPr lang="en-IN" sz="1200" b="1" i="1">
                                        <a:effectLst/>
                                        <a:latin typeface="+mn-lt"/>
                                        <a:ea typeface="Calibri" panose="020F0502020204030204" pitchFamily="34" charset="0"/>
                                        <a:cs typeface="Arial" panose="020B0604020202020204" pitchFamily="34" charset="0"/>
                                      </a:rPr>
                                    </m:ctrlPr>
                                  </m:sSupPr>
                                  <m:e>
                                    <m:r>
                                      <a:rPr lang="en-IN" sz="1200" b="1" i="1">
                                        <a:effectLst/>
                                        <a:latin typeface="+mn-lt"/>
                                        <a:ea typeface="Calibri" panose="020F0502020204030204" pitchFamily="34" charset="0"/>
                                        <a:cs typeface="Arial" panose="020B0604020202020204" pitchFamily="34" charset="0"/>
                                      </a:rPr>
                                      <m:t>𝑹</m:t>
                                    </m:r>
                                  </m:e>
                                  <m:sup>
                                    <m:r>
                                      <a:rPr lang="en-IN" sz="1200" b="1" i="1">
                                        <a:effectLst/>
                                        <a:latin typeface="+mn-lt"/>
                                        <a:ea typeface="Calibri" panose="020F0502020204030204" pitchFamily="34" charset="0"/>
                                        <a:cs typeface="Arial" panose="020B0604020202020204" pitchFamily="34" charset="0"/>
                                      </a:rPr>
                                      <m:t>𝟐</m:t>
                                    </m:r>
                                  </m:sup>
                                </m:sSup>
                              </m:oMath>
                            </m:oMathPara>
                          </a14:m>
                          <a:endParaRPr lang="en-IN" sz="1200">
                            <a:effectLst/>
                            <a:latin typeface="+mn-lt"/>
                            <a:ea typeface="Calibri" panose="020F0502020204030204" pitchFamily="34" charset="0"/>
                            <a:cs typeface="Times New Roman" panose="02020603050405020304" pitchFamily="18" charset="0"/>
                          </a:endParaRP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b="1">
                              <a:effectLst/>
                              <a:latin typeface="+mn-lt"/>
                              <a:ea typeface="Calibri" panose="020F0502020204030204" pitchFamily="34" charset="0"/>
                              <a:cs typeface="Times New Roman" panose="02020603050405020304" pitchFamily="18" charset="0"/>
                            </a:rPr>
                            <a:t>BEST MODEL</a:t>
                          </a:r>
                          <a:endParaRPr lang="en-IN" sz="1200">
                            <a:effectLst/>
                            <a:latin typeface="+mn-lt"/>
                            <a:ea typeface="Calibri" panose="020F0502020204030204" pitchFamily="34" charset="0"/>
                            <a:cs typeface="Times New Roman" panose="02020603050405020304" pitchFamily="18" charset="0"/>
                          </a:endParaRP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713819"/>
                      </a:ext>
                    </a:extLst>
                  </a:tr>
                  <a:tr h="403412">
                    <a:tc rowSpan="4">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GOOG</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LSTM</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0.001743036</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0.041749685</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0.808047809</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nSpc>
                              <a:spcPct val="150000"/>
                            </a:lnSpc>
                            <a:spcAft>
                              <a:spcPts val="800"/>
                            </a:spcAft>
                          </a:pPr>
                          <a:r>
                            <a:rPr lang="en-IN" sz="1200" dirty="0">
                              <a:effectLst/>
                              <a:latin typeface="+mn-lt"/>
                              <a:ea typeface="Calibri" panose="020F0502020204030204" pitchFamily="34" charset="0"/>
                              <a:cs typeface="Times New Roman" panose="02020603050405020304" pitchFamily="18" charset="0"/>
                            </a:rPr>
                            <a:t>LSTM</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0831392"/>
                      </a:ext>
                    </a:extLst>
                  </a:tr>
                  <a:tr h="403412">
                    <a:tc vMerge="1">
                      <a:txBody>
                        <a:bodyPr/>
                        <a:lstStyle/>
                        <a:p>
                          <a:endParaRPr lang="en-IN"/>
                        </a:p>
                      </a:txBody>
                      <a:tcPr/>
                    </a:tc>
                    <a:tc>
                      <a:txBody>
                        <a:bodyPr/>
                        <a:lstStyle/>
                        <a:p>
                          <a:pPr>
                            <a:lnSpc>
                              <a:spcPct val="150000"/>
                            </a:lnSpc>
                            <a:spcAft>
                              <a:spcPts val="800"/>
                            </a:spcAft>
                          </a:pPr>
                          <a:r>
                            <a:rPr lang="en-IN" sz="1200" dirty="0">
                              <a:effectLst/>
                              <a:latin typeface="+mn-lt"/>
                              <a:ea typeface="Calibri" panose="020F0502020204030204" pitchFamily="34" charset="0"/>
                              <a:cs typeface="Times New Roman" panose="02020603050405020304" pitchFamily="18" charset="0"/>
                            </a:rPr>
                            <a:t>RNN</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5022.300541</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70.86819132</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0.728510611</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3771391709"/>
                      </a:ext>
                    </a:extLst>
                  </a:tr>
                  <a:tr h="403412">
                    <a:tc vMerge="1">
                      <a:txBody>
                        <a:bodyPr/>
                        <a:lstStyle/>
                        <a:p>
                          <a:endParaRPr lang="en-IN"/>
                        </a:p>
                      </a:txBody>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ARIMA</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3773.978584</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61.43271591</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0.795990875</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1489162178"/>
                      </a:ext>
                    </a:extLst>
                  </a:tr>
                  <a:tr h="403412">
                    <a:tc vMerge="1">
                      <a:txBody>
                        <a:bodyPr/>
                        <a:lstStyle/>
                        <a:p>
                          <a:endParaRPr lang="en-IN"/>
                        </a:p>
                      </a:txBody>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SMA</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19929.37611</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141.1714422</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-0.07731787</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2166447009"/>
                      </a:ext>
                    </a:extLst>
                  </a:tr>
                  <a:tr h="403412">
                    <a:tc rowSpan="4">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AMZN</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LSTM</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0.001336588</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0.036559388</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0.896386939</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LSTM</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7664349"/>
                      </a:ext>
                    </a:extLst>
                  </a:tr>
                  <a:tr h="403412">
                    <a:tc vMerge="1">
                      <a:txBody>
                        <a:bodyPr/>
                        <a:lstStyle/>
                        <a:p>
                          <a:endParaRPr lang="en-IN"/>
                        </a:p>
                      </a:txBody>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RNN</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8791.871955</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93.76498256</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0.836409021</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1726819820"/>
                      </a:ext>
                    </a:extLst>
                  </a:tr>
                  <a:tr h="403412">
                    <a:tc vMerge="1">
                      <a:txBody>
                        <a:bodyPr/>
                        <a:lstStyle/>
                        <a:p>
                          <a:endParaRPr lang="en-IN"/>
                        </a:p>
                      </a:txBody>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ARIMA</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9812.722059</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99.05918463</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0.817413991</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1872059561"/>
                      </a:ext>
                    </a:extLst>
                  </a:tr>
                  <a:tr h="403412">
                    <a:tc vMerge="1">
                      <a:txBody>
                        <a:bodyPr/>
                        <a:lstStyle/>
                        <a:p>
                          <a:endParaRPr lang="en-IN"/>
                        </a:p>
                      </a:txBody>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SMA</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61294.70551</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247.5776757</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-0.14051488</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2349733735"/>
                      </a:ext>
                    </a:extLst>
                  </a:tr>
                  <a:tr h="403412">
                    <a:tc rowSpan="4">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AAPL</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LSTM</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0.000597897</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0.024451950</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0.882336317</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LSTM</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7056215"/>
                      </a:ext>
                    </a:extLst>
                  </a:tr>
                  <a:tr h="403412">
                    <a:tc vMerge="1">
                      <a:txBody>
                        <a:bodyPr/>
                        <a:lstStyle/>
                        <a:p>
                          <a:endParaRPr lang="en-IN"/>
                        </a:p>
                      </a:txBody>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RNN</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18.03839872</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4.247163609</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0.766545727</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1727514777"/>
                      </a:ext>
                    </a:extLst>
                  </a:tr>
                  <a:tr h="403412">
                    <a:tc vMerge="1">
                      <a:txBody>
                        <a:bodyPr/>
                        <a:lstStyle/>
                        <a:p>
                          <a:endParaRPr lang="en-IN"/>
                        </a:p>
                      </a:txBody>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ARIMA</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14.24036165</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3.773640371</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0.815700200</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925274951"/>
                      </a:ext>
                    </a:extLst>
                  </a:tr>
                  <a:tr h="403412">
                    <a:tc vMerge="1">
                      <a:txBody>
                        <a:bodyPr/>
                        <a:lstStyle/>
                        <a:p>
                          <a:endParaRPr lang="en-IN"/>
                        </a:p>
                      </a:txBody>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SMA</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172.4774882</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13.13306850</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-1.23221624</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3972313671"/>
                      </a:ext>
                    </a:extLst>
                  </a:tr>
                  <a:tr h="403412">
                    <a:tc rowSpan="4">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TSLA</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LSTM</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0.001072131</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0.032743420</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0.889453738</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LSTM</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9915291"/>
                      </a:ext>
                    </a:extLst>
                  </a:tr>
                  <a:tr h="403412">
                    <a:tc vMerge="1">
                      <a:txBody>
                        <a:bodyPr/>
                        <a:lstStyle/>
                        <a:p>
                          <a:endParaRPr lang="en-IN"/>
                        </a:p>
                      </a:txBody>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RNN</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2804.609871</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52.95856749</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0.774718625</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4094897761"/>
                      </a:ext>
                    </a:extLst>
                  </a:tr>
                  <a:tr h="403412">
                    <a:tc vMerge="1">
                      <a:txBody>
                        <a:bodyPr/>
                        <a:lstStyle/>
                        <a:p>
                          <a:endParaRPr lang="en-IN"/>
                        </a:p>
                      </a:txBody>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ARIMA</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2398.896534</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48.97853136</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0.807307706</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1094507940"/>
                      </a:ext>
                    </a:extLst>
                  </a:tr>
                  <a:tr h="403412">
                    <a:tc vMerge="1">
                      <a:txBody>
                        <a:bodyPr/>
                        <a:lstStyle/>
                        <a:p>
                          <a:endParaRPr lang="en-IN"/>
                        </a:p>
                      </a:txBody>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SMA</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34719.06597</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186.3305288</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dirty="0">
                              <a:effectLst/>
                              <a:latin typeface="+mn-lt"/>
                              <a:ea typeface="Calibri" panose="020F0502020204030204" pitchFamily="34" charset="0"/>
                              <a:cs typeface="Times New Roman" panose="02020603050405020304" pitchFamily="18" charset="0"/>
                            </a:rPr>
                            <a:t>-1.78882242</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791331390"/>
                      </a:ext>
                    </a:extLst>
                  </a:tr>
                </a:tbl>
              </a:graphicData>
            </a:graphic>
          </p:graphicFrame>
        </mc:Choice>
        <mc:Fallback>
          <p:graphicFrame>
            <p:nvGraphicFramePr>
              <p:cNvPr id="5" name="Table 4">
                <a:extLst>
                  <a:ext uri="{FF2B5EF4-FFF2-40B4-BE49-F238E27FC236}">
                    <a16:creationId xmlns:a16="http://schemas.microsoft.com/office/drawing/2014/main" id="{E60430DA-A1FB-DA5D-A57B-9DA3030B09AB}"/>
                  </a:ext>
                </a:extLst>
              </p:cNvPr>
              <p:cNvGraphicFramePr>
                <a:graphicFrameLocks noGrp="1"/>
              </p:cNvGraphicFramePr>
              <p:nvPr/>
            </p:nvGraphicFramePr>
            <p:xfrm>
              <a:off x="7015089" y="0"/>
              <a:ext cx="5176911" cy="6858004"/>
            </p:xfrm>
            <a:graphic>
              <a:graphicData uri="http://schemas.openxmlformats.org/drawingml/2006/table">
                <a:tbl>
                  <a:tblPr firstRow="1" firstCol="1" bandRow="1"/>
                  <a:tblGrid>
                    <a:gridCol w="604556">
                      <a:extLst>
                        <a:ext uri="{9D8B030D-6E8A-4147-A177-3AD203B41FA5}">
                          <a16:colId xmlns:a16="http://schemas.microsoft.com/office/drawing/2014/main" val="1350184759"/>
                        </a:ext>
                      </a:extLst>
                    </a:gridCol>
                    <a:gridCol w="898880">
                      <a:extLst>
                        <a:ext uri="{9D8B030D-6E8A-4147-A177-3AD203B41FA5}">
                          <a16:colId xmlns:a16="http://schemas.microsoft.com/office/drawing/2014/main" val="532945826"/>
                        </a:ext>
                      </a:extLst>
                    </a:gridCol>
                    <a:gridCol w="898880">
                      <a:extLst>
                        <a:ext uri="{9D8B030D-6E8A-4147-A177-3AD203B41FA5}">
                          <a16:colId xmlns:a16="http://schemas.microsoft.com/office/drawing/2014/main" val="3645952279"/>
                        </a:ext>
                      </a:extLst>
                    </a:gridCol>
                    <a:gridCol w="898880">
                      <a:extLst>
                        <a:ext uri="{9D8B030D-6E8A-4147-A177-3AD203B41FA5}">
                          <a16:colId xmlns:a16="http://schemas.microsoft.com/office/drawing/2014/main" val="3392657629"/>
                        </a:ext>
                      </a:extLst>
                    </a:gridCol>
                    <a:gridCol w="898880">
                      <a:extLst>
                        <a:ext uri="{9D8B030D-6E8A-4147-A177-3AD203B41FA5}">
                          <a16:colId xmlns:a16="http://schemas.microsoft.com/office/drawing/2014/main" val="2355755835"/>
                        </a:ext>
                      </a:extLst>
                    </a:gridCol>
                    <a:gridCol w="976835">
                      <a:extLst>
                        <a:ext uri="{9D8B030D-6E8A-4147-A177-3AD203B41FA5}">
                          <a16:colId xmlns:a16="http://schemas.microsoft.com/office/drawing/2014/main" val="3063546752"/>
                        </a:ext>
                      </a:extLst>
                    </a:gridCol>
                  </a:tblGrid>
                  <a:tr h="403412">
                    <a:tc>
                      <a:txBody>
                        <a:bodyPr/>
                        <a:lstStyle/>
                        <a:p>
                          <a:pPr>
                            <a:lnSpc>
                              <a:spcPct val="150000"/>
                            </a:lnSpc>
                            <a:spcAft>
                              <a:spcPts val="800"/>
                            </a:spcAft>
                          </a:pPr>
                          <a:r>
                            <a:rPr lang="en-IN" sz="1200" b="1">
                              <a:effectLst/>
                              <a:latin typeface="+mn-lt"/>
                              <a:ea typeface="Calibri" panose="020F0502020204030204" pitchFamily="34" charset="0"/>
                              <a:cs typeface="Times New Roman" panose="02020603050405020304" pitchFamily="18" charset="0"/>
                            </a:rPr>
                            <a:t>Stock </a:t>
                          </a:r>
                          <a:endParaRPr lang="en-IN" sz="1200">
                            <a:effectLst/>
                            <a:latin typeface="+mn-lt"/>
                            <a:ea typeface="Calibri" panose="020F0502020204030204" pitchFamily="34" charset="0"/>
                            <a:cs typeface="Times New Roman" panose="02020603050405020304" pitchFamily="18" charset="0"/>
                          </a:endParaRP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b="1">
                              <a:effectLst/>
                              <a:latin typeface="+mn-lt"/>
                              <a:ea typeface="Calibri" panose="020F0502020204030204" pitchFamily="34" charset="0"/>
                              <a:cs typeface="Times New Roman" panose="02020603050405020304" pitchFamily="18" charset="0"/>
                            </a:rPr>
                            <a:t>MODEL</a:t>
                          </a:r>
                          <a:endParaRPr lang="en-IN" sz="1200">
                            <a:effectLst/>
                            <a:latin typeface="+mn-lt"/>
                            <a:ea typeface="Calibri" panose="020F0502020204030204" pitchFamily="34" charset="0"/>
                            <a:cs typeface="Times New Roman" panose="02020603050405020304" pitchFamily="18" charset="0"/>
                          </a:endParaRP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b="1">
                              <a:effectLst/>
                              <a:latin typeface="+mn-lt"/>
                              <a:ea typeface="Calibri" panose="020F0502020204030204" pitchFamily="34" charset="0"/>
                              <a:cs typeface="Times New Roman" panose="02020603050405020304" pitchFamily="18" charset="0"/>
                            </a:rPr>
                            <a:t>MSE</a:t>
                          </a:r>
                          <a:endParaRPr lang="en-IN" sz="1200">
                            <a:effectLst/>
                            <a:latin typeface="+mn-lt"/>
                            <a:ea typeface="Calibri" panose="020F0502020204030204" pitchFamily="34" charset="0"/>
                            <a:cs typeface="Times New Roman" panose="02020603050405020304" pitchFamily="18" charset="0"/>
                          </a:endParaRP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b="1">
                              <a:effectLst/>
                              <a:latin typeface="+mn-lt"/>
                              <a:ea typeface="Calibri" panose="020F0502020204030204" pitchFamily="34" charset="0"/>
                              <a:cs typeface="Times New Roman" panose="02020603050405020304" pitchFamily="18" charset="0"/>
                            </a:rPr>
                            <a:t>RMSE</a:t>
                          </a:r>
                          <a:endParaRPr lang="en-IN" sz="1200">
                            <a:effectLst/>
                            <a:latin typeface="+mn-lt"/>
                            <a:ea typeface="Calibri" panose="020F0502020204030204" pitchFamily="34" charset="0"/>
                            <a:cs typeface="Times New Roman" panose="02020603050405020304" pitchFamily="18" charset="0"/>
                          </a:endParaRP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366892" t="-3030" r="-110135" b="-1609091"/>
                          </a:stretch>
                        </a:blipFill>
                      </a:tcPr>
                    </a:tc>
                    <a:tc>
                      <a:txBody>
                        <a:bodyPr/>
                        <a:lstStyle/>
                        <a:p>
                          <a:pPr>
                            <a:lnSpc>
                              <a:spcPct val="150000"/>
                            </a:lnSpc>
                            <a:spcAft>
                              <a:spcPts val="800"/>
                            </a:spcAft>
                          </a:pPr>
                          <a:r>
                            <a:rPr lang="en-IN" sz="1200" b="1">
                              <a:effectLst/>
                              <a:latin typeface="+mn-lt"/>
                              <a:ea typeface="Calibri" panose="020F0502020204030204" pitchFamily="34" charset="0"/>
                              <a:cs typeface="Times New Roman" panose="02020603050405020304" pitchFamily="18" charset="0"/>
                            </a:rPr>
                            <a:t>BEST MODEL</a:t>
                          </a:r>
                          <a:endParaRPr lang="en-IN" sz="1200">
                            <a:effectLst/>
                            <a:latin typeface="+mn-lt"/>
                            <a:ea typeface="Calibri" panose="020F0502020204030204" pitchFamily="34" charset="0"/>
                            <a:cs typeface="Times New Roman" panose="02020603050405020304" pitchFamily="18" charset="0"/>
                          </a:endParaRP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713819"/>
                      </a:ext>
                    </a:extLst>
                  </a:tr>
                  <a:tr h="403412">
                    <a:tc rowSpan="4">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GOOG</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LSTM</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0.001743036</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0.041749685</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0.808047809</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nSpc>
                              <a:spcPct val="150000"/>
                            </a:lnSpc>
                            <a:spcAft>
                              <a:spcPts val="800"/>
                            </a:spcAft>
                          </a:pPr>
                          <a:r>
                            <a:rPr lang="en-IN" sz="1200" dirty="0">
                              <a:effectLst/>
                              <a:latin typeface="+mn-lt"/>
                              <a:ea typeface="Calibri" panose="020F0502020204030204" pitchFamily="34" charset="0"/>
                              <a:cs typeface="Times New Roman" panose="02020603050405020304" pitchFamily="18" charset="0"/>
                            </a:rPr>
                            <a:t>LSTM</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0831392"/>
                      </a:ext>
                    </a:extLst>
                  </a:tr>
                  <a:tr h="403412">
                    <a:tc vMerge="1">
                      <a:txBody>
                        <a:bodyPr/>
                        <a:lstStyle/>
                        <a:p>
                          <a:endParaRPr lang="en-IN"/>
                        </a:p>
                      </a:txBody>
                      <a:tcPr/>
                    </a:tc>
                    <a:tc>
                      <a:txBody>
                        <a:bodyPr/>
                        <a:lstStyle/>
                        <a:p>
                          <a:pPr>
                            <a:lnSpc>
                              <a:spcPct val="150000"/>
                            </a:lnSpc>
                            <a:spcAft>
                              <a:spcPts val="800"/>
                            </a:spcAft>
                          </a:pPr>
                          <a:r>
                            <a:rPr lang="en-IN" sz="1200" dirty="0">
                              <a:effectLst/>
                              <a:latin typeface="+mn-lt"/>
                              <a:ea typeface="Calibri" panose="020F0502020204030204" pitchFamily="34" charset="0"/>
                              <a:cs typeface="Times New Roman" panose="02020603050405020304" pitchFamily="18" charset="0"/>
                            </a:rPr>
                            <a:t>RNN</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5022.300541</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70.86819132</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0.728510611</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3771391709"/>
                      </a:ext>
                    </a:extLst>
                  </a:tr>
                  <a:tr h="403412">
                    <a:tc vMerge="1">
                      <a:txBody>
                        <a:bodyPr/>
                        <a:lstStyle/>
                        <a:p>
                          <a:endParaRPr lang="en-IN"/>
                        </a:p>
                      </a:txBody>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ARIMA</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3773.978584</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61.43271591</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0.795990875</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1489162178"/>
                      </a:ext>
                    </a:extLst>
                  </a:tr>
                  <a:tr h="403412">
                    <a:tc vMerge="1">
                      <a:txBody>
                        <a:bodyPr/>
                        <a:lstStyle/>
                        <a:p>
                          <a:endParaRPr lang="en-IN"/>
                        </a:p>
                      </a:txBody>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SMA</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19929.37611</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141.1714422</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-0.07731787</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2166447009"/>
                      </a:ext>
                    </a:extLst>
                  </a:tr>
                  <a:tr h="403412">
                    <a:tc rowSpan="4">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AMZN</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LSTM</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0.001336588</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0.036559388</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0.896386939</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LSTM</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7664349"/>
                      </a:ext>
                    </a:extLst>
                  </a:tr>
                  <a:tr h="403412">
                    <a:tc vMerge="1">
                      <a:txBody>
                        <a:bodyPr/>
                        <a:lstStyle/>
                        <a:p>
                          <a:endParaRPr lang="en-IN"/>
                        </a:p>
                      </a:txBody>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RNN</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8791.871955</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93.76498256</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0.836409021</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1726819820"/>
                      </a:ext>
                    </a:extLst>
                  </a:tr>
                  <a:tr h="403412">
                    <a:tc vMerge="1">
                      <a:txBody>
                        <a:bodyPr/>
                        <a:lstStyle/>
                        <a:p>
                          <a:endParaRPr lang="en-IN"/>
                        </a:p>
                      </a:txBody>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ARIMA</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9812.722059</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99.05918463</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0.817413991</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1872059561"/>
                      </a:ext>
                    </a:extLst>
                  </a:tr>
                  <a:tr h="403412">
                    <a:tc vMerge="1">
                      <a:txBody>
                        <a:bodyPr/>
                        <a:lstStyle/>
                        <a:p>
                          <a:endParaRPr lang="en-IN"/>
                        </a:p>
                      </a:txBody>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SMA</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61294.70551</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247.5776757</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-0.14051488</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2349733735"/>
                      </a:ext>
                    </a:extLst>
                  </a:tr>
                  <a:tr h="403412">
                    <a:tc rowSpan="4">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AAPL</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LSTM</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0.000597897</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0.024451950</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0.882336317</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LSTM</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7056215"/>
                      </a:ext>
                    </a:extLst>
                  </a:tr>
                  <a:tr h="403412">
                    <a:tc vMerge="1">
                      <a:txBody>
                        <a:bodyPr/>
                        <a:lstStyle/>
                        <a:p>
                          <a:endParaRPr lang="en-IN"/>
                        </a:p>
                      </a:txBody>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RNN</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18.03839872</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4.247163609</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0.766545727</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1727514777"/>
                      </a:ext>
                    </a:extLst>
                  </a:tr>
                  <a:tr h="403412">
                    <a:tc vMerge="1">
                      <a:txBody>
                        <a:bodyPr/>
                        <a:lstStyle/>
                        <a:p>
                          <a:endParaRPr lang="en-IN"/>
                        </a:p>
                      </a:txBody>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ARIMA</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14.24036165</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3.773640371</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0.815700200</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925274951"/>
                      </a:ext>
                    </a:extLst>
                  </a:tr>
                  <a:tr h="403412">
                    <a:tc vMerge="1">
                      <a:txBody>
                        <a:bodyPr/>
                        <a:lstStyle/>
                        <a:p>
                          <a:endParaRPr lang="en-IN"/>
                        </a:p>
                      </a:txBody>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SMA</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172.4774882</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13.13306850</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-1.23221624</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3972313671"/>
                      </a:ext>
                    </a:extLst>
                  </a:tr>
                  <a:tr h="403412">
                    <a:tc rowSpan="4">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TSLA</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LSTM</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0.001072131</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0.032743420</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0.889453738</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LSTM</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9915291"/>
                      </a:ext>
                    </a:extLst>
                  </a:tr>
                  <a:tr h="403412">
                    <a:tc vMerge="1">
                      <a:txBody>
                        <a:bodyPr/>
                        <a:lstStyle/>
                        <a:p>
                          <a:endParaRPr lang="en-IN"/>
                        </a:p>
                      </a:txBody>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RNN</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2804.609871</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52.95856749</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0.774718625</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4094897761"/>
                      </a:ext>
                    </a:extLst>
                  </a:tr>
                  <a:tr h="403412">
                    <a:tc vMerge="1">
                      <a:txBody>
                        <a:bodyPr/>
                        <a:lstStyle/>
                        <a:p>
                          <a:endParaRPr lang="en-IN"/>
                        </a:p>
                      </a:txBody>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ARIMA</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2398.896534</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48.97853136</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0.807307706</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1094507940"/>
                      </a:ext>
                    </a:extLst>
                  </a:tr>
                  <a:tr h="403412">
                    <a:tc vMerge="1">
                      <a:txBody>
                        <a:bodyPr/>
                        <a:lstStyle/>
                        <a:p>
                          <a:endParaRPr lang="en-IN"/>
                        </a:p>
                      </a:txBody>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SMA</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34719.06597</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186.3305288</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dirty="0">
                              <a:effectLst/>
                              <a:latin typeface="+mn-lt"/>
                              <a:ea typeface="Calibri" panose="020F0502020204030204" pitchFamily="34" charset="0"/>
                              <a:cs typeface="Times New Roman" panose="02020603050405020304" pitchFamily="18" charset="0"/>
                            </a:rPr>
                            <a:t>-1.78882242</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791331390"/>
                      </a:ext>
                    </a:extLst>
                  </a:tr>
                </a:tbl>
              </a:graphicData>
            </a:graphic>
          </p:graphicFrame>
        </mc:Fallback>
      </mc:AlternateContent>
      <p:sp>
        <p:nvSpPr>
          <p:cNvPr id="6" name="TextBox 5">
            <a:extLst>
              <a:ext uri="{FF2B5EF4-FFF2-40B4-BE49-F238E27FC236}">
                <a16:creationId xmlns:a16="http://schemas.microsoft.com/office/drawing/2014/main" id="{46453F5D-D6A2-DD5C-9705-0FB28770CE70}"/>
              </a:ext>
            </a:extLst>
          </p:cNvPr>
          <p:cNvSpPr txBox="1"/>
          <p:nvPr/>
        </p:nvSpPr>
        <p:spPr>
          <a:xfrm>
            <a:off x="248383" y="244735"/>
            <a:ext cx="4604971" cy="1754326"/>
          </a:xfrm>
          <a:prstGeom prst="rect">
            <a:avLst/>
          </a:prstGeom>
          <a:noFill/>
        </p:spPr>
        <p:txBody>
          <a:bodyPr wrap="square" rtlCol="0">
            <a:sp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Table:</a:t>
            </a:r>
          </a:p>
          <a:p>
            <a:endParaRPr lang="en-IN" b="1" dirty="0">
              <a:latin typeface="Arial" panose="020B0604020202020204" pitchFamily="34" charset="0"/>
              <a:ea typeface="Calibri" panose="020F0502020204030204" pitchFamily="34" charset="0"/>
            </a:endParaRPr>
          </a:p>
          <a:p>
            <a:r>
              <a:rPr lang="en-IN" b="1" dirty="0">
                <a:latin typeface="Arial" panose="020B0604020202020204" pitchFamily="34" charset="0"/>
                <a:ea typeface="Calibri" panose="020F0502020204030204" pitchFamily="34" charset="0"/>
              </a:rPr>
              <a:t>PERFORMANCE METRICS </a:t>
            </a:r>
            <a:r>
              <a:rPr lang="en-IN" sz="1800" b="1" dirty="0">
                <a:effectLst/>
                <a:latin typeface="Arial" panose="020B0604020202020204" pitchFamily="34" charset="0"/>
                <a:ea typeface="Calibri" panose="020F0502020204030204" pitchFamily="34" charset="0"/>
              </a:rPr>
              <a:t>COMPARE </a:t>
            </a:r>
          </a:p>
          <a:p>
            <a:endParaRPr lang="en-IN" sz="1800" b="1" dirty="0">
              <a:effectLst/>
              <a:latin typeface="Arial" panose="020B0604020202020204" pitchFamily="34" charset="0"/>
              <a:ea typeface="Calibri" panose="020F0502020204030204" pitchFamily="34" charset="0"/>
            </a:endParaRPr>
          </a:p>
          <a:p>
            <a:r>
              <a:rPr lang="en-IN" sz="1800" b="1" dirty="0">
                <a:effectLst/>
                <a:latin typeface="Arial" panose="020B0604020202020204" pitchFamily="34" charset="0"/>
                <a:ea typeface="Calibri" panose="020F0502020204030204" pitchFamily="34" charset="0"/>
              </a:rPr>
              <a:t>LSTM TO OTHER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7" name="TextBox 6">
            <a:extLst>
              <a:ext uri="{FF2B5EF4-FFF2-40B4-BE49-F238E27FC236}">
                <a16:creationId xmlns:a16="http://schemas.microsoft.com/office/drawing/2014/main" id="{5C0DE1BE-AE91-0EAD-BD84-401558C50641}"/>
              </a:ext>
            </a:extLst>
          </p:cNvPr>
          <p:cNvSpPr txBox="1"/>
          <p:nvPr/>
        </p:nvSpPr>
        <p:spPr>
          <a:xfrm>
            <a:off x="248383" y="6211669"/>
            <a:ext cx="4262705" cy="646331"/>
          </a:xfrm>
          <a:prstGeom prst="rect">
            <a:avLst/>
          </a:prstGeom>
          <a:noFill/>
        </p:spPr>
        <p:txBody>
          <a:bodyPr wrap="none" rtlCol="0">
            <a:sp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NOTE: </a:t>
            </a:r>
            <a:r>
              <a:rPr lang="en-IN" sz="1800" b="1" dirty="0">
                <a:solidFill>
                  <a:srgbClr val="24292F"/>
                </a:solidFill>
                <a:effectLst/>
                <a:latin typeface="Arial" panose="020B0604020202020204" pitchFamily="34" charset="0"/>
                <a:ea typeface="Calibri" panose="020F0502020204030204" pitchFamily="34" charset="0"/>
                <a:cs typeface="Times New Roman" panose="02020603050405020304" pitchFamily="18" charset="0"/>
              </a:rPr>
              <a:t>LSTM performance is the best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322467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C5BBA856-3423-4FA3-7FB2-C70A73048DF7}"/>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IN" sz="6600" b="1" dirty="0"/>
              <a:t>RESULTS</a:t>
            </a:r>
            <a:endParaRPr lang="en-US" sz="6600" kern="1200" dirty="0">
              <a:solidFill>
                <a:schemeClr val="tx1"/>
              </a:solidFill>
              <a:latin typeface="Arial" panose="020B0604020202020204" pitchFamily="34" charset="0"/>
              <a:cs typeface="Arial" panose="020B0604020202020204" pitchFamily="34" charset="0"/>
            </a:endParaRPr>
          </a:p>
        </p:txBody>
      </p:sp>
      <p:sp>
        <p:nvSpPr>
          <p:cNvPr id="11" name="Rectangle: Rounded Corners 1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54387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084E2-E521-4EA2-6E5B-C6F71F34F7F3}"/>
              </a:ext>
            </a:extLst>
          </p:cNvPr>
          <p:cNvSpPr>
            <a:spLocks noGrp="1"/>
          </p:cNvSpPr>
          <p:nvPr>
            <p:ph type="title"/>
          </p:nvPr>
        </p:nvSpPr>
        <p:spPr>
          <a:xfrm>
            <a:off x="609562" y="273352"/>
            <a:ext cx="1925820" cy="1144682"/>
          </a:xfrm>
        </p:spPr>
        <p:txBody>
          <a:bodyPr/>
          <a:lstStyle/>
          <a:p>
            <a:r>
              <a:rPr lang="en-IN" dirty="0"/>
              <a:t>RESULTS</a:t>
            </a:r>
          </a:p>
        </p:txBody>
      </p:sp>
      <p:sp>
        <p:nvSpPr>
          <p:cNvPr id="5" name="TextBox 4">
            <a:extLst>
              <a:ext uri="{FF2B5EF4-FFF2-40B4-BE49-F238E27FC236}">
                <a16:creationId xmlns:a16="http://schemas.microsoft.com/office/drawing/2014/main" id="{64163E22-6983-0037-3CC7-E179E527811E}"/>
              </a:ext>
            </a:extLst>
          </p:cNvPr>
          <p:cNvSpPr txBox="1"/>
          <p:nvPr/>
        </p:nvSpPr>
        <p:spPr>
          <a:xfrm>
            <a:off x="609562" y="1745879"/>
            <a:ext cx="10972838" cy="2223622"/>
          </a:xfrm>
          <a:prstGeom prst="rect">
            <a:avLst/>
          </a:prstGeom>
          <a:noFill/>
        </p:spPr>
        <p:txBody>
          <a:bodyPr wrap="square">
            <a:spAutoFit/>
          </a:bodyPr>
          <a:lstStyle/>
          <a:p>
            <a:pPr marL="342900" lvl="0" indent="-342900" algn="just">
              <a:lnSpc>
                <a:spcPct val="200000"/>
              </a:lnSpc>
              <a:buFont typeface="+mj-lt"/>
              <a:buAutoNum type="arabicPeriod"/>
            </a:pPr>
            <a:r>
              <a:rPr lang="en-US" sz="1800" dirty="0">
                <a:effectLst/>
                <a:latin typeface="Arial" panose="020B0604020202020204" pitchFamily="34" charset="0"/>
                <a:ea typeface="Times New Roman" panose="02020603050405020304" pitchFamily="18" charset="0"/>
              </a:rPr>
              <a:t>LSTM is an existing model, but we have reimplemented the model to increase the performance of the model by changing different combinations of parameters.</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mj-lt"/>
              <a:buAutoNum type="arabicPeriod"/>
            </a:pPr>
            <a:r>
              <a:rPr lang="en-US" sz="1800" dirty="0">
                <a:effectLst/>
                <a:latin typeface="Arial" panose="020B0604020202020204" pitchFamily="34" charset="0"/>
                <a:ea typeface="Times New Roman" panose="02020603050405020304" pitchFamily="18" charset="0"/>
              </a:rPr>
              <a:t>check the model performance against different datasets.</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mj-lt"/>
              <a:buAutoNum type="arabicPeriod"/>
            </a:pPr>
            <a:r>
              <a:rPr lang="en-US" sz="1800" dirty="0">
                <a:effectLst/>
                <a:latin typeface="Arial" panose="020B0604020202020204" pitchFamily="34" charset="0"/>
                <a:ea typeface="Times New Roman" panose="02020603050405020304" pitchFamily="18" charset="0"/>
              </a:rPr>
              <a:t>To show how the LSTM model is superior to the other existing models in terms of performance matrix.</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733594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755D2A7-EABE-B181-3277-29F7CF8D2EDB}"/>
              </a:ext>
            </a:extLst>
          </p:cNvPr>
          <p:cNvSpPr txBox="1"/>
          <p:nvPr/>
        </p:nvSpPr>
        <p:spPr>
          <a:xfrm>
            <a:off x="215485" y="4600135"/>
            <a:ext cx="4873963" cy="646331"/>
          </a:xfrm>
          <a:prstGeom prst="rect">
            <a:avLst/>
          </a:prstGeom>
          <a:noFill/>
        </p:spPr>
        <p:txBody>
          <a:bodyPr wrap="none" rtlCol="0">
            <a:sp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Fig 1: </a:t>
            </a:r>
            <a:r>
              <a:rPr lang="en-IN" sz="1800" b="1" dirty="0" err="1">
                <a:solidFill>
                  <a:srgbClr val="24292F"/>
                </a:solidFill>
                <a:effectLst/>
                <a:latin typeface="Arial" panose="020B0604020202020204" pitchFamily="34" charset="0"/>
                <a:ea typeface="Calibri" panose="020F0502020204030204" pitchFamily="34" charset="0"/>
                <a:cs typeface="Times New Roman" panose="02020603050405020304" pitchFamily="18" charset="0"/>
              </a:rPr>
              <a:t>RMSProp</a:t>
            </a:r>
            <a:r>
              <a:rPr lang="en-IN" sz="1800" b="1" dirty="0">
                <a:effectLst/>
                <a:latin typeface="Arial" panose="020B0604020202020204" pitchFamily="34" charset="0"/>
                <a:ea typeface="Calibri" panose="020F0502020204030204" pitchFamily="34" charset="0"/>
                <a:cs typeface="Times New Roman" panose="02020603050405020304" pitchFamily="18" charset="0"/>
              </a:rPr>
              <a:t> optimizer for Tesla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6" name="Picture 15" descr="Chart, histogram&#10;&#10;Description automatically generated">
            <a:extLst>
              <a:ext uri="{FF2B5EF4-FFF2-40B4-BE49-F238E27FC236}">
                <a16:creationId xmlns:a16="http://schemas.microsoft.com/office/drawing/2014/main" id="{30645056-4105-6577-CBAC-4A1A7DAA1559}"/>
              </a:ext>
            </a:extLst>
          </p:cNvPr>
          <p:cNvPicPr>
            <a:picLocks noChangeAspect="1"/>
          </p:cNvPicPr>
          <p:nvPr/>
        </p:nvPicPr>
        <p:blipFill rotWithShape="1">
          <a:blip r:embed="rId2">
            <a:extLst>
              <a:ext uri="{28A0092B-C50C-407E-A947-70E740481C1C}">
                <a14:useLocalDpi xmlns:a14="http://schemas.microsoft.com/office/drawing/2010/main" val="0"/>
              </a:ext>
            </a:extLst>
          </a:blip>
          <a:srcRect l="3778" t="4395" b="7199"/>
          <a:stretch/>
        </p:blipFill>
        <p:spPr bwMode="auto">
          <a:xfrm>
            <a:off x="0" y="496278"/>
            <a:ext cx="6066866" cy="3981156"/>
          </a:xfrm>
          <a:prstGeom prst="rect">
            <a:avLst/>
          </a:prstGeom>
          <a:noFill/>
          <a:ln>
            <a:solidFill>
              <a:schemeClr val="tx1"/>
            </a:solidFill>
          </a:ln>
        </p:spPr>
      </p:pic>
      <p:sp>
        <p:nvSpPr>
          <p:cNvPr id="20" name="TextBox 19">
            <a:extLst>
              <a:ext uri="{FF2B5EF4-FFF2-40B4-BE49-F238E27FC236}">
                <a16:creationId xmlns:a16="http://schemas.microsoft.com/office/drawing/2014/main" id="{AD506F7F-1065-91E5-B73A-5F413672A7F3}"/>
              </a:ext>
            </a:extLst>
          </p:cNvPr>
          <p:cNvSpPr txBox="1"/>
          <p:nvPr/>
        </p:nvSpPr>
        <p:spPr>
          <a:xfrm>
            <a:off x="6821228" y="4600135"/>
            <a:ext cx="4467826" cy="646331"/>
          </a:xfrm>
          <a:prstGeom prst="rect">
            <a:avLst/>
          </a:prstGeom>
          <a:noFill/>
        </p:spPr>
        <p:txBody>
          <a:bodyPr wrap="none" rtlCol="0">
            <a:sp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Fig 2: </a:t>
            </a:r>
            <a:r>
              <a:rPr lang="en-IN" sz="1800" b="1" dirty="0">
                <a:solidFill>
                  <a:srgbClr val="24292F"/>
                </a:solidFill>
                <a:effectLst/>
                <a:latin typeface="Arial" panose="020B0604020202020204" pitchFamily="34" charset="0"/>
                <a:ea typeface="Calibri" panose="020F0502020204030204" pitchFamily="34" charset="0"/>
                <a:cs typeface="Times New Roman" panose="02020603050405020304" pitchFamily="18" charset="0"/>
              </a:rPr>
              <a:t>Adam</a:t>
            </a:r>
            <a:r>
              <a:rPr lang="en-IN" sz="1800" b="1" dirty="0">
                <a:effectLst/>
                <a:latin typeface="Arial" panose="020B0604020202020204" pitchFamily="34" charset="0"/>
                <a:ea typeface="Calibri" panose="020F0502020204030204" pitchFamily="34" charset="0"/>
                <a:cs typeface="Times New Roman" panose="02020603050405020304" pitchFamily="18" charset="0"/>
              </a:rPr>
              <a:t> optimizer for Tesla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21" name="Picture 20" descr="Chart, histogram&#10;&#10;Description automatically generated">
            <a:extLst>
              <a:ext uri="{FF2B5EF4-FFF2-40B4-BE49-F238E27FC236}">
                <a16:creationId xmlns:a16="http://schemas.microsoft.com/office/drawing/2014/main" id="{4DC15DF4-637C-9851-5499-BFB7FC2019AC}"/>
              </a:ext>
            </a:extLst>
          </p:cNvPr>
          <p:cNvPicPr>
            <a:picLocks noChangeAspect="1"/>
          </p:cNvPicPr>
          <p:nvPr/>
        </p:nvPicPr>
        <p:blipFill rotWithShape="1">
          <a:blip r:embed="rId3">
            <a:extLst>
              <a:ext uri="{28A0092B-C50C-407E-A947-70E740481C1C}">
                <a14:useLocalDpi xmlns:a14="http://schemas.microsoft.com/office/drawing/2010/main" val="0"/>
              </a:ext>
            </a:extLst>
          </a:blip>
          <a:srcRect l="3526" t="4395" b="4395"/>
          <a:stretch/>
        </p:blipFill>
        <p:spPr bwMode="auto">
          <a:xfrm>
            <a:off x="6296254" y="482996"/>
            <a:ext cx="5895746" cy="3981156"/>
          </a:xfrm>
          <a:prstGeom prst="rect">
            <a:avLst/>
          </a:prstGeom>
          <a:noFill/>
          <a:ln>
            <a:solidFill>
              <a:schemeClr val="tx1"/>
            </a:solidFill>
          </a:ln>
        </p:spPr>
      </p:pic>
      <p:sp>
        <p:nvSpPr>
          <p:cNvPr id="22" name="TextBox 21">
            <a:extLst>
              <a:ext uri="{FF2B5EF4-FFF2-40B4-BE49-F238E27FC236}">
                <a16:creationId xmlns:a16="http://schemas.microsoft.com/office/drawing/2014/main" id="{AE1938C3-BBF7-7153-9EA1-9E5936C5772A}"/>
              </a:ext>
            </a:extLst>
          </p:cNvPr>
          <p:cNvSpPr txBox="1"/>
          <p:nvPr/>
        </p:nvSpPr>
        <p:spPr>
          <a:xfrm>
            <a:off x="3546433" y="5827935"/>
            <a:ext cx="5062027" cy="646331"/>
          </a:xfrm>
          <a:prstGeom prst="rect">
            <a:avLst/>
          </a:prstGeom>
          <a:noFill/>
        </p:spPr>
        <p:txBody>
          <a:bodyPr wrap="none" rtlCol="0">
            <a:sp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NOTE: Adam optimizer gives best prediction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18091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DC7591DF-5E8C-022C-C078-5B275573BA8A}"/>
              </a:ext>
            </a:extLst>
          </p:cNvPr>
          <p:cNvSpPr txBox="1"/>
          <p:nvPr/>
        </p:nvSpPr>
        <p:spPr>
          <a:xfrm>
            <a:off x="6698346" y="4613417"/>
            <a:ext cx="4527650" cy="646331"/>
          </a:xfrm>
          <a:prstGeom prst="rect">
            <a:avLst/>
          </a:prstGeom>
          <a:noFill/>
        </p:spPr>
        <p:txBody>
          <a:bodyPr wrap="none" rtlCol="0">
            <a:sp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Fig 2: </a:t>
            </a:r>
            <a:r>
              <a:rPr lang="en-IN" sz="1800" b="1" dirty="0">
                <a:solidFill>
                  <a:srgbClr val="24292F"/>
                </a:solidFill>
                <a:effectLst/>
                <a:latin typeface="Arial" panose="020B0604020202020204" pitchFamily="34" charset="0"/>
                <a:ea typeface="Calibri" panose="020F0502020204030204" pitchFamily="34" charset="0"/>
                <a:cs typeface="Times New Roman" panose="02020603050405020304" pitchFamily="18" charset="0"/>
              </a:rPr>
              <a:t>Adam</a:t>
            </a:r>
            <a:r>
              <a:rPr lang="en-IN" sz="1800" b="1" dirty="0">
                <a:effectLst/>
                <a:latin typeface="Arial" panose="020B0604020202020204" pitchFamily="34" charset="0"/>
                <a:ea typeface="Calibri" panose="020F0502020204030204" pitchFamily="34" charset="0"/>
                <a:cs typeface="Times New Roman" panose="02020603050405020304" pitchFamily="18" charset="0"/>
              </a:rPr>
              <a:t> optimizer for Apple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Picture 6" descr="Chart, line chart&#10;&#10;Description automatically generated">
            <a:extLst>
              <a:ext uri="{FF2B5EF4-FFF2-40B4-BE49-F238E27FC236}">
                <a16:creationId xmlns:a16="http://schemas.microsoft.com/office/drawing/2014/main" id="{4FC885B9-CA54-34DF-9944-933F417DB613}"/>
              </a:ext>
            </a:extLst>
          </p:cNvPr>
          <p:cNvPicPr>
            <a:picLocks noChangeAspect="1"/>
          </p:cNvPicPr>
          <p:nvPr/>
        </p:nvPicPr>
        <p:blipFill rotWithShape="1">
          <a:blip r:embed="rId2">
            <a:extLst>
              <a:ext uri="{28A0092B-C50C-407E-A947-70E740481C1C}">
                <a14:useLocalDpi xmlns:a14="http://schemas.microsoft.com/office/drawing/2010/main" val="0"/>
              </a:ext>
            </a:extLst>
          </a:blip>
          <a:srcRect l="3022" t="4395" b="7199"/>
          <a:stretch/>
        </p:blipFill>
        <p:spPr bwMode="auto">
          <a:xfrm>
            <a:off x="6077447" y="496277"/>
            <a:ext cx="6114553" cy="3981155"/>
          </a:xfrm>
          <a:prstGeom prst="rect">
            <a:avLst/>
          </a:prstGeom>
          <a:noFill/>
          <a:ln>
            <a:solidFill>
              <a:schemeClr val="tx1"/>
            </a:solidFill>
          </a:ln>
        </p:spPr>
      </p:pic>
      <p:sp>
        <p:nvSpPr>
          <p:cNvPr id="8" name="TextBox 7">
            <a:extLst>
              <a:ext uri="{FF2B5EF4-FFF2-40B4-BE49-F238E27FC236}">
                <a16:creationId xmlns:a16="http://schemas.microsoft.com/office/drawing/2014/main" id="{72FD27F2-E7CE-575C-AA0B-D93D6373D769}"/>
              </a:ext>
            </a:extLst>
          </p:cNvPr>
          <p:cNvSpPr txBox="1"/>
          <p:nvPr/>
        </p:nvSpPr>
        <p:spPr>
          <a:xfrm>
            <a:off x="235960" y="4600132"/>
            <a:ext cx="4933787" cy="646331"/>
          </a:xfrm>
          <a:prstGeom prst="rect">
            <a:avLst/>
          </a:prstGeom>
          <a:noFill/>
        </p:spPr>
        <p:txBody>
          <a:bodyPr wrap="none" rtlCol="0">
            <a:sp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Fig 1: </a:t>
            </a:r>
            <a:r>
              <a:rPr lang="en-IN" sz="1800" b="1" dirty="0" err="1">
                <a:solidFill>
                  <a:srgbClr val="24292F"/>
                </a:solidFill>
                <a:effectLst/>
                <a:latin typeface="Arial" panose="020B0604020202020204" pitchFamily="34" charset="0"/>
                <a:ea typeface="Calibri" panose="020F0502020204030204" pitchFamily="34" charset="0"/>
                <a:cs typeface="Times New Roman" panose="02020603050405020304" pitchFamily="18" charset="0"/>
              </a:rPr>
              <a:t>RMSProp</a:t>
            </a:r>
            <a:r>
              <a:rPr lang="en-IN" sz="1800" b="1" dirty="0">
                <a:effectLst/>
                <a:latin typeface="Arial" panose="020B0604020202020204" pitchFamily="34" charset="0"/>
                <a:ea typeface="Calibri" panose="020F0502020204030204" pitchFamily="34" charset="0"/>
                <a:cs typeface="Times New Roman" panose="02020603050405020304" pitchFamily="18" charset="0"/>
              </a:rPr>
              <a:t> optimizer for Apple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9" name="Picture 8" descr="Chart, line chart&#10;&#10;Description automatically generated">
            <a:extLst>
              <a:ext uri="{FF2B5EF4-FFF2-40B4-BE49-F238E27FC236}">
                <a16:creationId xmlns:a16="http://schemas.microsoft.com/office/drawing/2014/main" id="{C963B201-08FB-4055-4A48-FE2E643FF914}"/>
              </a:ext>
            </a:extLst>
          </p:cNvPr>
          <p:cNvPicPr>
            <a:picLocks noChangeAspect="1"/>
          </p:cNvPicPr>
          <p:nvPr/>
        </p:nvPicPr>
        <p:blipFill rotWithShape="1">
          <a:blip r:embed="rId3">
            <a:extLst>
              <a:ext uri="{28A0092B-C50C-407E-A947-70E740481C1C}">
                <a14:useLocalDpi xmlns:a14="http://schemas.microsoft.com/office/drawing/2010/main" val="0"/>
              </a:ext>
            </a:extLst>
          </a:blip>
          <a:srcRect l="3022" t="4395" b="4395"/>
          <a:stretch/>
        </p:blipFill>
        <p:spPr bwMode="auto">
          <a:xfrm>
            <a:off x="0" y="496276"/>
            <a:ext cx="5926561" cy="3981156"/>
          </a:xfrm>
          <a:prstGeom prst="rect">
            <a:avLst/>
          </a:prstGeom>
          <a:noFill/>
          <a:ln>
            <a:solidFill>
              <a:schemeClr val="tx1"/>
            </a:solidFill>
          </a:ln>
        </p:spPr>
      </p:pic>
      <p:sp>
        <p:nvSpPr>
          <p:cNvPr id="10" name="TextBox 9">
            <a:extLst>
              <a:ext uri="{FF2B5EF4-FFF2-40B4-BE49-F238E27FC236}">
                <a16:creationId xmlns:a16="http://schemas.microsoft.com/office/drawing/2014/main" id="{A918745A-D858-521A-383B-E7116A66CD11}"/>
              </a:ext>
            </a:extLst>
          </p:cNvPr>
          <p:cNvSpPr txBox="1"/>
          <p:nvPr/>
        </p:nvSpPr>
        <p:spPr>
          <a:xfrm>
            <a:off x="3546433" y="5827935"/>
            <a:ext cx="5062027" cy="646331"/>
          </a:xfrm>
          <a:prstGeom prst="rect">
            <a:avLst/>
          </a:prstGeom>
          <a:noFill/>
        </p:spPr>
        <p:txBody>
          <a:bodyPr wrap="none" rtlCol="0">
            <a:sp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NOTE: Adam optimizer gives best prediction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155716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755D2A7-EABE-B181-3277-29F7CF8D2EDB}"/>
              </a:ext>
            </a:extLst>
          </p:cNvPr>
          <p:cNvSpPr txBox="1"/>
          <p:nvPr/>
        </p:nvSpPr>
        <p:spPr>
          <a:xfrm>
            <a:off x="215485" y="4600135"/>
            <a:ext cx="5339923" cy="646331"/>
          </a:xfrm>
          <a:prstGeom prst="rect">
            <a:avLst/>
          </a:prstGeom>
          <a:noFill/>
        </p:spPr>
        <p:txBody>
          <a:bodyPr wrap="none" rtlCol="0">
            <a:sp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Fig 1: </a:t>
            </a:r>
            <a:r>
              <a:rPr lang="en-IN" sz="1800" b="1" dirty="0">
                <a:effectLst/>
                <a:latin typeface="Arial" panose="020B0604020202020204" pitchFamily="34" charset="0"/>
                <a:ea typeface="Calibri" panose="020F0502020204030204" pitchFamily="34" charset="0"/>
              </a:rPr>
              <a:t>Binary Cross Entropy </a:t>
            </a:r>
            <a:r>
              <a:rPr lang="en-IN" sz="1800" b="1" dirty="0">
                <a:effectLst/>
                <a:latin typeface="Arial" panose="020B0604020202020204" pitchFamily="34" charset="0"/>
                <a:ea typeface="Calibri" panose="020F0502020204030204" pitchFamily="34" charset="0"/>
                <a:cs typeface="Times New Roman" panose="02020603050405020304" pitchFamily="18" charset="0"/>
              </a:rPr>
              <a:t>for Google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Picture 6" descr="Chart, scatter chart&#10;&#10;Description automatically generated">
            <a:extLst>
              <a:ext uri="{FF2B5EF4-FFF2-40B4-BE49-F238E27FC236}">
                <a16:creationId xmlns:a16="http://schemas.microsoft.com/office/drawing/2014/main" id="{69ECBB92-BA65-94BA-49F5-9ADBB40FDACC}"/>
              </a:ext>
            </a:extLst>
          </p:cNvPr>
          <p:cNvPicPr>
            <a:picLocks noChangeAspect="1"/>
          </p:cNvPicPr>
          <p:nvPr/>
        </p:nvPicPr>
        <p:blipFill rotWithShape="1">
          <a:blip r:embed="rId2">
            <a:extLst>
              <a:ext uri="{28A0092B-C50C-407E-A947-70E740481C1C}">
                <a14:useLocalDpi xmlns:a14="http://schemas.microsoft.com/office/drawing/2010/main" val="0"/>
              </a:ext>
            </a:extLst>
          </a:blip>
          <a:srcRect l="2265" t="4395" r="1" b="4395"/>
          <a:stretch/>
        </p:blipFill>
        <p:spPr bwMode="auto">
          <a:xfrm>
            <a:off x="1" y="482996"/>
            <a:ext cx="5972789" cy="3981155"/>
          </a:xfrm>
          <a:prstGeom prst="rect">
            <a:avLst/>
          </a:prstGeom>
          <a:noFill/>
          <a:ln>
            <a:solidFill>
              <a:schemeClr val="tx1"/>
            </a:solidFill>
          </a:ln>
        </p:spPr>
      </p:pic>
      <p:sp>
        <p:nvSpPr>
          <p:cNvPr id="9" name="TextBox 8">
            <a:extLst>
              <a:ext uri="{FF2B5EF4-FFF2-40B4-BE49-F238E27FC236}">
                <a16:creationId xmlns:a16="http://schemas.microsoft.com/office/drawing/2014/main" id="{D812C66E-3C16-EF42-DBB6-CAB05D5C4B33}"/>
              </a:ext>
            </a:extLst>
          </p:cNvPr>
          <p:cNvSpPr txBox="1"/>
          <p:nvPr/>
        </p:nvSpPr>
        <p:spPr>
          <a:xfrm>
            <a:off x="6455171" y="4586851"/>
            <a:ext cx="5006499" cy="646331"/>
          </a:xfrm>
          <a:prstGeom prst="rect">
            <a:avLst/>
          </a:prstGeom>
          <a:noFill/>
        </p:spPr>
        <p:txBody>
          <a:bodyPr wrap="none" rtlCol="0">
            <a:sp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Fig 2: </a:t>
            </a:r>
            <a:r>
              <a:rPr lang="en-IN" sz="1800" b="1" dirty="0">
                <a:solidFill>
                  <a:srgbClr val="24292F"/>
                </a:solidFill>
                <a:effectLst/>
                <a:latin typeface="Arial" panose="020B0604020202020204" pitchFamily="34" charset="0"/>
                <a:ea typeface="Calibri" panose="020F0502020204030204" pitchFamily="34" charset="0"/>
                <a:cs typeface="Times New Roman" panose="02020603050405020304" pitchFamily="18" charset="0"/>
              </a:rPr>
              <a:t>MSE</a:t>
            </a:r>
            <a:r>
              <a:rPr lang="en-IN" sz="1800" b="1" dirty="0">
                <a:effectLst/>
                <a:latin typeface="Arial" panose="020B0604020202020204" pitchFamily="34" charset="0"/>
                <a:ea typeface="Calibri" panose="020F0502020204030204" pitchFamily="34" charset="0"/>
                <a:cs typeface="Times New Roman" panose="02020603050405020304" pitchFamily="18" charset="0"/>
              </a:rPr>
              <a:t> loss measure for Google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0" name="Picture 9" descr="Chart, scatter chart&#10;&#10;Description automatically generated">
            <a:extLst>
              <a:ext uri="{FF2B5EF4-FFF2-40B4-BE49-F238E27FC236}">
                <a16:creationId xmlns:a16="http://schemas.microsoft.com/office/drawing/2014/main" id="{77B02658-5A34-D635-DFA2-A7D4E0A1D989}"/>
              </a:ext>
            </a:extLst>
          </p:cNvPr>
          <p:cNvPicPr>
            <a:picLocks noChangeAspect="1"/>
          </p:cNvPicPr>
          <p:nvPr/>
        </p:nvPicPr>
        <p:blipFill rotWithShape="1">
          <a:blip r:embed="rId3">
            <a:extLst>
              <a:ext uri="{28A0092B-C50C-407E-A947-70E740481C1C}">
                <a14:useLocalDpi xmlns:a14="http://schemas.microsoft.com/office/drawing/2010/main" val="0"/>
              </a:ext>
            </a:extLst>
          </a:blip>
          <a:srcRect l="2265" t="4395" b="4395"/>
          <a:stretch/>
        </p:blipFill>
        <p:spPr bwMode="auto">
          <a:xfrm>
            <a:off x="6219211" y="482996"/>
            <a:ext cx="5972789" cy="3981154"/>
          </a:xfrm>
          <a:prstGeom prst="rect">
            <a:avLst/>
          </a:prstGeom>
          <a:noFill/>
          <a:ln>
            <a:solidFill>
              <a:schemeClr val="tx1"/>
            </a:solidFill>
          </a:ln>
        </p:spPr>
      </p:pic>
      <p:sp>
        <p:nvSpPr>
          <p:cNvPr id="11" name="TextBox 10">
            <a:extLst>
              <a:ext uri="{FF2B5EF4-FFF2-40B4-BE49-F238E27FC236}">
                <a16:creationId xmlns:a16="http://schemas.microsoft.com/office/drawing/2014/main" id="{56D61477-0CA0-A11D-424A-42E36279ECE7}"/>
              </a:ext>
            </a:extLst>
          </p:cNvPr>
          <p:cNvSpPr txBox="1"/>
          <p:nvPr/>
        </p:nvSpPr>
        <p:spPr>
          <a:xfrm>
            <a:off x="3546433" y="5827935"/>
            <a:ext cx="5378395" cy="646331"/>
          </a:xfrm>
          <a:prstGeom prst="rect">
            <a:avLst/>
          </a:prstGeom>
          <a:noFill/>
        </p:spPr>
        <p:txBody>
          <a:bodyPr wrap="none" rtlCol="0">
            <a:sp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NOTE: </a:t>
            </a:r>
            <a:r>
              <a:rPr lang="en-IN" sz="1800" b="1" dirty="0">
                <a:solidFill>
                  <a:srgbClr val="24292F"/>
                </a:solidFill>
                <a:effectLst/>
                <a:latin typeface="Arial" panose="020B0604020202020204" pitchFamily="34" charset="0"/>
                <a:ea typeface="Calibri" panose="020F0502020204030204" pitchFamily="34" charset="0"/>
                <a:cs typeface="Times New Roman" panose="02020603050405020304" pitchFamily="18" charset="0"/>
              </a:rPr>
              <a:t>MSE</a:t>
            </a:r>
            <a:r>
              <a:rPr lang="en-IN" sz="1800" b="1" dirty="0">
                <a:effectLst/>
                <a:latin typeface="Arial" panose="020B0604020202020204" pitchFamily="34" charset="0"/>
                <a:ea typeface="Calibri" panose="020F0502020204030204" pitchFamily="34" charset="0"/>
                <a:cs typeface="Times New Roman" panose="02020603050405020304" pitchFamily="18" charset="0"/>
              </a:rPr>
              <a:t> loss measure gives best prediction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100178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DC7591DF-5E8C-022C-C078-5B275573BA8A}"/>
              </a:ext>
            </a:extLst>
          </p:cNvPr>
          <p:cNvSpPr txBox="1"/>
          <p:nvPr/>
        </p:nvSpPr>
        <p:spPr>
          <a:xfrm>
            <a:off x="6698346" y="4613417"/>
            <a:ext cx="4519186" cy="646331"/>
          </a:xfrm>
          <a:prstGeom prst="rect">
            <a:avLst/>
          </a:prstGeom>
          <a:noFill/>
        </p:spPr>
        <p:txBody>
          <a:bodyPr wrap="none" rtlCol="0">
            <a:sp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Fig 2: </a:t>
            </a:r>
            <a:r>
              <a:rPr lang="en-IN" sz="1800" b="1" dirty="0">
                <a:solidFill>
                  <a:srgbClr val="24292F"/>
                </a:solidFill>
                <a:effectLst/>
                <a:latin typeface="Arial" panose="020B0604020202020204" pitchFamily="34" charset="0"/>
                <a:ea typeface="Calibri" panose="020F0502020204030204" pitchFamily="34" charset="0"/>
                <a:cs typeface="Times New Roman" panose="02020603050405020304" pitchFamily="18" charset="0"/>
              </a:rPr>
              <a:t>MSE</a:t>
            </a:r>
            <a:r>
              <a:rPr lang="en-IN" sz="1800" b="1" dirty="0">
                <a:effectLst/>
                <a:latin typeface="Arial" panose="020B0604020202020204" pitchFamily="34" charset="0"/>
                <a:ea typeface="Calibri" panose="020F0502020204030204" pitchFamily="34" charset="0"/>
                <a:cs typeface="Times New Roman" panose="02020603050405020304" pitchFamily="18" charset="0"/>
              </a:rPr>
              <a:t> loss measure for FB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10" name="TextBox 9">
            <a:extLst>
              <a:ext uri="{FF2B5EF4-FFF2-40B4-BE49-F238E27FC236}">
                <a16:creationId xmlns:a16="http://schemas.microsoft.com/office/drawing/2014/main" id="{A918745A-D858-521A-383B-E7116A66CD11}"/>
              </a:ext>
            </a:extLst>
          </p:cNvPr>
          <p:cNvSpPr txBox="1"/>
          <p:nvPr/>
        </p:nvSpPr>
        <p:spPr>
          <a:xfrm>
            <a:off x="3546433" y="5827935"/>
            <a:ext cx="5378395" cy="646331"/>
          </a:xfrm>
          <a:prstGeom prst="rect">
            <a:avLst/>
          </a:prstGeom>
          <a:noFill/>
        </p:spPr>
        <p:txBody>
          <a:bodyPr wrap="none" rtlCol="0">
            <a:spAutoFit/>
          </a:bodyPr>
          <a:lstStyle/>
          <a:p>
            <a:r>
              <a:rPr lang="en-IN" sz="1800" b="1">
                <a:effectLst/>
                <a:latin typeface="Arial" panose="020B0604020202020204" pitchFamily="34" charset="0"/>
                <a:ea typeface="Calibri" panose="020F0502020204030204" pitchFamily="34" charset="0"/>
                <a:cs typeface="Times New Roman" panose="02020603050405020304" pitchFamily="18" charset="0"/>
              </a:rPr>
              <a:t>NOTE: </a:t>
            </a:r>
            <a:r>
              <a:rPr lang="en-IN" sz="1800" b="1">
                <a:solidFill>
                  <a:srgbClr val="24292F"/>
                </a:solidFill>
                <a:effectLst/>
                <a:latin typeface="Arial" panose="020B0604020202020204" pitchFamily="34" charset="0"/>
                <a:ea typeface="Calibri" panose="020F0502020204030204" pitchFamily="34" charset="0"/>
                <a:cs typeface="Times New Roman" panose="02020603050405020304" pitchFamily="18" charset="0"/>
              </a:rPr>
              <a:t>MSE</a:t>
            </a:r>
            <a:r>
              <a:rPr lang="en-IN" sz="1800" b="1">
                <a:effectLst/>
                <a:latin typeface="Arial" panose="020B0604020202020204" pitchFamily="34" charset="0"/>
                <a:ea typeface="Calibri" panose="020F0502020204030204" pitchFamily="34" charset="0"/>
                <a:cs typeface="Times New Roman" panose="02020603050405020304" pitchFamily="18" charset="0"/>
              </a:rPr>
              <a:t> loss measure gives best prediction</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2" name="Picture 11" descr="Chart, scatter chart&#10;&#10;Description automatically generated">
            <a:extLst>
              <a:ext uri="{FF2B5EF4-FFF2-40B4-BE49-F238E27FC236}">
                <a16:creationId xmlns:a16="http://schemas.microsoft.com/office/drawing/2014/main" id="{165775B7-C607-F4E4-8174-B2A0F73660C3}"/>
              </a:ext>
            </a:extLst>
          </p:cNvPr>
          <p:cNvPicPr>
            <a:picLocks noChangeAspect="1"/>
          </p:cNvPicPr>
          <p:nvPr/>
        </p:nvPicPr>
        <p:blipFill rotWithShape="1">
          <a:blip r:embed="rId2">
            <a:extLst>
              <a:ext uri="{28A0092B-C50C-407E-A947-70E740481C1C}">
                <a14:useLocalDpi xmlns:a14="http://schemas.microsoft.com/office/drawing/2010/main" val="0"/>
              </a:ext>
            </a:extLst>
          </a:blip>
          <a:srcRect l="2013" t="4395" b="4395"/>
          <a:stretch/>
        </p:blipFill>
        <p:spPr bwMode="auto">
          <a:xfrm>
            <a:off x="6135474" y="496277"/>
            <a:ext cx="5988195" cy="3981154"/>
          </a:xfrm>
          <a:prstGeom prst="rect">
            <a:avLst/>
          </a:prstGeom>
          <a:noFill/>
          <a:ln>
            <a:solidFill>
              <a:schemeClr val="tx1"/>
            </a:solidFill>
          </a:ln>
        </p:spPr>
      </p:pic>
      <p:sp>
        <p:nvSpPr>
          <p:cNvPr id="13" name="TextBox 12">
            <a:extLst>
              <a:ext uri="{FF2B5EF4-FFF2-40B4-BE49-F238E27FC236}">
                <a16:creationId xmlns:a16="http://schemas.microsoft.com/office/drawing/2014/main" id="{D31A0F60-6E93-1972-B479-1A41359D4CF4}"/>
              </a:ext>
            </a:extLst>
          </p:cNvPr>
          <p:cNvSpPr txBox="1"/>
          <p:nvPr/>
        </p:nvSpPr>
        <p:spPr>
          <a:xfrm>
            <a:off x="602009" y="4613418"/>
            <a:ext cx="4852610" cy="646331"/>
          </a:xfrm>
          <a:prstGeom prst="rect">
            <a:avLst/>
          </a:prstGeom>
          <a:noFill/>
        </p:spPr>
        <p:txBody>
          <a:bodyPr wrap="none" rtlCol="0">
            <a:sp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Fig </a:t>
            </a:r>
            <a:r>
              <a:rPr lang="en-IN" b="1" dirty="0">
                <a:latin typeface="Arial" panose="020B0604020202020204" pitchFamily="34" charset="0"/>
                <a:ea typeface="Calibri" panose="020F0502020204030204" pitchFamily="34" charset="0"/>
                <a:cs typeface="Times New Roman" panose="02020603050405020304" pitchFamily="18" charset="0"/>
              </a:rPr>
              <a:t>1</a:t>
            </a:r>
            <a:r>
              <a:rPr lang="en-IN" sz="1800" b="1" dirty="0">
                <a:effectLst/>
                <a:latin typeface="Arial" panose="020B0604020202020204" pitchFamily="34" charset="0"/>
                <a:ea typeface="Calibri" panose="020F0502020204030204" pitchFamily="34" charset="0"/>
                <a:cs typeface="Times New Roman" panose="02020603050405020304" pitchFamily="18" charset="0"/>
              </a:rPr>
              <a:t>: </a:t>
            </a:r>
            <a:r>
              <a:rPr lang="en-IN" sz="1800" b="1" dirty="0">
                <a:effectLst/>
                <a:latin typeface="Arial" panose="020B0604020202020204" pitchFamily="34" charset="0"/>
                <a:ea typeface="Calibri" panose="020F0502020204030204" pitchFamily="34" charset="0"/>
              </a:rPr>
              <a:t>Binary Cross Entropy </a:t>
            </a:r>
            <a:r>
              <a:rPr lang="en-IN" sz="1800" b="1" dirty="0">
                <a:effectLst/>
                <a:latin typeface="Arial" panose="020B0604020202020204" pitchFamily="34" charset="0"/>
                <a:ea typeface="Calibri" panose="020F0502020204030204" pitchFamily="34" charset="0"/>
                <a:cs typeface="Times New Roman" panose="02020603050405020304" pitchFamily="18" charset="0"/>
              </a:rPr>
              <a:t>for FB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4" name="Picture 13" descr="Chart, scatter chart&#10;&#10;Description automatically generated">
            <a:extLst>
              <a:ext uri="{FF2B5EF4-FFF2-40B4-BE49-F238E27FC236}">
                <a16:creationId xmlns:a16="http://schemas.microsoft.com/office/drawing/2014/main" id="{C15CFC7C-7F4C-B30C-6D2D-840AA320E7BD}"/>
              </a:ext>
            </a:extLst>
          </p:cNvPr>
          <p:cNvPicPr>
            <a:picLocks noChangeAspect="1"/>
          </p:cNvPicPr>
          <p:nvPr/>
        </p:nvPicPr>
        <p:blipFill rotWithShape="1">
          <a:blip r:embed="rId3">
            <a:extLst>
              <a:ext uri="{28A0092B-C50C-407E-A947-70E740481C1C}">
                <a14:useLocalDpi xmlns:a14="http://schemas.microsoft.com/office/drawing/2010/main" val="0"/>
              </a:ext>
            </a:extLst>
          </a:blip>
          <a:srcRect l="2265" t="4395" b="4395"/>
          <a:stretch/>
        </p:blipFill>
        <p:spPr bwMode="auto">
          <a:xfrm>
            <a:off x="0" y="496277"/>
            <a:ext cx="5972781" cy="3981155"/>
          </a:xfrm>
          <a:prstGeom prst="rect">
            <a:avLst/>
          </a:prstGeom>
          <a:noFill/>
          <a:ln>
            <a:solidFill>
              <a:schemeClr val="tx1"/>
            </a:solidFill>
          </a:ln>
        </p:spPr>
      </p:pic>
    </p:spTree>
    <p:extLst>
      <p:ext uri="{BB962C8B-B14F-4D97-AF65-F5344CB8AC3E}">
        <p14:creationId xmlns:p14="http://schemas.microsoft.com/office/powerpoint/2010/main" val="3696835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E4BF8-8C2D-6BF2-75A5-F52E665E3816}"/>
              </a:ext>
            </a:extLst>
          </p:cNvPr>
          <p:cNvSpPr>
            <a:spLocks noGrp="1"/>
          </p:cNvSpPr>
          <p:nvPr>
            <p:ph type="title"/>
          </p:nvPr>
        </p:nvSpPr>
        <p:spPr>
          <a:xfrm>
            <a:off x="1136428" y="627564"/>
            <a:ext cx="7474172" cy="1325563"/>
          </a:xfrm>
        </p:spPr>
        <p:txBody>
          <a:bodyPr>
            <a:normAutofit/>
          </a:bodyPr>
          <a:lstStyle/>
          <a:p>
            <a:r>
              <a:rPr lang="en-IN" dirty="0"/>
              <a:t>INTRODUCTION</a:t>
            </a:r>
          </a:p>
        </p:txBody>
      </p:sp>
      <p:sp>
        <p:nvSpPr>
          <p:cNvPr id="3" name="Content Placeholder 2">
            <a:extLst>
              <a:ext uri="{FF2B5EF4-FFF2-40B4-BE49-F238E27FC236}">
                <a16:creationId xmlns:a16="http://schemas.microsoft.com/office/drawing/2014/main" id="{63CAA7F0-7FED-33ED-2851-10095A974273}"/>
              </a:ext>
            </a:extLst>
          </p:cNvPr>
          <p:cNvSpPr>
            <a:spLocks noGrp="1"/>
          </p:cNvSpPr>
          <p:nvPr>
            <p:ph idx="1"/>
          </p:nvPr>
        </p:nvSpPr>
        <p:spPr>
          <a:xfrm>
            <a:off x="1136427" y="1631060"/>
            <a:ext cx="7280385" cy="4599376"/>
          </a:xfrm>
        </p:spPr>
        <p:txBody>
          <a:bodyPr anchor="ctr">
            <a:normAutofit fontScale="92500"/>
          </a:bodyPr>
          <a:lstStyle/>
          <a:p>
            <a:pPr algn="just">
              <a:lnSpc>
                <a:spcPct val="160000"/>
              </a:lnSpc>
            </a:pPr>
            <a:r>
              <a:rPr lang="en-IN" sz="1600" dirty="0">
                <a:effectLst/>
                <a:latin typeface="Arial" panose="020B0604020202020204" pitchFamily="34" charset="0"/>
                <a:ea typeface="Calibri" panose="020F0502020204030204" pitchFamily="34" charset="0"/>
              </a:rPr>
              <a:t>Time-series prediction is a common technique widely used in many real-world applications such as weather forecasting and financial market prediction. </a:t>
            </a:r>
          </a:p>
          <a:p>
            <a:pPr algn="just">
              <a:lnSpc>
                <a:spcPct val="160000"/>
              </a:lnSpc>
            </a:pPr>
            <a:r>
              <a:rPr lang="en-IN" sz="1600" dirty="0">
                <a:effectLst/>
                <a:latin typeface="Arial" panose="020B0604020202020204" pitchFamily="34" charset="0"/>
                <a:ea typeface="Calibri" panose="020F0502020204030204" pitchFamily="34" charset="0"/>
              </a:rPr>
              <a:t>It uses the continuous data in a period to predict the result in the next time unit. </a:t>
            </a:r>
          </a:p>
          <a:p>
            <a:pPr algn="just">
              <a:lnSpc>
                <a:spcPct val="160000"/>
              </a:lnSpc>
            </a:pPr>
            <a:r>
              <a:rPr lang="en-IN" sz="1600" dirty="0">
                <a:effectLst/>
                <a:latin typeface="Arial" panose="020B0604020202020204" pitchFamily="34" charset="0"/>
                <a:ea typeface="Calibri" panose="020F0502020204030204" pitchFamily="34" charset="0"/>
              </a:rPr>
              <a:t>Many timeseries prediction algorithms have shown their effectiveness in practice. </a:t>
            </a:r>
          </a:p>
          <a:p>
            <a:pPr algn="just">
              <a:lnSpc>
                <a:spcPct val="160000"/>
              </a:lnSpc>
            </a:pPr>
            <a:r>
              <a:rPr lang="en-IN" sz="1600" dirty="0">
                <a:effectLst/>
                <a:latin typeface="Arial" panose="020B0604020202020204" pitchFamily="34" charset="0"/>
                <a:ea typeface="Calibri" panose="020F0502020204030204" pitchFamily="34" charset="0"/>
              </a:rPr>
              <a:t>The most common algorithms now are based on Recurrent Neural Networks (RNN), as well as its special type Long-short Term Memory (LSTM) and Gated Recurrent Unit (GRU). </a:t>
            </a:r>
          </a:p>
          <a:p>
            <a:pPr algn="just">
              <a:lnSpc>
                <a:spcPct val="160000"/>
              </a:lnSpc>
            </a:pPr>
            <a:r>
              <a:rPr lang="en-IN" sz="1600" dirty="0">
                <a:effectLst/>
                <a:latin typeface="Arial" panose="020B0604020202020204" pitchFamily="34" charset="0"/>
                <a:ea typeface="Calibri" panose="020F0502020204030204" pitchFamily="34" charset="0"/>
              </a:rPr>
              <a:t>Stock market is a typical area that presents time-series data and many researchers’ studies on it and proposed various models. </a:t>
            </a:r>
          </a:p>
          <a:p>
            <a:pPr algn="just">
              <a:lnSpc>
                <a:spcPct val="160000"/>
              </a:lnSpc>
            </a:pPr>
            <a:r>
              <a:rPr lang="en-IN" sz="1600" dirty="0">
                <a:effectLst/>
                <a:latin typeface="Arial" panose="020B0604020202020204" pitchFamily="34" charset="0"/>
                <a:ea typeface="Calibri" panose="020F0502020204030204" pitchFamily="34" charset="0"/>
              </a:rPr>
              <a:t>In this project, LSTM model is used to predict the stock price</a:t>
            </a:r>
            <a:endParaRPr lang="en-IN" sz="16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tatistics">
            <a:extLst>
              <a:ext uri="{FF2B5EF4-FFF2-40B4-BE49-F238E27FC236}">
                <a16:creationId xmlns:a16="http://schemas.microsoft.com/office/drawing/2014/main" id="{798DF3C2-3C38-3BF1-9CC0-579535F96B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0958599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FCB510D9-C016-34CE-D517-2ED64E07E787}"/>
              </a:ext>
            </a:extLst>
          </p:cNvPr>
          <p:cNvPicPr>
            <a:picLocks noChangeAspect="1"/>
          </p:cNvPicPr>
          <p:nvPr/>
        </p:nvPicPr>
        <p:blipFill rotWithShape="1">
          <a:blip r:embed="rId2">
            <a:extLst>
              <a:ext uri="{28A0092B-C50C-407E-A947-70E740481C1C}">
                <a14:useLocalDpi xmlns:a14="http://schemas.microsoft.com/office/drawing/2010/main" val="0"/>
              </a:ext>
            </a:extLst>
          </a:blip>
          <a:srcRect l="3526" t="5963" b="6141"/>
          <a:stretch/>
        </p:blipFill>
        <p:spPr bwMode="auto">
          <a:xfrm>
            <a:off x="1" y="-1"/>
            <a:ext cx="6096000" cy="4051495"/>
          </a:xfrm>
          <a:prstGeom prst="rect">
            <a:avLst/>
          </a:prstGeom>
          <a:noFill/>
          <a:ln>
            <a:solidFill>
              <a:schemeClr val="tx1"/>
            </a:solidFill>
          </a:ln>
        </p:spPr>
      </p:pic>
      <p:pic>
        <p:nvPicPr>
          <p:cNvPr id="5" name="Picture 4" descr="Chart, line chart&#10;&#10;Description automatically generated">
            <a:extLst>
              <a:ext uri="{FF2B5EF4-FFF2-40B4-BE49-F238E27FC236}">
                <a16:creationId xmlns:a16="http://schemas.microsoft.com/office/drawing/2014/main" id="{421C96F9-B67F-01BD-D65C-56C451332D30}"/>
              </a:ext>
            </a:extLst>
          </p:cNvPr>
          <p:cNvPicPr>
            <a:picLocks noChangeAspect="1"/>
          </p:cNvPicPr>
          <p:nvPr/>
        </p:nvPicPr>
        <p:blipFill rotWithShape="1">
          <a:blip r:embed="rId3">
            <a:extLst>
              <a:ext uri="{28A0092B-C50C-407E-A947-70E740481C1C}">
                <a14:useLocalDpi xmlns:a14="http://schemas.microsoft.com/office/drawing/2010/main" val="0"/>
              </a:ext>
            </a:extLst>
          </a:blip>
          <a:srcRect l="3526" t="5611"/>
          <a:stretch/>
        </p:blipFill>
        <p:spPr bwMode="auto">
          <a:xfrm>
            <a:off x="6096001" y="0"/>
            <a:ext cx="6096000" cy="4051494"/>
          </a:xfrm>
          <a:prstGeom prst="rect">
            <a:avLst/>
          </a:prstGeom>
          <a:noFill/>
          <a:ln>
            <a:solidFill>
              <a:schemeClr val="tx1"/>
            </a:solidFill>
          </a:ln>
        </p:spPr>
      </p:pic>
      <p:sp>
        <p:nvSpPr>
          <p:cNvPr id="8" name="TextBox 7">
            <a:extLst>
              <a:ext uri="{FF2B5EF4-FFF2-40B4-BE49-F238E27FC236}">
                <a16:creationId xmlns:a16="http://schemas.microsoft.com/office/drawing/2014/main" id="{E50DBBE2-87DB-0CDA-D373-1B7CC54392BF}"/>
              </a:ext>
            </a:extLst>
          </p:cNvPr>
          <p:cNvSpPr txBox="1"/>
          <p:nvPr/>
        </p:nvSpPr>
        <p:spPr>
          <a:xfrm>
            <a:off x="2554004" y="4909625"/>
            <a:ext cx="7083991" cy="646331"/>
          </a:xfrm>
          <a:prstGeom prst="rect">
            <a:avLst/>
          </a:prstGeom>
          <a:noFill/>
        </p:spPr>
        <p:txBody>
          <a:bodyPr wrap="none" rtlCol="0">
            <a:sp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Fig: LSTM performance for dataset 2015-22 (perfect prediction)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781154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histogram&#10;&#10;Description automatically generated">
            <a:extLst>
              <a:ext uri="{FF2B5EF4-FFF2-40B4-BE49-F238E27FC236}">
                <a16:creationId xmlns:a16="http://schemas.microsoft.com/office/drawing/2014/main" id="{9A51EEDC-7473-6173-463A-810281009E48}"/>
              </a:ext>
            </a:extLst>
          </p:cNvPr>
          <p:cNvPicPr>
            <a:picLocks noChangeAspect="1"/>
          </p:cNvPicPr>
          <p:nvPr/>
        </p:nvPicPr>
        <p:blipFill rotWithShape="1">
          <a:blip r:embed="rId2">
            <a:extLst>
              <a:ext uri="{28A0092B-C50C-407E-A947-70E740481C1C}">
                <a14:useLocalDpi xmlns:a14="http://schemas.microsoft.com/office/drawing/2010/main" val="0"/>
              </a:ext>
            </a:extLst>
          </a:blip>
          <a:srcRect l="3273" t="4552" b="6140"/>
          <a:stretch/>
        </p:blipFill>
        <p:spPr bwMode="auto">
          <a:xfrm>
            <a:off x="0" y="0"/>
            <a:ext cx="6101050" cy="4023360"/>
          </a:xfrm>
          <a:prstGeom prst="rect">
            <a:avLst/>
          </a:prstGeom>
          <a:noFill/>
          <a:ln>
            <a:solidFill>
              <a:schemeClr val="tx1"/>
            </a:solidFill>
          </a:ln>
        </p:spPr>
      </p:pic>
      <p:pic>
        <p:nvPicPr>
          <p:cNvPr id="5" name="Picture 4" descr="A picture containing graphical user interface&#10;&#10;Description automatically generated">
            <a:extLst>
              <a:ext uri="{FF2B5EF4-FFF2-40B4-BE49-F238E27FC236}">
                <a16:creationId xmlns:a16="http://schemas.microsoft.com/office/drawing/2014/main" id="{887BEF62-02ED-9CA7-36FA-DC04FB8F2B6D}"/>
              </a:ext>
            </a:extLst>
          </p:cNvPr>
          <p:cNvPicPr>
            <a:picLocks noChangeAspect="1"/>
          </p:cNvPicPr>
          <p:nvPr/>
        </p:nvPicPr>
        <p:blipFill rotWithShape="1">
          <a:blip r:embed="rId3">
            <a:extLst>
              <a:ext uri="{28A0092B-C50C-407E-A947-70E740481C1C}">
                <a14:useLocalDpi xmlns:a14="http://schemas.microsoft.com/office/drawing/2010/main" val="0"/>
              </a:ext>
            </a:extLst>
          </a:blip>
          <a:srcRect l="3526" t="5611" b="6141"/>
          <a:stretch/>
        </p:blipFill>
        <p:spPr bwMode="auto">
          <a:xfrm>
            <a:off x="6033829" y="0"/>
            <a:ext cx="6158172" cy="4023360"/>
          </a:xfrm>
          <a:prstGeom prst="rect">
            <a:avLst/>
          </a:prstGeom>
          <a:noFill/>
          <a:ln>
            <a:solidFill>
              <a:schemeClr val="tx1"/>
            </a:solidFill>
          </a:ln>
        </p:spPr>
      </p:pic>
      <p:sp>
        <p:nvSpPr>
          <p:cNvPr id="8" name="TextBox 7">
            <a:extLst>
              <a:ext uri="{FF2B5EF4-FFF2-40B4-BE49-F238E27FC236}">
                <a16:creationId xmlns:a16="http://schemas.microsoft.com/office/drawing/2014/main" id="{56588506-F4BB-252B-DDB8-04DDC28662CE}"/>
              </a:ext>
            </a:extLst>
          </p:cNvPr>
          <p:cNvSpPr txBox="1"/>
          <p:nvPr/>
        </p:nvSpPr>
        <p:spPr>
          <a:xfrm>
            <a:off x="2554004" y="4909625"/>
            <a:ext cx="7083991" cy="646331"/>
          </a:xfrm>
          <a:prstGeom prst="rect">
            <a:avLst/>
          </a:prstGeom>
          <a:noFill/>
        </p:spPr>
        <p:txBody>
          <a:bodyPr wrap="none" rtlCol="0">
            <a:sp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Fig: LSTM performance for dataset 2015-22 (perfect prediction)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988230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50DBBE2-87DB-0CDA-D373-1B7CC54392BF}"/>
              </a:ext>
            </a:extLst>
          </p:cNvPr>
          <p:cNvSpPr txBox="1"/>
          <p:nvPr/>
        </p:nvSpPr>
        <p:spPr>
          <a:xfrm>
            <a:off x="2554004" y="4909625"/>
            <a:ext cx="7083991" cy="646331"/>
          </a:xfrm>
          <a:prstGeom prst="rect">
            <a:avLst/>
          </a:prstGeom>
          <a:noFill/>
        </p:spPr>
        <p:txBody>
          <a:bodyPr wrap="none" rtlCol="0">
            <a:sp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Fig: LSTM performance for dataset 2020-22 (perfect prediction)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descr="Chart, scatter chart&#10;&#10;Description automatically generated">
            <a:extLst>
              <a:ext uri="{FF2B5EF4-FFF2-40B4-BE49-F238E27FC236}">
                <a16:creationId xmlns:a16="http://schemas.microsoft.com/office/drawing/2014/main" id="{D5ABBBFF-7619-264E-034C-75D3D71F80F1}"/>
              </a:ext>
            </a:extLst>
          </p:cNvPr>
          <p:cNvPicPr>
            <a:picLocks noChangeAspect="1"/>
          </p:cNvPicPr>
          <p:nvPr/>
        </p:nvPicPr>
        <p:blipFill rotWithShape="1">
          <a:blip r:embed="rId2">
            <a:extLst>
              <a:ext uri="{28A0092B-C50C-407E-A947-70E740481C1C}">
                <a14:useLocalDpi xmlns:a14="http://schemas.microsoft.com/office/drawing/2010/main" val="0"/>
              </a:ext>
            </a:extLst>
          </a:blip>
          <a:srcRect l="3526" t="5611" b="5788"/>
          <a:stretch/>
        </p:blipFill>
        <p:spPr bwMode="auto">
          <a:xfrm>
            <a:off x="0" y="0"/>
            <a:ext cx="6176529" cy="4051494"/>
          </a:xfrm>
          <a:prstGeom prst="rect">
            <a:avLst/>
          </a:prstGeom>
          <a:noFill/>
          <a:ln>
            <a:solidFill>
              <a:schemeClr val="tx1"/>
            </a:solidFill>
          </a:ln>
        </p:spPr>
      </p:pic>
      <p:pic>
        <p:nvPicPr>
          <p:cNvPr id="7" name="Picture 6" descr="Chart&#10;&#10;Description automatically generated">
            <a:extLst>
              <a:ext uri="{FF2B5EF4-FFF2-40B4-BE49-F238E27FC236}">
                <a16:creationId xmlns:a16="http://schemas.microsoft.com/office/drawing/2014/main" id="{EA18FE1E-C6A7-F52A-0A1A-886ECCA05EAB}"/>
              </a:ext>
            </a:extLst>
          </p:cNvPr>
          <p:cNvPicPr>
            <a:picLocks noChangeAspect="1"/>
          </p:cNvPicPr>
          <p:nvPr/>
        </p:nvPicPr>
        <p:blipFill rotWithShape="1">
          <a:blip r:embed="rId3">
            <a:extLst>
              <a:ext uri="{28A0092B-C50C-407E-A947-70E740481C1C}">
                <a14:useLocalDpi xmlns:a14="http://schemas.microsoft.com/office/drawing/2010/main" val="0"/>
              </a:ext>
            </a:extLst>
          </a:blip>
          <a:srcRect l="3273" t="5964"/>
          <a:stretch/>
        </p:blipFill>
        <p:spPr bwMode="auto">
          <a:xfrm>
            <a:off x="6176529" y="1"/>
            <a:ext cx="6015471" cy="4051494"/>
          </a:xfrm>
          <a:prstGeom prst="rect">
            <a:avLst/>
          </a:prstGeom>
          <a:noFill/>
          <a:ln>
            <a:solidFill>
              <a:schemeClr val="tx1"/>
            </a:solidFill>
          </a:ln>
        </p:spPr>
      </p:pic>
    </p:spTree>
    <p:extLst>
      <p:ext uri="{BB962C8B-B14F-4D97-AF65-F5344CB8AC3E}">
        <p14:creationId xmlns:p14="http://schemas.microsoft.com/office/powerpoint/2010/main" val="662430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6588506-F4BB-252B-DDB8-04DDC28662CE}"/>
              </a:ext>
            </a:extLst>
          </p:cNvPr>
          <p:cNvSpPr txBox="1"/>
          <p:nvPr/>
        </p:nvSpPr>
        <p:spPr>
          <a:xfrm>
            <a:off x="2554004" y="4909625"/>
            <a:ext cx="7083991" cy="646331"/>
          </a:xfrm>
          <a:prstGeom prst="rect">
            <a:avLst/>
          </a:prstGeom>
          <a:noFill/>
        </p:spPr>
        <p:txBody>
          <a:bodyPr wrap="none" rtlCol="0">
            <a:sp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Fig: LSTM performance for dataset 2020-22 (perfect prediction)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descr="Chart, line chart&#10;&#10;Description automatically generated">
            <a:extLst>
              <a:ext uri="{FF2B5EF4-FFF2-40B4-BE49-F238E27FC236}">
                <a16:creationId xmlns:a16="http://schemas.microsoft.com/office/drawing/2014/main" id="{098C8E3A-2C89-36B1-275B-0D48E8D25F4E}"/>
              </a:ext>
            </a:extLst>
          </p:cNvPr>
          <p:cNvPicPr>
            <a:picLocks noChangeAspect="1"/>
          </p:cNvPicPr>
          <p:nvPr/>
        </p:nvPicPr>
        <p:blipFill rotWithShape="1">
          <a:blip r:embed="rId2">
            <a:extLst>
              <a:ext uri="{28A0092B-C50C-407E-A947-70E740481C1C}">
                <a14:useLocalDpi xmlns:a14="http://schemas.microsoft.com/office/drawing/2010/main" val="0"/>
              </a:ext>
            </a:extLst>
          </a:blip>
          <a:srcRect l="3526" t="5964" b="5787"/>
          <a:stretch/>
        </p:blipFill>
        <p:spPr bwMode="auto">
          <a:xfrm>
            <a:off x="0" y="0"/>
            <a:ext cx="6096000" cy="4023360"/>
          </a:xfrm>
          <a:prstGeom prst="rect">
            <a:avLst/>
          </a:prstGeom>
          <a:noFill/>
          <a:ln>
            <a:solidFill>
              <a:schemeClr val="tx1"/>
            </a:solidFill>
          </a:ln>
        </p:spPr>
      </p:pic>
      <p:pic>
        <p:nvPicPr>
          <p:cNvPr id="7" name="Picture 6" descr="Chart, histogram&#10;&#10;Description automatically generated">
            <a:extLst>
              <a:ext uri="{FF2B5EF4-FFF2-40B4-BE49-F238E27FC236}">
                <a16:creationId xmlns:a16="http://schemas.microsoft.com/office/drawing/2014/main" id="{BD76E376-D8D8-DADB-5CA4-5197480ACB71}"/>
              </a:ext>
            </a:extLst>
          </p:cNvPr>
          <p:cNvPicPr>
            <a:picLocks noChangeAspect="1"/>
          </p:cNvPicPr>
          <p:nvPr/>
        </p:nvPicPr>
        <p:blipFill rotWithShape="1">
          <a:blip r:embed="rId3">
            <a:extLst>
              <a:ext uri="{28A0092B-C50C-407E-A947-70E740481C1C}">
                <a14:useLocalDpi xmlns:a14="http://schemas.microsoft.com/office/drawing/2010/main" val="0"/>
              </a:ext>
            </a:extLst>
          </a:blip>
          <a:srcRect l="3526" t="5611" b="5788"/>
          <a:stretch/>
        </p:blipFill>
        <p:spPr bwMode="auto">
          <a:xfrm>
            <a:off x="6058363" y="0"/>
            <a:ext cx="6133638" cy="4023360"/>
          </a:xfrm>
          <a:prstGeom prst="rect">
            <a:avLst/>
          </a:prstGeom>
          <a:noFill/>
          <a:ln>
            <a:solidFill>
              <a:schemeClr val="tx1"/>
            </a:solidFill>
          </a:ln>
        </p:spPr>
      </p:pic>
    </p:spTree>
    <p:extLst>
      <p:ext uri="{BB962C8B-B14F-4D97-AF65-F5344CB8AC3E}">
        <p14:creationId xmlns:p14="http://schemas.microsoft.com/office/powerpoint/2010/main" val="24523170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C5BBA856-3423-4FA3-7FB2-C70A73048DF7}"/>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IN" sz="6600" b="1" dirty="0"/>
              <a:t>CONCLUSION AND FUTURE WORK</a:t>
            </a:r>
            <a:endParaRPr lang="en-US" sz="6600" kern="1200" dirty="0">
              <a:solidFill>
                <a:schemeClr val="tx1"/>
              </a:solidFill>
              <a:latin typeface="Arial" panose="020B0604020202020204" pitchFamily="34" charset="0"/>
              <a:cs typeface="Arial" panose="020B0604020202020204" pitchFamily="34" charset="0"/>
            </a:endParaRPr>
          </a:p>
        </p:txBody>
      </p:sp>
      <p:sp>
        <p:nvSpPr>
          <p:cNvPr id="11" name="Rectangle: Rounded Corners 1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93575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66387C-5F5B-EA46-E33F-77254458C9AB}"/>
              </a:ext>
            </a:extLst>
          </p:cNvPr>
          <p:cNvSpPr txBox="1"/>
          <p:nvPr/>
        </p:nvSpPr>
        <p:spPr>
          <a:xfrm>
            <a:off x="221672" y="1297904"/>
            <a:ext cx="11748655" cy="3874266"/>
          </a:xfrm>
          <a:prstGeom prst="rect">
            <a:avLst/>
          </a:prstGeom>
          <a:noFill/>
          <a:ln>
            <a:solidFill>
              <a:schemeClr val="accent1"/>
            </a:solidFill>
          </a:ln>
        </p:spPr>
        <p:txBody>
          <a:bodyPr wrap="square">
            <a:spAutoFit/>
          </a:bodyPr>
          <a:lstStyle/>
          <a:p>
            <a:pPr>
              <a:lnSpc>
                <a:spcPct val="150000"/>
              </a:lnSpc>
              <a:spcAft>
                <a:spcPts val="800"/>
              </a:spcAft>
            </a:pPr>
            <a:r>
              <a:rPr lang="en-IN" sz="2000" b="1" dirty="0">
                <a:effectLst/>
                <a:latin typeface="Arial" panose="020B0604020202020204" pitchFamily="34" charset="0"/>
                <a:ea typeface="Calibri" panose="020F0502020204030204" pitchFamily="34" charset="0"/>
                <a:cs typeface="Times New Roman" panose="02020603050405020304" pitchFamily="18" charset="0"/>
              </a:rPr>
              <a:t>CONCLUSION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From the above tables and figures we can infer that LSTM model with ADAM optimizer performs much better than other models such as ARIMA, SMA and RNN. We got satisfactory results that is above 80% accurate stock prediction.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2000" b="1" dirty="0">
                <a:effectLst/>
                <a:latin typeface="Arial" panose="020B0604020202020204" pitchFamily="34" charset="0"/>
                <a:ea typeface="Calibri" panose="020F0502020204030204" pitchFamily="34" charset="0"/>
                <a:cs typeface="Times New Roman" panose="02020603050405020304" pitchFamily="18" charset="0"/>
              </a:rPr>
              <a:t>FUTURE WORK</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IN" sz="1800" dirty="0">
                <a:effectLst/>
                <a:latin typeface="Arial" panose="020B0604020202020204" pitchFamily="34" charset="0"/>
                <a:ea typeface="Calibri" panose="020F0502020204030204" pitchFamily="34" charset="0"/>
              </a:rPr>
              <a:t>We add new features like finding the local minima and local maxima to buy and sell the stock respectively, add API’s or some other operations to let the algorithm do the trading for us.</a:t>
            </a:r>
            <a:endParaRPr lang="en-IN" dirty="0"/>
          </a:p>
        </p:txBody>
      </p:sp>
    </p:spTree>
    <p:extLst>
      <p:ext uri="{BB962C8B-B14F-4D97-AF65-F5344CB8AC3E}">
        <p14:creationId xmlns:p14="http://schemas.microsoft.com/office/powerpoint/2010/main" val="4079213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C5BBA856-3423-4FA3-7FB2-C70A73048DF7}"/>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IN" sz="6600" b="1" dirty="0"/>
              <a:t>REFERENCES</a:t>
            </a:r>
            <a:endParaRPr lang="en-US" sz="6600" kern="1200" dirty="0">
              <a:solidFill>
                <a:schemeClr val="tx1"/>
              </a:solidFill>
              <a:latin typeface="Arial" panose="020B0604020202020204" pitchFamily="34" charset="0"/>
              <a:cs typeface="Arial" panose="020B0604020202020204" pitchFamily="34" charset="0"/>
            </a:endParaRPr>
          </a:p>
        </p:txBody>
      </p:sp>
      <p:sp>
        <p:nvSpPr>
          <p:cNvPr id="11" name="Rectangle: Rounded Corners 1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17375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5EF5DE-1A3F-0235-4A1C-AB2D15165340}"/>
              </a:ext>
            </a:extLst>
          </p:cNvPr>
          <p:cNvSpPr txBox="1"/>
          <p:nvPr/>
        </p:nvSpPr>
        <p:spPr>
          <a:xfrm>
            <a:off x="360219" y="0"/>
            <a:ext cx="11679381" cy="6778715"/>
          </a:xfrm>
          <a:prstGeom prst="rect">
            <a:avLst/>
          </a:prstGeom>
          <a:noFill/>
        </p:spPr>
        <p:txBody>
          <a:bodyPr wrap="square">
            <a:spAutoFit/>
          </a:bodyPr>
          <a:lstStyle/>
          <a:p>
            <a:pPr>
              <a:lnSpc>
                <a:spcPct val="150000"/>
              </a:lnSpc>
              <a:spcAft>
                <a:spcPts val="800"/>
              </a:spcAft>
            </a:pPr>
            <a:r>
              <a:rPr lang="en-IN" sz="2000" b="1" dirty="0">
                <a:effectLst/>
                <a:latin typeface="Arial" panose="020B0604020202020204" pitchFamily="34" charset="0"/>
                <a:ea typeface="Calibri" panose="020F0502020204030204" pitchFamily="34" charset="0"/>
                <a:cs typeface="Times New Roman" panose="02020603050405020304" pitchFamily="18" charset="0"/>
              </a:rPr>
              <a:t>REFERENCES</a:t>
            </a:r>
            <a:endParaRPr lang="en-IN" sz="1200" b="1"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200" dirty="0">
                <a:effectLst/>
                <a:latin typeface="Arial" panose="020B0604020202020204" pitchFamily="34" charset="0"/>
                <a:ea typeface="Calibri" panose="020F0502020204030204" pitchFamily="34" charset="0"/>
                <a:cs typeface="Times New Roman" panose="02020603050405020304" pitchFamily="18" charset="0"/>
              </a:rPr>
              <a:t>[1] [For SMA description and formula]</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200" u="sng" dirty="0">
                <a:solidFill>
                  <a:srgbClr val="0563C1"/>
                </a:solidFill>
                <a:effectLst/>
                <a:latin typeface="Arial" panose="020B0604020202020204" pitchFamily="34" charset="0"/>
                <a:ea typeface="Times New Roman" panose="02020603050405020304" pitchFamily="18" charset="0"/>
                <a:hlinkClick r:id="rId2"/>
              </a:rPr>
              <a:t>https://www.investopedia.com/terms/s/sma.asp</a:t>
            </a:r>
            <a:r>
              <a:rPr lang="en-US" sz="1200" dirty="0">
                <a:effectLst/>
                <a:latin typeface="Arial" panose="020B0604020202020204" pitchFamily="34"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nSpc>
                <a:spcPct val="150000"/>
              </a:lnSpc>
              <a:spcAft>
                <a:spcPts val="800"/>
              </a:spcAft>
            </a:pPr>
            <a:r>
              <a:rPr lang="en-IN" sz="1200" dirty="0">
                <a:effectLst/>
                <a:latin typeface="Arial" panose="020B0604020202020204" pitchFamily="34" charset="0"/>
                <a:ea typeface="Calibri" panose="020F0502020204030204" pitchFamily="34" charset="0"/>
                <a:cs typeface="Times New Roman" panose="02020603050405020304" pitchFamily="18" charset="0"/>
              </a:rPr>
              <a:t>[2] [For ARIMA terms and details]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200" u="sng" dirty="0">
                <a:solidFill>
                  <a:srgbClr val="0563C1"/>
                </a:solidFill>
                <a:effectLst/>
                <a:latin typeface="Arial" panose="020B0604020202020204" pitchFamily="34" charset="0"/>
                <a:ea typeface="Times New Roman" panose="02020603050405020304" pitchFamily="18" charset="0"/>
                <a:hlinkClick r:id="rId3"/>
              </a:rPr>
              <a:t>https://journal.jis-institute.org/index.php/ijmhrr/article/view/235</a:t>
            </a:r>
            <a:r>
              <a:rPr lang="en-US" sz="1200" dirty="0">
                <a:effectLst/>
                <a:latin typeface="Arial" panose="020B0604020202020204" pitchFamily="34"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pPr>
            <a:r>
              <a:rPr lang="en-US" sz="1200" u="sng" dirty="0">
                <a:solidFill>
                  <a:srgbClr val="0563C1"/>
                </a:solidFill>
                <a:effectLst/>
                <a:latin typeface="Arial" panose="020B0604020202020204" pitchFamily="34" charset="0"/>
                <a:ea typeface="Times New Roman" panose="02020603050405020304" pitchFamily="18" charset="0"/>
                <a:hlinkClick r:id="rId4"/>
              </a:rPr>
              <a:t>https://www.investopedia.com/terms/a/autoregressive-integrated-moving-averagearima.asp</a:t>
            </a:r>
            <a:r>
              <a:rPr lang="en-US" sz="1200" dirty="0">
                <a:effectLst/>
                <a:latin typeface="Arial" panose="020B0604020202020204" pitchFamily="34"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nSpc>
                <a:spcPct val="150000"/>
              </a:lnSpc>
              <a:spcAft>
                <a:spcPts val="800"/>
              </a:spcAft>
            </a:pPr>
            <a:r>
              <a:rPr lang="en-IN" sz="1200" dirty="0">
                <a:effectLst/>
                <a:latin typeface="Arial" panose="020B0604020202020204" pitchFamily="34" charset="0"/>
                <a:ea typeface="Calibri" panose="020F0502020204030204" pitchFamily="34" charset="0"/>
                <a:cs typeface="Times New Roman" panose="02020603050405020304" pitchFamily="18" charset="0"/>
              </a:rPr>
              <a:t>[3] [For RNN details and images]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200" u="sng" dirty="0">
                <a:solidFill>
                  <a:srgbClr val="0563C1"/>
                </a:solidFill>
                <a:effectLst/>
                <a:latin typeface="Arial" panose="020B0604020202020204" pitchFamily="34" charset="0"/>
                <a:ea typeface="Times New Roman" panose="02020603050405020304" pitchFamily="18" charset="0"/>
                <a:hlinkClick r:id="rId5"/>
              </a:rPr>
              <a:t>https://www.ijert.org/research/future-stock-price-prediction-using-recurrent-neural-network-lstm-and-machine-learning-IJERTCONV9IS05065.pdf</a:t>
            </a:r>
            <a:r>
              <a:rPr lang="en-US" sz="1200" dirty="0">
                <a:effectLst/>
                <a:latin typeface="Arial" panose="020B0604020202020204" pitchFamily="34"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pPr>
            <a:r>
              <a:rPr lang="en-US" sz="1200" u="sng" dirty="0">
                <a:solidFill>
                  <a:srgbClr val="0563C1"/>
                </a:solidFill>
                <a:effectLst/>
                <a:latin typeface="Arial" panose="020B0604020202020204" pitchFamily="34" charset="0"/>
                <a:ea typeface="Times New Roman" panose="02020603050405020304" pitchFamily="18" charset="0"/>
                <a:hlinkClick r:id="rId6"/>
              </a:rPr>
              <a:t>https://builtin.com/data-science/recurrent-neural-networks-and-lstm</a:t>
            </a:r>
            <a:r>
              <a:rPr lang="en-US" sz="1200" dirty="0">
                <a:effectLst/>
                <a:latin typeface="Arial" panose="020B0604020202020204" pitchFamily="34"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nSpc>
                <a:spcPct val="150000"/>
              </a:lnSpc>
              <a:spcAft>
                <a:spcPts val="800"/>
              </a:spcAft>
            </a:pPr>
            <a:r>
              <a:rPr lang="en-IN" sz="1200" dirty="0">
                <a:effectLst/>
                <a:latin typeface="Arial" panose="020B0604020202020204" pitchFamily="34" charset="0"/>
                <a:ea typeface="Calibri" panose="020F0502020204030204" pitchFamily="34" charset="0"/>
                <a:cs typeface="Times New Roman" panose="02020603050405020304" pitchFamily="18" charset="0"/>
              </a:rPr>
              <a:t>[4] [For SMA and ARIMA implementation]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200" u="sng" dirty="0">
                <a:solidFill>
                  <a:srgbClr val="0563C1"/>
                </a:solidFill>
                <a:effectLst/>
                <a:latin typeface="Arial" panose="020B0604020202020204" pitchFamily="34" charset="0"/>
                <a:ea typeface="Times New Roman" panose="02020603050405020304" pitchFamily="18" charset="0"/>
                <a:hlinkClick r:id="rId7"/>
              </a:rPr>
              <a:t>https://github.com/0xpranjal/Stock-Prediction-using-different-models/blob/main/Notebooks/1.%20Time%20Series%20Forecasting%20with%20Naive%2C%20Moving%20Averages%2C%20and%20ARIMA.ipynb</a:t>
            </a:r>
            <a:r>
              <a:rPr lang="en-US" sz="1200" dirty="0">
                <a:effectLst/>
                <a:latin typeface="Arial" panose="020B0604020202020204" pitchFamily="34"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nSpc>
                <a:spcPct val="150000"/>
              </a:lnSpc>
              <a:spcAft>
                <a:spcPts val="800"/>
              </a:spcAft>
            </a:pPr>
            <a:r>
              <a:rPr lang="en-IN" sz="1200" dirty="0">
                <a:effectLst/>
                <a:latin typeface="Arial" panose="020B0604020202020204" pitchFamily="34" charset="0"/>
                <a:ea typeface="Calibri" panose="020F0502020204030204" pitchFamily="34" charset="0"/>
                <a:cs typeface="Times New Roman" panose="02020603050405020304" pitchFamily="18" charset="0"/>
              </a:rPr>
              <a:t>[5] [For LSTM details and images]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200" u="sng" dirty="0">
                <a:solidFill>
                  <a:srgbClr val="0563C1"/>
                </a:solidFill>
                <a:effectLst/>
                <a:latin typeface="Arial" panose="020B0604020202020204" pitchFamily="34" charset="0"/>
                <a:ea typeface="Times New Roman" panose="02020603050405020304" pitchFamily="18" charset="0"/>
                <a:hlinkClick r:id="rId8"/>
              </a:rPr>
              <a:t>https://www.researchgate.net/publication/348390803_Stock_Price_Prediction_Using_LSTM</a:t>
            </a:r>
            <a:r>
              <a:rPr lang="en-US" sz="1200" dirty="0">
                <a:effectLst/>
                <a:latin typeface="Arial" panose="020B0604020202020204" pitchFamily="34"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pPr>
            <a:r>
              <a:rPr lang="en-US" sz="1200" u="sng" dirty="0">
                <a:solidFill>
                  <a:srgbClr val="0563C1"/>
                </a:solidFill>
                <a:effectLst/>
                <a:latin typeface="Arial" panose="020B0604020202020204" pitchFamily="34" charset="0"/>
                <a:ea typeface="Times New Roman" panose="02020603050405020304" pitchFamily="18" charset="0"/>
                <a:hlinkClick r:id="rId9"/>
              </a:rPr>
              <a:t>https://www.analyticsvidhya.com/blog/2017/12/fundamentals-of-deep-learning-introduction-to-lstm/</a:t>
            </a:r>
            <a:r>
              <a:rPr lang="en-US" sz="1200" dirty="0">
                <a:effectLst/>
                <a:latin typeface="Arial" panose="020B0604020202020204" pitchFamily="34"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pPr>
            <a:r>
              <a:rPr lang="en-US" sz="1200" u="sng" dirty="0">
                <a:solidFill>
                  <a:srgbClr val="0563C1"/>
                </a:solidFill>
                <a:effectLst/>
                <a:latin typeface="Arial" panose="020B0604020202020204" pitchFamily="34" charset="0"/>
                <a:ea typeface="Times New Roman" panose="02020603050405020304" pitchFamily="18" charset="0"/>
                <a:hlinkClick r:id="rId10"/>
              </a:rPr>
              <a:t>https://en.wikipedia.org/wiki/Long_short-term_memory#:~:text=Long%20short%2Dterm%20memory%20(LSTM,networks%2C%20LSTM%20has%20feedback%20connections</a:t>
            </a:r>
            <a:r>
              <a:rPr lang="en-US" sz="1200" dirty="0">
                <a:effectLst/>
                <a:latin typeface="Arial" panose="020B0604020202020204" pitchFamily="34"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pPr>
            <a:r>
              <a:rPr lang="en-US" sz="1200" u="sng" dirty="0">
                <a:solidFill>
                  <a:srgbClr val="0563C1"/>
                </a:solidFill>
                <a:effectLst/>
                <a:latin typeface="Arial" panose="020B0604020202020204" pitchFamily="34" charset="0"/>
                <a:ea typeface="Times New Roman" panose="02020603050405020304" pitchFamily="18" charset="0"/>
                <a:hlinkClick r:id="rId11"/>
              </a:rPr>
              <a:t>https://towardsdatascience.com/lstm-networks-a-detailed-explanation-8fae6aefc7f9</a:t>
            </a:r>
            <a:r>
              <a:rPr lang="en-US" sz="1200" dirty="0">
                <a:effectLst/>
                <a:latin typeface="Arial" panose="020B0604020202020204" pitchFamily="34"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nSpc>
                <a:spcPct val="150000"/>
              </a:lnSpc>
              <a:spcAft>
                <a:spcPts val="800"/>
              </a:spcAft>
            </a:pPr>
            <a:r>
              <a:rPr lang="en-IN" sz="1200" dirty="0">
                <a:effectLst/>
                <a:latin typeface="Arial" panose="020B0604020202020204" pitchFamily="34" charset="0"/>
                <a:ea typeface="Calibri" panose="020F0502020204030204" pitchFamily="34" charset="0"/>
                <a:cs typeface="Times New Roman" panose="02020603050405020304" pitchFamily="18" charset="0"/>
              </a:rPr>
              <a:t>[6] [For LSTM implementation]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200" u="sng" dirty="0">
                <a:solidFill>
                  <a:srgbClr val="0563C1"/>
                </a:solidFill>
                <a:effectLst/>
                <a:latin typeface="Arial" panose="020B0604020202020204" pitchFamily="34" charset="0"/>
                <a:ea typeface="Times New Roman" panose="02020603050405020304" pitchFamily="18" charset="0"/>
                <a:hlinkClick r:id="rId12"/>
              </a:rPr>
              <a:t>https://towardsdatascience.com/time-series-forecasting-with-recurrent-neural-networks-74674e289816</a:t>
            </a:r>
            <a:r>
              <a:rPr lang="en-US" sz="1200" dirty="0">
                <a:effectLst/>
                <a:latin typeface="Arial" panose="020B0604020202020204" pitchFamily="34"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pPr>
            <a:r>
              <a:rPr lang="en-US" sz="1200" u="sng" dirty="0">
                <a:solidFill>
                  <a:srgbClr val="0563C1"/>
                </a:solidFill>
                <a:effectLst/>
                <a:latin typeface="Arial" panose="020B0604020202020204" pitchFamily="34" charset="0"/>
                <a:ea typeface="Times New Roman" panose="02020603050405020304" pitchFamily="18" charset="0"/>
                <a:hlinkClick r:id="rId13"/>
              </a:rPr>
              <a:t>https://medium.com/visionary-hub/using-lstms-to-predict-future-stock-prices-61f4458fc860</a:t>
            </a:r>
            <a:r>
              <a:rPr lang="en-US" sz="1200" dirty="0">
                <a:effectLst/>
                <a:latin typeface="Arial" panose="020B0604020202020204" pitchFamily="34"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246427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68234" y="2644170"/>
            <a:ext cx="5455531" cy="1569660"/>
          </a:xfrm>
          <a:prstGeom prst="rect">
            <a:avLst/>
          </a:prstGeom>
          <a:noFill/>
        </p:spPr>
        <p:txBody>
          <a:bodyPr wrap="none" lIns="91440" tIns="45720" rIns="91440" bIns="45720">
            <a:spAutoFit/>
          </a:bodyPr>
          <a:lstStyle/>
          <a:p>
            <a:pPr algn="ctr"/>
            <a:r>
              <a:rPr lang="en-US" sz="9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5372A-686C-4268-B07F-85517ED5DD4F}"/>
              </a:ext>
            </a:extLst>
          </p:cNvPr>
          <p:cNvSpPr>
            <a:spLocks noGrp="1"/>
          </p:cNvSpPr>
          <p:nvPr>
            <p:ph type="title"/>
          </p:nvPr>
        </p:nvSpPr>
        <p:spPr>
          <a:xfrm>
            <a:off x="3310856" y="353810"/>
            <a:ext cx="5570283" cy="821794"/>
          </a:xfrm>
        </p:spPr>
        <p:txBody>
          <a:bodyPr>
            <a:normAutofit/>
          </a:bodyPr>
          <a:lstStyle/>
          <a:p>
            <a:r>
              <a:rPr lang="en-US" dirty="0"/>
              <a:t>MOTIVATION OF STUDY</a:t>
            </a:r>
          </a:p>
        </p:txBody>
      </p:sp>
      <p:graphicFrame>
        <p:nvGraphicFramePr>
          <p:cNvPr id="33" name="Content Placeholder 3">
            <a:extLst>
              <a:ext uri="{FF2B5EF4-FFF2-40B4-BE49-F238E27FC236}">
                <a16:creationId xmlns:a16="http://schemas.microsoft.com/office/drawing/2014/main" id="{5225EB08-AFB4-4E7D-9D03-1E1BC42FCD68}"/>
              </a:ext>
            </a:extLst>
          </p:cNvPr>
          <p:cNvGraphicFramePr>
            <a:graphicFrameLocks noGrp="1"/>
          </p:cNvGraphicFramePr>
          <p:nvPr>
            <p:ph idx="1"/>
            <p:extLst>
              <p:ext uri="{D42A27DB-BD31-4B8C-83A1-F6EECF244321}">
                <p14:modId xmlns:p14="http://schemas.microsoft.com/office/powerpoint/2010/main" val="439682185"/>
              </p:ext>
            </p:extLst>
          </p:nvPr>
        </p:nvGraphicFramePr>
        <p:xfrm>
          <a:off x="1424107" y="1772830"/>
          <a:ext cx="9343783" cy="4320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0477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F4E6D-574E-4FC9-B0C8-D468310B9F90}"/>
              </a:ext>
            </a:extLst>
          </p:cNvPr>
          <p:cNvSpPr>
            <a:spLocks noGrp="1"/>
          </p:cNvSpPr>
          <p:nvPr>
            <p:ph type="title"/>
          </p:nvPr>
        </p:nvSpPr>
        <p:spPr>
          <a:xfrm>
            <a:off x="525718" y="4278637"/>
            <a:ext cx="5512288" cy="1897474"/>
          </a:xfrm>
        </p:spPr>
        <p:txBody>
          <a:bodyPr anchor="t">
            <a:normAutofit/>
          </a:bodyPr>
          <a:lstStyle/>
          <a:p>
            <a:r>
              <a:rPr lang="en-US" dirty="0"/>
              <a:t>SCOPE &amp; LIMITATIONS</a:t>
            </a:r>
          </a:p>
        </p:txBody>
      </p:sp>
      <p:pic>
        <p:nvPicPr>
          <p:cNvPr id="4" name="Picture 5" descr="A picture containing text&#10;&#10;Description automatically generated">
            <a:extLst>
              <a:ext uri="{FF2B5EF4-FFF2-40B4-BE49-F238E27FC236}">
                <a16:creationId xmlns:a16="http://schemas.microsoft.com/office/drawing/2014/main" id="{BBD2BB07-E83D-4D76-B8A1-A587FC115FA6}"/>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50473" r="1" b="1"/>
          <a:stretch/>
        </p:blipFill>
        <p:spPr>
          <a:xfrm>
            <a:off x="555170" y="481586"/>
            <a:ext cx="11087101" cy="3431928"/>
          </a:xfrm>
          <a:prstGeom prst="rect">
            <a:avLst/>
          </a:prstGeom>
        </p:spPr>
      </p:pic>
      <p:sp>
        <p:nvSpPr>
          <p:cNvPr id="3" name="Content Placeholder 2">
            <a:extLst>
              <a:ext uri="{FF2B5EF4-FFF2-40B4-BE49-F238E27FC236}">
                <a16:creationId xmlns:a16="http://schemas.microsoft.com/office/drawing/2014/main" id="{25355BF6-DBA4-47C4-91EE-74D956C7697C}"/>
              </a:ext>
            </a:extLst>
          </p:cNvPr>
          <p:cNvSpPr>
            <a:spLocks noGrp="1"/>
          </p:cNvSpPr>
          <p:nvPr>
            <p:ph idx="1"/>
          </p:nvPr>
        </p:nvSpPr>
        <p:spPr>
          <a:xfrm>
            <a:off x="4445586" y="5057533"/>
            <a:ext cx="7196685" cy="1627367"/>
          </a:xfrm>
        </p:spPr>
        <p:txBody>
          <a:bodyPr vert="horz" lIns="91440" tIns="45720" rIns="91440" bIns="45720" rtlCol="0" anchor="t">
            <a:normAutofit/>
          </a:bodyPr>
          <a:lstStyle/>
          <a:p>
            <a:r>
              <a:rPr lang="en-US" dirty="0"/>
              <a:t>We predict the stock market up to one month.</a:t>
            </a:r>
          </a:p>
          <a:p>
            <a:r>
              <a:rPr lang="en-US" dirty="0"/>
              <a:t>It is hard to predict in the pandemic situations</a:t>
            </a:r>
          </a:p>
          <a:p>
            <a:endParaRPr lang="en-US" dirty="0"/>
          </a:p>
        </p:txBody>
      </p:sp>
    </p:spTree>
    <p:extLst>
      <p:ext uri="{BB962C8B-B14F-4D97-AF65-F5344CB8AC3E}">
        <p14:creationId xmlns:p14="http://schemas.microsoft.com/office/powerpoint/2010/main" val="1343815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C5BBA856-3423-4FA3-7FB2-C70A73048DF7}"/>
              </a:ext>
            </a:extLst>
          </p:cNvPr>
          <p:cNvSpPr>
            <a:spLocks noGrp="1"/>
          </p:cNvSpPr>
          <p:nvPr>
            <p:ph type="title"/>
          </p:nvPr>
        </p:nvSpPr>
        <p:spPr>
          <a:xfrm>
            <a:off x="1528762" y="1442172"/>
            <a:ext cx="9134476" cy="2177328"/>
          </a:xfrm>
        </p:spPr>
        <p:txBody>
          <a:bodyPr vert="horz" lIns="91440" tIns="45720" rIns="91440" bIns="45720" rtlCol="0" anchor="ctr">
            <a:normAutofit/>
          </a:bodyPr>
          <a:lstStyle/>
          <a:p>
            <a:pPr algn="ctr"/>
            <a:r>
              <a:rPr lang="en-IN" sz="6600" dirty="0">
                <a:latin typeface="Arial"/>
                <a:ea typeface="Arial"/>
                <a:cs typeface="Arial"/>
                <a:sym typeface="Arial"/>
              </a:rPr>
              <a:t>LITERATURE SURVEY</a:t>
            </a:r>
            <a:endParaRPr lang="en-US" sz="6600" kern="1200" dirty="0">
              <a:solidFill>
                <a:schemeClr val="tx1"/>
              </a:solidFill>
              <a:latin typeface="+mj-lt"/>
              <a:ea typeface="+mj-ea"/>
              <a:cs typeface="+mj-cs"/>
            </a:endParaRPr>
          </a:p>
        </p:txBody>
      </p:sp>
      <p:sp>
        <p:nvSpPr>
          <p:cNvPr id="11" name="Rectangle: Rounded Corners 1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6169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3DF1-8D48-03D7-6B29-9AC507441F35}"/>
              </a:ext>
            </a:extLst>
          </p:cNvPr>
          <p:cNvSpPr>
            <a:spLocks noGrp="1"/>
          </p:cNvSpPr>
          <p:nvPr>
            <p:ph type="title"/>
          </p:nvPr>
        </p:nvSpPr>
        <p:spPr>
          <a:xfrm>
            <a:off x="1355831" y="324312"/>
            <a:ext cx="9241021" cy="1144682"/>
          </a:xfrm>
          <a:ln>
            <a:solidFill>
              <a:schemeClr val="accent1"/>
            </a:solidFill>
          </a:ln>
        </p:spPr>
        <p:txBody>
          <a:bodyPr/>
          <a:lstStyle/>
          <a:p>
            <a:r>
              <a:rPr lang="en-US" dirty="0"/>
              <a:t>PERFORMANCE METRICS CALCULATIONS</a:t>
            </a:r>
            <a:endParaRPr lang="en-IN" dirty="0"/>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3711A8E4-D64E-9D10-E311-D535FE148A2E}"/>
                  </a:ext>
                </a:extLst>
              </p:cNvPr>
              <p:cNvSpPr>
                <a:spLocks noGrp="1"/>
              </p:cNvSpPr>
              <p:nvPr>
                <p:ph type="subTitle" idx="1"/>
              </p:nvPr>
            </p:nvSpPr>
            <p:spPr>
              <a:xfrm>
                <a:off x="609562" y="2373119"/>
                <a:ext cx="2978765" cy="2153325"/>
              </a:xfrm>
              <a:ln>
                <a:solidFill>
                  <a:schemeClr val="accent1"/>
                </a:solidFill>
              </a:ln>
            </p:spPr>
            <p:txBody>
              <a:bodyPr/>
              <a:lstStyle/>
              <a:p>
                <a:pPr>
                  <a:lnSpc>
                    <a:spcPct val="107000"/>
                  </a:lnSpc>
                  <a:spcAft>
                    <a:spcPts val="800"/>
                  </a:spcAft>
                </a:pPr>
                <a:r>
                  <a:rPr lang="en-US" sz="1800" b="1" dirty="0">
                    <a:effectLst/>
                    <a:latin typeface="Arial" panose="020B0604020202020204" pitchFamily="34" charset="0"/>
                    <a:ea typeface="Calibri" panose="020F0502020204030204" pitchFamily="34" charset="0"/>
                    <a:cs typeface="Times New Roman" panose="02020603050405020304" pitchFamily="18" charset="0"/>
                  </a:rPr>
                  <a:t> MSE</a:t>
                </a:r>
                <a:r>
                  <a:rPr lang="en-US" sz="1800" dirty="0">
                    <a:effectLst/>
                    <a:latin typeface="Arial" panose="020B0604020202020204" pitchFamily="34" charset="0"/>
                    <a:ea typeface="Calibri" panose="020F0502020204030204" pitchFamily="34" charset="0"/>
                    <a:cs typeface="Times New Roman" panose="02020603050405020304" pitchFamily="18" charset="0"/>
                  </a:rPr>
                  <a:t> = </a:t>
                </a:r>
                <a14:m>
                  <m:oMath xmlns:m="http://schemas.openxmlformats.org/officeDocument/2006/math">
                    <m:f>
                      <m:fPr>
                        <m:ctrlPr>
                          <a:rPr lang="en-IN"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1</m:t>
                        </m:r>
                      </m:num>
                      <m:den>
                        <m:r>
                          <a:rPr lang="en-US" sz="1800" i="1">
                            <a:effectLst/>
                            <a:latin typeface="Cambria Math" panose="02040503050406030204" pitchFamily="18" charset="0"/>
                            <a:ea typeface="Calibri" panose="020F0502020204030204" pitchFamily="34" charset="0"/>
                            <a:cs typeface="Arial" panose="020B0604020202020204" pitchFamily="34" charset="0"/>
                          </a:rPr>
                          <m:t>𝑛</m:t>
                        </m:r>
                      </m:den>
                    </m:f>
                    <m:nary>
                      <m:naryPr>
                        <m:chr m:val="∑"/>
                        <m:limLoc m:val="undOvr"/>
                        <m:ctrlPr>
                          <a:rPr lang="en-IN" sz="1800" i="1">
                            <a:effectLst/>
                            <a:latin typeface="Cambria Math" panose="02040503050406030204" pitchFamily="18" charset="0"/>
                            <a:ea typeface="Calibri" panose="020F0502020204030204" pitchFamily="34" charset="0"/>
                            <a:cs typeface="Arial" panose="020B0604020202020204" pitchFamily="34" charset="0"/>
                          </a:rPr>
                        </m:ctrlPr>
                      </m:naryPr>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=1</m:t>
                        </m:r>
                      </m:sub>
                      <m:sup>
                        <m:r>
                          <a:rPr lang="en-US" sz="1800" i="1">
                            <a:effectLst/>
                            <a:latin typeface="Cambria Math" panose="02040503050406030204" pitchFamily="18" charset="0"/>
                            <a:ea typeface="Calibri" panose="020F0502020204030204" pitchFamily="34" charset="0"/>
                            <a:cs typeface="Arial" panose="020B0604020202020204" pitchFamily="34" charset="0"/>
                          </a:rPr>
                          <m:t>𝑛</m:t>
                        </m:r>
                      </m:sup>
                      <m:e>
                        <m:sSup>
                          <m:sSupPr>
                            <m:ctrlPr>
                              <a:rPr lang="en-IN" sz="1800" i="1">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𝑦𝑖</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𝑝𝑖</m:t>
                            </m:r>
                            <m:r>
                              <a:rPr lang="en-US" sz="1800" i="1">
                                <a:effectLst/>
                                <a:latin typeface="Cambria Math" panose="02040503050406030204" pitchFamily="18" charset="0"/>
                                <a:ea typeface="Calibri" panose="020F0502020204030204" pitchFamily="34" charset="0"/>
                                <a:cs typeface="Arial" panose="020B0604020202020204" pitchFamily="34" charset="0"/>
                              </a:rPr>
                              <m:t>)</m:t>
                            </m:r>
                          </m:e>
                          <m:sup>
                            <m:r>
                              <a:rPr lang="en-US" sz="1800" i="1">
                                <a:effectLst/>
                                <a:latin typeface="Cambria Math" panose="02040503050406030204" pitchFamily="18" charset="0"/>
                                <a:ea typeface="Calibri" panose="020F0502020204030204" pitchFamily="34" charset="0"/>
                                <a:cs typeface="Arial" panose="020B0604020202020204" pitchFamily="34" charset="0"/>
                              </a:rPr>
                              <m:t>2</m:t>
                            </m:r>
                          </m:sup>
                        </m:sSup>
                      </m:e>
                    </m:nary>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MSE = mean squared error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n = number of data points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Yi = observed values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Arial" panose="020B0604020202020204" pitchFamily="34" charset="0"/>
                    <a:ea typeface="Calibri" panose="020F0502020204030204" pitchFamily="34" charset="0"/>
                  </a:rPr>
                  <a:t> Pi = predicted values</a:t>
                </a:r>
                <a:endParaRPr lang="en-IN" dirty="0"/>
              </a:p>
            </p:txBody>
          </p:sp>
        </mc:Choice>
        <mc:Fallback>
          <p:sp>
            <p:nvSpPr>
              <p:cNvPr id="3" name="Subtitle 2">
                <a:extLst>
                  <a:ext uri="{FF2B5EF4-FFF2-40B4-BE49-F238E27FC236}">
                    <a16:creationId xmlns:a16="http://schemas.microsoft.com/office/drawing/2014/main" id="{3711A8E4-D64E-9D10-E311-D535FE148A2E}"/>
                  </a:ext>
                </a:extLst>
              </p:cNvPr>
              <p:cNvSpPr>
                <a:spLocks noGrp="1" noRot="1" noChangeAspect="1" noMove="1" noResize="1" noEditPoints="1" noAdjustHandles="1" noChangeArrowheads="1" noChangeShapeType="1" noTextEdit="1"/>
              </p:cNvSpPr>
              <p:nvPr>
                <p:ph type="subTitle" idx="1"/>
              </p:nvPr>
            </p:nvSpPr>
            <p:spPr>
              <a:xfrm>
                <a:off x="609562" y="2373119"/>
                <a:ext cx="2978765" cy="2153325"/>
              </a:xfrm>
              <a:blipFill>
                <a:blip r:embed="rId2"/>
                <a:stretch>
                  <a:fillRect l="-2648" t="-13764" r="-1426" b="-1124"/>
                </a:stretch>
              </a:blipFill>
              <a:ln>
                <a:solidFill>
                  <a:schemeClr val="accent1"/>
                </a:solidFill>
              </a:ln>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4" name="Subtitle 2">
                <a:extLst>
                  <a:ext uri="{FF2B5EF4-FFF2-40B4-BE49-F238E27FC236}">
                    <a16:creationId xmlns:a16="http://schemas.microsoft.com/office/drawing/2014/main" id="{516B4AC4-4127-ADA7-5D77-533159F54EF8}"/>
                  </a:ext>
                </a:extLst>
              </p:cNvPr>
              <p:cNvSpPr txBox="1">
                <a:spLocks/>
              </p:cNvSpPr>
              <p:nvPr/>
            </p:nvSpPr>
            <p:spPr>
              <a:xfrm>
                <a:off x="4308726" y="2352337"/>
                <a:ext cx="3089602" cy="2153325"/>
              </a:xfrm>
              <a:prstGeom prst="rect">
                <a:avLst/>
              </a:prstGeom>
              <a:noFill/>
              <a:ln>
                <a:solidFill>
                  <a:schemeClr val="accent1"/>
                </a:solidFill>
              </a:ln>
            </p:spPr>
            <p:txBody>
              <a:bodyPr spcFirstLastPara="1" vert="horz" wrap="square" lIns="0" tIns="0" rIns="0" bIns="0" rtlCol="0" anchor="ctr" anchorCtr="0">
                <a:noAutofit/>
              </a:bodyPr>
              <a:lstStyle>
                <a:lvl1pPr marL="228600" lvl="0" indent="-228600" algn="l" defTabSz="914400" rtl="0" eaLnBrk="1" latinLnBrk="0" hangingPunct="1">
                  <a:lnSpc>
                    <a:spcPct val="90000"/>
                  </a:lnSpc>
                  <a:spcBef>
                    <a:spcPts val="0"/>
                  </a:spcBef>
                  <a:spcAft>
                    <a:spcPts val="0"/>
                  </a:spcAft>
                  <a:buSzPts val="1400"/>
                  <a:buFont typeface="Arial" panose="020B0604020202020204" pitchFamily="34" charset="0"/>
                  <a:buNone/>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a:lnSpc>
                    <a:spcPct val="150000"/>
                  </a:lnSpc>
                </a:pPr>
                <a:r>
                  <a:rPr lang="en-US" sz="1800" b="1" dirty="0"/>
                  <a:t> RMSE</a:t>
                </a:r>
                <a:r>
                  <a:rPr lang="en-US" sz="1800" dirty="0"/>
                  <a:t> =</a:t>
                </a:r>
                <a14:m>
                  <m:oMath xmlns:m="http://schemas.openxmlformats.org/officeDocument/2006/math">
                    <m:r>
                      <a:rPr lang="en-US" sz="1800" i="1"/>
                      <m:t>√</m:t>
                    </m:r>
                    <m:f>
                      <m:fPr>
                        <m:ctrlPr>
                          <a:rPr lang="en-IN" sz="1800" i="1"/>
                        </m:ctrlPr>
                      </m:fPr>
                      <m:num>
                        <m:r>
                          <a:rPr lang="en-US" sz="1800" i="1"/>
                          <m:t>1</m:t>
                        </m:r>
                      </m:num>
                      <m:den>
                        <m:r>
                          <a:rPr lang="en-US" sz="1800" i="1"/>
                          <m:t>𝑛</m:t>
                        </m:r>
                      </m:den>
                    </m:f>
                    <m:nary>
                      <m:naryPr>
                        <m:chr m:val="∑"/>
                        <m:limLoc m:val="undOvr"/>
                        <m:ctrlPr>
                          <a:rPr lang="en-IN" sz="1800" i="1"/>
                        </m:ctrlPr>
                      </m:naryPr>
                      <m:sub>
                        <m:r>
                          <a:rPr lang="en-US" sz="1800" i="1"/>
                          <m:t>𝑖</m:t>
                        </m:r>
                        <m:r>
                          <a:rPr lang="en-US" sz="1800" i="1"/>
                          <m:t>=1</m:t>
                        </m:r>
                      </m:sub>
                      <m:sup>
                        <m:r>
                          <a:rPr lang="en-US" sz="1800" i="1"/>
                          <m:t>𝑛</m:t>
                        </m:r>
                      </m:sup>
                      <m:e>
                        <m:sSup>
                          <m:sSupPr>
                            <m:ctrlPr>
                              <a:rPr lang="en-IN" sz="1800" i="1"/>
                            </m:ctrlPr>
                          </m:sSupPr>
                          <m:e>
                            <m:r>
                              <a:rPr lang="en-US" sz="1800" i="1"/>
                              <m:t>(</m:t>
                            </m:r>
                            <m:r>
                              <a:rPr lang="en-US" sz="1800" i="1"/>
                              <m:t>𝑦𝑖</m:t>
                            </m:r>
                            <m:r>
                              <a:rPr lang="en-US" sz="1800" i="1"/>
                              <m:t>−</m:t>
                            </m:r>
                            <m:r>
                              <a:rPr lang="en-US" sz="1800" i="1"/>
                              <m:t>𝑝𝑖</m:t>
                            </m:r>
                            <m:r>
                              <a:rPr lang="en-US" sz="1800" i="1"/>
                              <m:t>)</m:t>
                            </m:r>
                          </m:e>
                          <m:sup>
                            <m:r>
                              <a:rPr lang="en-US" sz="1800" i="1"/>
                              <m:t>2</m:t>
                            </m:r>
                          </m:sup>
                        </m:sSup>
                      </m:e>
                    </m:nary>
                  </m:oMath>
                </a14:m>
                <a:endParaRPr lang="en-IN" sz="1800" dirty="0"/>
              </a:p>
              <a:p>
                <a:pPr>
                  <a:lnSpc>
                    <a:spcPct val="150000"/>
                  </a:lnSpc>
                </a:pPr>
                <a:r>
                  <a:rPr lang="en-US" sz="1800" dirty="0"/>
                  <a:t> RMSE = root mean square error </a:t>
                </a:r>
                <a:endParaRPr lang="en-IN" sz="1800" dirty="0"/>
              </a:p>
              <a:p>
                <a:pPr>
                  <a:lnSpc>
                    <a:spcPct val="150000"/>
                  </a:lnSpc>
                </a:pPr>
                <a:r>
                  <a:rPr lang="en-US" sz="1800" dirty="0"/>
                  <a:t> n = no. of missing data points</a:t>
                </a:r>
                <a:endParaRPr lang="en-IN" sz="1800" dirty="0"/>
              </a:p>
              <a:p>
                <a:pPr>
                  <a:lnSpc>
                    <a:spcPct val="150000"/>
                  </a:lnSpc>
                </a:pPr>
                <a:r>
                  <a:rPr lang="en-US" sz="1800" dirty="0"/>
                  <a:t> Yi = observed values </a:t>
                </a:r>
                <a:endParaRPr lang="en-IN" sz="1800" dirty="0"/>
              </a:p>
              <a:p>
                <a:pPr>
                  <a:lnSpc>
                    <a:spcPct val="150000"/>
                  </a:lnSpc>
                </a:pPr>
                <a:r>
                  <a:rPr lang="en-US" sz="1800" dirty="0"/>
                  <a:t> Pi = predicted values</a:t>
                </a:r>
                <a:endParaRPr lang="en-IN" sz="1800" dirty="0"/>
              </a:p>
            </p:txBody>
          </p:sp>
        </mc:Choice>
        <mc:Fallback>
          <p:sp>
            <p:nvSpPr>
              <p:cNvPr id="4" name="Subtitle 2">
                <a:extLst>
                  <a:ext uri="{FF2B5EF4-FFF2-40B4-BE49-F238E27FC236}">
                    <a16:creationId xmlns:a16="http://schemas.microsoft.com/office/drawing/2014/main" id="{516B4AC4-4127-ADA7-5D77-533159F54EF8}"/>
                  </a:ext>
                </a:extLst>
              </p:cNvPr>
              <p:cNvSpPr txBox="1">
                <a:spLocks noRot="1" noChangeAspect="1" noMove="1" noResize="1" noEditPoints="1" noAdjustHandles="1" noChangeArrowheads="1" noChangeShapeType="1" noTextEdit="1"/>
              </p:cNvSpPr>
              <p:nvPr/>
            </p:nvSpPr>
            <p:spPr>
              <a:xfrm>
                <a:off x="4308726" y="2352337"/>
                <a:ext cx="3089602" cy="2153325"/>
              </a:xfrm>
              <a:prstGeom prst="rect">
                <a:avLst/>
              </a:prstGeom>
              <a:blipFill>
                <a:blip r:embed="rId3"/>
                <a:stretch>
                  <a:fillRect l="-2750" t="-14648" r="-2554" b="-6479"/>
                </a:stretch>
              </a:blipFill>
              <a:ln>
                <a:solidFill>
                  <a:schemeClr val="accent1"/>
                </a:solidFill>
              </a:ln>
            </p:spPr>
            <p:txBody>
              <a:bodyPr/>
              <a:lstStyle/>
              <a:p>
                <a:r>
                  <a:rPr lang="en-IN">
                    <a:noFill/>
                  </a:rPr>
                  <a:t> </a:t>
                </a:r>
              </a:p>
            </p:txBody>
          </p:sp>
        </mc:Fallback>
      </mc:AlternateContent>
      <p:sp>
        <p:nvSpPr>
          <p:cNvPr id="5" name="Subtitle 2">
            <a:extLst>
              <a:ext uri="{FF2B5EF4-FFF2-40B4-BE49-F238E27FC236}">
                <a16:creationId xmlns:a16="http://schemas.microsoft.com/office/drawing/2014/main" id="{2B605272-1415-23D0-4B44-E63AB940960A}"/>
              </a:ext>
            </a:extLst>
          </p:cNvPr>
          <p:cNvSpPr txBox="1">
            <a:spLocks/>
          </p:cNvSpPr>
          <p:nvPr/>
        </p:nvSpPr>
        <p:spPr>
          <a:xfrm>
            <a:off x="8132617" y="2352337"/>
            <a:ext cx="3643747" cy="2153325"/>
          </a:xfrm>
          <a:prstGeom prst="rect">
            <a:avLst/>
          </a:prstGeom>
          <a:noFill/>
          <a:ln>
            <a:solidFill>
              <a:schemeClr val="accent1"/>
            </a:solidFill>
          </a:ln>
        </p:spPr>
        <p:txBody>
          <a:bodyPr spcFirstLastPara="1" vert="horz" wrap="square" lIns="0" tIns="0" rIns="0" bIns="0" rtlCol="0" anchor="ctr" anchorCtr="0">
            <a:noAutofit/>
          </a:bodyPr>
          <a:lstStyle>
            <a:lvl1pPr marL="228600" lvl="0" indent="-228600" algn="l" defTabSz="914400" rtl="0" eaLnBrk="1" latinLnBrk="0" hangingPunct="1">
              <a:lnSpc>
                <a:spcPct val="90000"/>
              </a:lnSpc>
              <a:spcBef>
                <a:spcPts val="0"/>
              </a:spcBef>
              <a:spcAft>
                <a:spcPts val="0"/>
              </a:spcAft>
              <a:buSzPts val="1400"/>
              <a:buFont typeface="Arial" panose="020B0604020202020204" pitchFamily="34" charset="0"/>
              <a:buNone/>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a:lnSpc>
                <a:spcPct val="107000"/>
              </a:lnSpc>
              <a:spcAft>
                <a:spcPts val="800"/>
              </a:spcAft>
            </a:pPr>
            <a:r>
              <a:rPr lang="en-US" sz="1800" b="1" dirty="0">
                <a:latin typeface="Cambria Math" panose="02040503050406030204" pitchFamily="18" charset="0"/>
                <a:ea typeface="Calibri" panose="020F0502020204030204" pitchFamily="34" charset="0"/>
                <a:cs typeface="Cambria Math" panose="02040503050406030204" pitchFamily="18" charset="0"/>
              </a:rPr>
              <a:t> 𝑅</a:t>
            </a:r>
            <a:r>
              <a:rPr lang="en-US" sz="1800" b="1" baseline="30000" dirty="0">
                <a:latin typeface="Arial" panose="020B0604020202020204" pitchFamily="34" charset="0"/>
                <a:ea typeface="Calibri" panose="020F0502020204030204" pitchFamily="34" charset="0"/>
                <a:cs typeface="Times New Roman" panose="02020603050405020304" pitchFamily="18" charset="0"/>
              </a:rPr>
              <a:t>2</a:t>
            </a:r>
            <a:r>
              <a:rPr lang="en-US" sz="1800" dirty="0">
                <a:latin typeface="Arial" panose="020B0604020202020204" pitchFamily="34" charset="0"/>
                <a:ea typeface="Calibri" panose="020F0502020204030204" pitchFamily="34" charset="0"/>
                <a:cs typeface="Times New Roman" panose="02020603050405020304" pitchFamily="18" charset="0"/>
              </a:rPr>
              <a:t> = 1-RSS/TSS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latin typeface="Cambria Math" panose="02040503050406030204" pitchFamily="18" charset="0"/>
                <a:ea typeface="Calibri" panose="020F0502020204030204" pitchFamily="34" charset="0"/>
                <a:cs typeface="Cambria Math" panose="02040503050406030204" pitchFamily="18" charset="0"/>
              </a:rPr>
              <a:t> 𝑅</a:t>
            </a:r>
            <a:r>
              <a:rPr lang="en-US" sz="1800" baseline="30000" dirty="0">
                <a:latin typeface="Arial" panose="020B0604020202020204" pitchFamily="34" charset="0"/>
                <a:ea typeface="Calibri" panose="020F0502020204030204" pitchFamily="34" charset="0"/>
                <a:cs typeface="Times New Roman" panose="02020603050405020304" pitchFamily="18" charset="0"/>
              </a:rPr>
              <a:t>2</a:t>
            </a:r>
            <a:r>
              <a:rPr lang="en-US" sz="1800" dirty="0">
                <a:latin typeface="Arial" panose="020B0604020202020204" pitchFamily="34" charset="0"/>
                <a:ea typeface="Calibri" panose="020F0502020204030204" pitchFamily="34" charset="0"/>
                <a:cs typeface="Times New Roman" panose="02020603050405020304" pitchFamily="18" charset="0"/>
              </a:rPr>
              <a:t> = coefficient of determination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latin typeface="Arial" panose="020B0604020202020204" pitchFamily="34" charset="0"/>
                <a:ea typeface="Calibri" panose="020F0502020204030204" pitchFamily="34" charset="0"/>
                <a:cs typeface="Times New Roman" panose="02020603050405020304" pitchFamily="18" charset="0"/>
              </a:rPr>
              <a:t> RSS = sum of squares of residuals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r>
              <a:rPr lang="en-US" sz="1800" dirty="0">
                <a:latin typeface="Arial" panose="020B0604020202020204" pitchFamily="34" charset="0"/>
                <a:ea typeface="Calibri" panose="020F0502020204030204" pitchFamily="34" charset="0"/>
              </a:rPr>
              <a:t> TSS = total sum of squares </a:t>
            </a:r>
            <a:endParaRPr lang="en-IN" sz="1800" dirty="0"/>
          </a:p>
        </p:txBody>
      </p:sp>
      <p:sp>
        <p:nvSpPr>
          <p:cNvPr id="6" name="TextBox 5">
            <a:extLst>
              <a:ext uri="{FF2B5EF4-FFF2-40B4-BE49-F238E27FC236}">
                <a16:creationId xmlns:a16="http://schemas.microsoft.com/office/drawing/2014/main" id="{A3354398-22DD-121C-CB82-67E044CDC7BC}"/>
              </a:ext>
            </a:extLst>
          </p:cNvPr>
          <p:cNvSpPr txBox="1"/>
          <p:nvPr/>
        </p:nvSpPr>
        <p:spPr>
          <a:xfrm>
            <a:off x="817418" y="5127666"/>
            <a:ext cx="2677977" cy="369332"/>
          </a:xfrm>
          <a:prstGeom prst="rect">
            <a:avLst/>
          </a:prstGeom>
          <a:noFill/>
        </p:spPr>
        <p:txBody>
          <a:bodyPr wrap="none" rtlCol="0">
            <a:spAutoFit/>
          </a:bodyPr>
          <a:lstStyle/>
          <a:p>
            <a:r>
              <a:rPr lang="en-IN" dirty="0"/>
              <a:t>Lower (MSE) is the best </a:t>
            </a:r>
          </a:p>
        </p:txBody>
      </p:sp>
      <p:sp>
        <p:nvSpPr>
          <p:cNvPr id="7" name="TextBox 6">
            <a:extLst>
              <a:ext uri="{FF2B5EF4-FFF2-40B4-BE49-F238E27FC236}">
                <a16:creationId xmlns:a16="http://schemas.microsoft.com/office/drawing/2014/main" id="{587B70C6-8FB0-23E1-E0C2-49E2BB4F9F71}"/>
              </a:ext>
            </a:extLst>
          </p:cNvPr>
          <p:cNvSpPr txBox="1"/>
          <p:nvPr/>
        </p:nvSpPr>
        <p:spPr>
          <a:xfrm>
            <a:off x="4582493" y="5127666"/>
            <a:ext cx="2815835" cy="369332"/>
          </a:xfrm>
          <a:prstGeom prst="rect">
            <a:avLst/>
          </a:prstGeom>
          <a:noFill/>
        </p:spPr>
        <p:txBody>
          <a:bodyPr wrap="none" rtlCol="0">
            <a:spAutoFit/>
          </a:bodyPr>
          <a:lstStyle/>
          <a:p>
            <a:r>
              <a:rPr lang="en-IN" dirty="0"/>
              <a:t>Lower (RMSE) is the best </a:t>
            </a:r>
          </a:p>
        </p:txBody>
      </p:sp>
      <p:sp>
        <p:nvSpPr>
          <p:cNvPr id="8" name="TextBox 7">
            <a:extLst>
              <a:ext uri="{FF2B5EF4-FFF2-40B4-BE49-F238E27FC236}">
                <a16:creationId xmlns:a16="http://schemas.microsoft.com/office/drawing/2014/main" id="{C344B4FB-C156-091B-23DE-A55A6277D1CC}"/>
              </a:ext>
            </a:extLst>
          </p:cNvPr>
          <p:cNvSpPr txBox="1"/>
          <p:nvPr/>
        </p:nvSpPr>
        <p:spPr>
          <a:xfrm>
            <a:off x="8485426" y="5127666"/>
            <a:ext cx="2304477" cy="369332"/>
          </a:xfrm>
          <a:prstGeom prst="rect">
            <a:avLst/>
          </a:prstGeom>
          <a:noFill/>
        </p:spPr>
        <p:txBody>
          <a:bodyPr wrap="none" rtlCol="0">
            <a:spAutoFit/>
          </a:bodyPr>
          <a:lstStyle/>
          <a:p>
            <a:r>
              <a:rPr lang="en-IN" dirty="0"/>
              <a:t>Higher (</a:t>
            </a:r>
            <a:r>
              <a:rPr lang="en-US" sz="1800" dirty="0">
                <a:latin typeface="Cambria Math" panose="02040503050406030204" pitchFamily="18" charset="0"/>
                <a:ea typeface="Calibri" panose="020F0502020204030204" pitchFamily="34" charset="0"/>
                <a:cs typeface="Cambria Math" panose="02040503050406030204" pitchFamily="18" charset="0"/>
              </a:rPr>
              <a:t>𝑅</a:t>
            </a:r>
            <a:r>
              <a:rPr lang="en-US" sz="1800" baseline="30000" dirty="0">
                <a:latin typeface="Arial" panose="020B0604020202020204" pitchFamily="34" charset="0"/>
                <a:ea typeface="Calibri" panose="020F0502020204030204" pitchFamily="34" charset="0"/>
                <a:cs typeface="Times New Roman" panose="02020603050405020304" pitchFamily="18" charset="0"/>
              </a:rPr>
              <a:t>2</a:t>
            </a:r>
            <a:r>
              <a:rPr lang="en-IN" dirty="0"/>
              <a:t>) is the best </a:t>
            </a:r>
          </a:p>
        </p:txBody>
      </p:sp>
    </p:spTree>
    <p:extLst>
      <p:ext uri="{BB962C8B-B14F-4D97-AF65-F5344CB8AC3E}">
        <p14:creationId xmlns:p14="http://schemas.microsoft.com/office/powerpoint/2010/main" val="745622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767</TotalTime>
  <Words>2687</Words>
  <Application>Microsoft Office PowerPoint</Application>
  <PresentationFormat>Widescreen</PresentationFormat>
  <Paragraphs>450</Paragraphs>
  <Slides>58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58</vt:i4>
      </vt:variant>
    </vt:vector>
  </HeadingPairs>
  <TitlesOfParts>
    <vt:vector size="69" baseType="lpstr">
      <vt:lpstr>Arial</vt:lpstr>
      <vt:lpstr>Calibri</vt:lpstr>
      <vt:lpstr>Calibri Light</vt:lpstr>
      <vt:lpstr>Cambria Math</vt:lpstr>
      <vt:lpstr>charter</vt:lpstr>
      <vt:lpstr>CMS</vt:lpstr>
      <vt:lpstr>sohne</vt:lpstr>
      <vt:lpstr>Symbol</vt:lpstr>
      <vt:lpstr>Times New Roman</vt:lpstr>
      <vt:lpstr>Wingdings</vt:lpstr>
      <vt:lpstr>Office Theme</vt:lpstr>
      <vt:lpstr>ALGORITHMIC TRADING </vt:lpstr>
      <vt:lpstr>ABSTRACT</vt:lpstr>
      <vt:lpstr>ABSTRACT</vt:lpstr>
      <vt:lpstr>INTRODUCTION</vt:lpstr>
      <vt:lpstr>INTRODUCTION</vt:lpstr>
      <vt:lpstr>MOTIVATION OF STUDY</vt:lpstr>
      <vt:lpstr>SCOPE &amp; LIMITATIONS</vt:lpstr>
      <vt:lpstr>LITERATURE SURVEY</vt:lpstr>
      <vt:lpstr>PERFORMANCE METRICS CALCULATIONS</vt:lpstr>
      <vt:lpstr>1. SIMPLE MOVING AVERAGE (SMA)</vt:lpstr>
      <vt:lpstr>PowerPoint Presentation</vt:lpstr>
      <vt:lpstr>SMA PERFORMANCE METRICS </vt:lpstr>
      <vt:lpstr>2. ARIMA-Statistical Model</vt:lpstr>
      <vt:lpstr>ARIMA Terminology </vt:lpstr>
      <vt:lpstr>PowerPoint Presentation</vt:lpstr>
      <vt:lpstr>ARIMA PERFORMANCE METRICS </vt:lpstr>
      <vt:lpstr>3. RNN (Recurrent Neural Network)</vt:lpstr>
      <vt:lpstr>PowerPoint Presentation</vt:lpstr>
      <vt:lpstr>PowerPoint Presentation</vt:lpstr>
      <vt:lpstr>RNN PERFORMANCE METRICS </vt:lpstr>
      <vt:lpstr>OBJECTIVE</vt:lpstr>
      <vt:lpstr>OBJECTIVE</vt:lpstr>
      <vt:lpstr>PROBLEM STATEMENT</vt:lpstr>
      <vt:lpstr>PROBLEM STATEMENT</vt:lpstr>
      <vt:lpstr>RESEARCH WORK</vt:lpstr>
      <vt:lpstr>PowerPoint Presentation</vt:lpstr>
      <vt:lpstr>LSTM  Long-Short-Term Memory</vt:lpstr>
      <vt:lpstr>Vanishing gradient problem</vt:lpstr>
      <vt:lpstr>The Problem of Long-Term Dependencies </vt:lpstr>
      <vt:lpstr>LSTM           Long-Short-Term Memory </vt:lpstr>
      <vt:lpstr>How do LSTM Networks Work?</vt:lpstr>
      <vt:lpstr>PowerPoint Presentation</vt:lpstr>
      <vt:lpstr>PowerPoint Presentation</vt:lpstr>
      <vt:lpstr>PowerPoint Presentation</vt:lpstr>
      <vt:lpstr>PowerPoint Presentation</vt:lpstr>
      <vt:lpstr>LSTM Implementation – Import Libraries</vt:lpstr>
      <vt:lpstr>LSTM Implementation – Load Dataset</vt:lpstr>
      <vt:lpstr>LSTM Implementation – Split Dataset</vt:lpstr>
      <vt:lpstr>LSTM Implementation –LSTM Model Parameters</vt:lpstr>
      <vt:lpstr>COMPARE LSTM TO OTHER MODELS</vt:lpstr>
      <vt:lpstr>PERFORMANCE METRICS</vt:lpstr>
      <vt:lpstr>LSTM PERFORMANCE METRICS </vt:lpstr>
      <vt:lpstr>PowerPoint Presentation</vt:lpstr>
      <vt:lpstr>RESULTS</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AND FUTURE WORK</vt:lpstr>
      <vt:lpstr>PowerPoint Presentation</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ALGORITHMIC TRADING</dc:title>
  <dc:creator>VINEETH G</dc:creator>
  <cp:lastModifiedBy>VINEETH G</cp:lastModifiedBy>
  <cp:revision>2</cp:revision>
  <dcterms:created xsi:type="dcterms:W3CDTF">2022-05-20T01:29:45Z</dcterms:created>
  <dcterms:modified xsi:type="dcterms:W3CDTF">2022-05-20T14:16:56Z</dcterms:modified>
</cp:coreProperties>
</file>