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2" r:id="rId2"/>
    <p:sldId id="300" r:id="rId3"/>
    <p:sldId id="318" r:id="rId4"/>
    <p:sldId id="305" r:id="rId5"/>
    <p:sldId id="307" r:id="rId6"/>
    <p:sldId id="309" r:id="rId7"/>
    <p:sldId id="316" r:id="rId8"/>
    <p:sldId id="308" r:id="rId9"/>
    <p:sldId id="315" r:id="rId10"/>
    <p:sldId id="310" r:id="rId11"/>
    <p:sldId id="317" r:id="rId12"/>
    <p:sldId id="311" r:id="rId13"/>
    <p:sldId id="329" r:id="rId14"/>
    <p:sldId id="325" r:id="rId15"/>
    <p:sldId id="330" r:id="rId16"/>
    <p:sldId id="324" r:id="rId17"/>
    <p:sldId id="326" r:id="rId18"/>
    <p:sldId id="328" r:id="rId19"/>
    <p:sldId id="32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79778" autoAdjust="0"/>
  </p:normalViewPr>
  <p:slideViewPr>
    <p:cSldViewPr snapToGrid="0">
      <p:cViewPr varScale="1">
        <p:scale>
          <a:sx n="92" d="100"/>
          <a:sy n="92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C1450-F39C-465D-BCCD-29339D3D815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71B62-CE28-4E73-A421-9336CA21F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0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E3B6-1979-4B96-8D0B-5EFA1B3B1DB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76DA-47F8-4759-A63C-6B7E7923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76DA-47F8-4759-A63C-6B7E792362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3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여기는 그냥 우리</a:t>
            </a:r>
            <a:r>
              <a:rPr lang="ko-KR" altLang="en-US" baseline="0" dirty="0" smtClean="0"/>
              <a:t> 주제 얘기하는 부분이야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간단하게 얘기만 하고 </a:t>
            </a:r>
            <a:r>
              <a:rPr lang="ko-KR" altLang="en-US" baseline="0" dirty="0" err="1" smtClean="0"/>
              <a:t>넘어가도됨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슬라이드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상세하게 설명할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76DA-47F8-4759-A63C-6B7E792362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6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하드웨어 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76DA-47F8-4759-A63C-6B7E792362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8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76DA-47F8-4759-A63C-6B7E792362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5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76DA-47F8-4759-A63C-6B7E792362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3909" y="2017777"/>
            <a:ext cx="393035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어항 환경 관리 시스템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51981" y="2017777"/>
            <a:ext cx="9907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5</a:t>
            </a:r>
            <a:r>
              <a:rPr lang="ko-KR" altLang="en-US" sz="2400" b="1" dirty="0"/>
              <a:t>팀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A35B7B2-DBA0-4CB7-BC64-DB5276ED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9423"/>
              </p:ext>
            </p:extLst>
          </p:nvPr>
        </p:nvGraphicFramePr>
        <p:xfrm>
          <a:off x="6473536" y="4322660"/>
          <a:ext cx="4958151" cy="1827784"/>
        </p:xfrm>
        <a:graphic>
          <a:graphicData uri="http://schemas.openxmlformats.org/drawingml/2006/table">
            <a:tbl>
              <a:tblPr/>
              <a:tblGrid>
                <a:gridCol w="3106358">
                  <a:extLst>
                    <a:ext uri="{9D8B030D-6E8A-4147-A177-3AD203B41FA5}">
                      <a16:colId xmlns:a16="http://schemas.microsoft.com/office/drawing/2014/main" val="2323167469"/>
                    </a:ext>
                  </a:extLst>
                </a:gridCol>
                <a:gridCol w="1851793">
                  <a:extLst>
                    <a:ext uri="{9D8B030D-6E8A-4147-A177-3AD203B41FA5}">
                      <a16:colId xmlns:a16="http://schemas.microsoft.com/office/drawing/2014/main" val="23011117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2016136143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허수윤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1450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2016136091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이로빈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92481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2016136005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권수빈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2283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2016136051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 panose="020B0609000101010101" pitchFamily="49" charset="-127"/>
                        </a:rPr>
                        <a:t>배예진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87867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77" y="3106705"/>
            <a:ext cx="3354387" cy="30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(5/7)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8" y="1543574"/>
            <a:ext cx="52927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먹이 급여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7)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사용자가 어플리케이션을 이용해 먹이 공급 버튼 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사료용 모터 작동으로 먹이 공급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6191075" y="5519607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7. </a:t>
            </a:r>
            <a:r>
              <a:rPr lang="ko-KR" altLang="en-US" sz="1400" dirty="0"/>
              <a:t>먹이 급여 기능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1105" y="3218291"/>
            <a:ext cx="1168842" cy="811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723275" y="1664670"/>
            <a:ext cx="4529717" cy="3724482"/>
            <a:chOff x="7283841" y="1675588"/>
            <a:chExt cx="4529717" cy="3724482"/>
          </a:xfrm>
        </p:grpSpPr>
        <p:sp>
          <p:nvSpPr>
            <p:cNvPr id="17" name="직사각형 16"/>
            <p:cNvSpPr/>
            <p:nvPr/>
          </p:nvSpPr>
          <p:spPr>
            <a:xfrm>
              <a:off x="10169718" y="3303767"/>
              <a:ext cx="1262932" cy="8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0002516" y="3454945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9752506" y="3260646"/>
              <a:ext cx="244048" cy="388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30351" y="3511008"/>
              <a:ext cx="866601" cy="5199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사용자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명령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230351" y="3073913"/>
              <a:ext cx="1583207" cy="11278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67956" y="3157717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어플리케이션</a:t>
              </a:r>
              <a:endParaRPr lang="ko-KR" altLang="en-US" sz="12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566048" y="3555259"/>
              <a:ext cx="877821" cy="464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먹이 공급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283841" y="1675588"/>
              <a:ext cx="2723047" cy="1297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600" dirty="0" err="1" smtClean="0">
                  <a:solidFill>
                    <a:schemeClr val="tx1"/>
                  </a:solidFill>
                </a:rPr>
                <a:t>라즈베리</a:t>
              </a:r>
              <a:r>
                <a:rPr kumimoji="1"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600" dirty="0">
                  <a:solidFill>
                    <a:schemeClr val="tx1"/>
                  </a:solidFill>
                </a:rPr>
                <a:t>파이</a:t>
              </a:r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722006" y="2238400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Thyme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7569843" y="2238400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283841" y="3145537"/>
              <a:ext cx="2723047" cy="1297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7491115" y="3532829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Mobius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8869730" y="3532829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DB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5400000">
              <a:off x="8331697" y="4274104"/>
              <a:ext cx="547299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9874529" y="3643468"/>
              <a:ext cx="548216" cy="27630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105092" y="4848672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사료용 </a:t>
              </a:r>
              <a:endParaRPr kumimoji="1"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모터</a:t>
              </a:r>
              <a:endParaRPr kumimoji="1"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12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(6/7)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8" y="1543574"/>
            <a:ext cx="529275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흐름도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8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사용자가 필요할 때 마다 먹이 공급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72B93-F8FA-424A-B1A2-C8414F2F5B84}"/>
              </a:ext>
            </a:extLst>
          </p:cNvPr>
          <p:cNvSpPr txBox="1"/>
          <p:nvPr/>
        </p:nvSpPr>
        <p:spPr>
          <a:xfrm>
            <a:off x="6096000" y="6235731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8. </a:t>
            </a:r>
            <a:r>
              <a:rPr lang="ko-KR" altLang="en-US" sz="1400" dirty="0"/>
              <a:t> 먹이 급여 흐름도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3A422EE-603B-4C0F-A6AD-8F8DB234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314448" y="1375050"/>
            <a:ext cx="2625020" cy="4730226"/>
            <a:chOff x="4132241" y="218215"/>
            <a:chExt cx="2461060" cy="6055585"/>
          </a:xfrm>
        </p:grpSpPr>
        <p:sp>
          <p:nvSpPr>
            <p:cNvPr id="19" name="수행의 시작/종료 8">
              <a:extLst>
                <a:ext uri="{FF2B5EF4-FFF2-40B4-BE49-F238E27FC236}">
                  <a16:creationId xmlns:a16="http://schemas.microsoft.com/office/drawing/2014/main" id="{A6502E60-219D-144C-BAC3-7AC65CCE7D12}"/>
                </a:ext>
              </a:extLst>
            </p:cNvPr>
            <p:cNvSpPr/>
            <p:nvPr/>
          </p:nvSpPr>
          <p:spPr>
            <a:xfrm>
              <a:off x="4172343" y="218215"/>
              <a:ext cx="2380856" cy="51704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0" name="처리 9">
              <a:extLst>
                <a:ext uri="{FF2B5EF4-FFF2-40B4-BE49-F238E27FC236}">
                  <a16:creationId xmlns:a16="http://schemas.microsoft.com/office/drawing/2014/main" id="{D7E0918C-52B0-ED49-94B6-BB6FC766F75E}"/>
                </a:ext>
              </a:extLst>
            </p:cNvPr>
            <p:cNvSpPr/>
            <p:nvPr/>
          </p:nvSpPr>
          <p:spPr>
            <a:xfrm>
              <a:off x="4132241" y="1243665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FEED 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버튼 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click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수행의 시작/종료 24">
              <a:extLst>
                <a:ext uri="{FF2B5EF4-FFF2-40B4-BE49-F238E27FC236}">
                  <a16:creationId xmlns:a16="http://schemas.microsoft.com/office/drawing/2014/main" id="{D7C53976-715D-2D4E-B07C-8108E050C112}"/>
                </a:ext>
              </a:extLst>
            </p:cNvPr>
            <p:cNvSpPr/>
            <p:nvPr/>
          </p:nvSpPr>
          <p:spPr>
            <a:xfrm>
              <a:off x="4168338" y="5756752"/>
              <a:ext cx="2384861" cy="51704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6047DA4-8EEE-6C4F-A837-F67CDC8C9158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5362771" y="1923889"/>
              <a:ext cx="0" cy="54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처리 75">
              <a:extLst>
                <a:ext uri="{FF2B5EF4-FFF2-40B4-BE49-F238E27FC236}">
                  <a16:creationId xmlns:a16="http://schemas.microsoft.com/office/drawing/2014/main" id="{9F1E9E19-C773-9A4F-BDF5-90033E9219A2}"/>
                </a:ext>
              </a:extLst>
            </p:cNvPr>
            <p:cNvSpPr/>
            <p:nvPr/>
          </p:nvSpPr>
          <p:spPr>
            <a:xfrm>
              <a:off x="4132242" y="3502267"/>
              <a:ext cx="2461059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Mobius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값 저장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37DD760-23EE-814E-8C66-334CC6C4E65F}"/>
                </a:ext>
              </a:extLst>
            </p:cNvPr>
            <p:cNvCxnSpPr>
              <a:cxnSpLocks/>
              <a:stCxn id="27" idx="2"/>
              <a:endCxn id="21" idx="0"/>
            </p:cNvCxnSpPr>
            <p:nvPr/>
          </p:nvCxnSpPr>
          <p:spPr>
            <a:xfrm flipH="1">
              <a:off x="5360769" y="5309733"/>
              <a:ext cx="2002" cy="447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A5BCFEB-7C35-AE44-B051-5DEC4BE436AC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362771" y="735263"/>
              <a:ext cx="0" cy="508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처리 26">
              <a:extLst>
                <a:ext uri="{FF2B5EF4-FFF2-40B4-BE49-F238E27FC236}">
                  <a16:creationId xmlns:a16="http://schemas.microsoft.com/office/drawing/2014/main" id="{FA89ADC5-82D3-1E41-8EF9-9EB7408BFAEC}"/>
                </a:ext>
              </a:extLst>
            </p:cNvPr>
            <p:cNvSpPr/>
            <p:nvPr/>
          </p:nvSpPr>
          <p:spPr>
            <a:xfrm>
              <a:off x="4132241" y="4629509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모터 동작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283A8F1-FD3C-9F48-9BF2-FBD919ECD2D2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flipH="1">
              <a:off x="5362771" y="4182491"/>
              <a:ext cx="1" cy="447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처리 41">
              <a:extLst>
                <a:ext uri="{FF2B5EF4-FFF2-40B4-BE49-F238E27FC236}">
                  <a16:creationId xmlns:a16="http://schemas.microsoft.com/office/drawing/2014/main" id="{4C70E85B-F834-6F4E-B5A7-212FDF3F8E90}"/>
                </a:ext>
              </a:extLst>
            </p:cNvPr>
            <p:cNvSpPr/>
            <p:nvPr/>
          </p:nvSpPr>
          <p:spPr>
            <a:xfrm>
              <a:off x="4132241" y="2467611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서버에서 값 인식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FD81E6C-AA01-A643-B465-5BC647432D00}"/>
                </a:ext>
              </a:extLst>
            </p:cNvPr>
            <p:cNvCxnSpPr>
              <a:cxnSpLocks/>
              <a:stCxn id="29" idx="2"/>
              <a:endCxn id="24" idx="0"/>
            </p:cNvCxnSpPr>
            <p:nvPr/>
          </p:nvCxnSpPr>
          <p:spPr>
            <a:xfrm>
              <a:off x="5362771" y="3147835"/>
              <a:ext cx="1" cy="35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53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(7/7)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8" y="1543574"/>
            <a:ext cx="5292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전체 </a:t>
            </a:r>
            <a:r>
              <a:rPr lang="ko-KR" altLang="en-US" dirty="0" smtClean="0"/>
              <a:t>흐름도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3565041" y="5997779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9. </a:t>
            </a:r>
            <a:r>
              <a:rPr lang="ko-KR" altLang="en-US" sz="1400" dirty="0"/>
              <a:t>시스템 전체 </a:t>
            </a:r>
            <a:r>
              <a:rPr lang="ko-KR" altLang="en-US" sz="1400" dirty="0" smtClean="0"/>
              <a:t>흐름도 </a:t>
            </a:r>
            <a:endParaRPr lang="ko-KR" altLang="en-US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9B49051-F018-B747-BFD8-B2E5430FE86E}"/>
              </a:ext>
            </a:extLst>
          </p:cNvPr>
          <p:cNvSpPr/>
          <p:nvPr/>
        </p:nvSpPr>
        <p:spPr>
          <a:xfrm>
            <a:off x="5095705" y="3507711"/>
            <a:ext cx="2950183" cy="1795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라즈베리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파이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0BCE18F-26D5-214A-8F0B-676B125FBB9B}"/>
              </a:ext>
            </a:extLst>
          </p:cNvPr>
          <p:cNvSpPr/>
          <p:nvPr/>
        </p:nvSpPr>
        <p:spPr>
          <a:xfrm>
            <a:off x="5432448" y="4320096"/>
            <a:ext cx="1083962" cy="7631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Thyme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50F9289-2E39-BD4E-B0EB-C76401B3404A}"/>
              </a:ext>
            </a:extLst>
          </p:cNvPr>
          <p:cNvSpPr/>
          <p:nvPr/>
        </p:nvSpPr>
        <p:spPr>
          <a:xfrm>
            <a:off x="6811063" y="4320096"/>
            <a:ext cx="940172" cy="7631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Tas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B68C9E-DA94-5543-B6EE-A719E17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83" y="2001350"/>
            <a:ext cx="1608613" cy="1356881"/>
          </a:xfrm>
          <a:prstGeom prst="rect">
            <a:avLst/>
          </a:prstGeom>
        </p:spPr>
      </p:pic>
      <p:cxnSp>
        <p:nvCxnSpPr>
          <p:cNvPr id="36" name="직선 연결선[R] 12">
            <a:extLst>
              <a:ext uri="{FF2B5EF4-FFF2-40B4-BE49-F238E27FC236}">
                <a16:creationId xmlns:a16="http://schemas.microsoft.com/office/drawing/2014/main" id="{64EC8793-BB07-524C-8BAB-3A01D20F4097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 flipV="1">
            <a:off x="4564766" y="4405617"/>
            <a:ext cx="530938" cy="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DED30B80-5AAC-EB48-BD55-46BC438BC050}"/>
              </a:ext>
            </a:extLst>
          </p:cNvPr>
          <p:cNvSpPr/>
          <p:nvPr/>
        </p:nvSpPr>
        <p:spPr>
          <a:xfrm>
            <a:off x="1562996" y="4076300"/>
            <a:ext cx="1188333" cy="585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탁도센서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77508E4-E707-3049-989C-6DA484A5814C}"/>
              </a:ext>
            </a:extLst>
          </p:cNvPr>
          <p:cNvSpPr/>
          <p:nvPr/>
        </p:nvSpPr>
        <p:spPr>
          <a:xfrm>
            <a:off x="3018066" y="4112021"/>
            <a:ext cx="1188333" cy="585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온도센서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D18DD3B-AEDA-5843-AFC9-5364AA54124F}"/>
              </a:ext>
            </a:extLst>
          </p:cNvPr>
          <p:cNvSpPr/>
          <p:nvPr/>
        </p:nvSpPr>
        <p:spPr>
          <a:xfrm>
            <a:off x="8484332" y="3931842"/>
            <a:ext cx="1108928" cy="945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Mobius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E1FE557-672F-9A40-A631-50BCD50C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33246" y="3432231"/>
            <a:ext cx="488670" cy="49902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8E93173-003B-8A4F-B39B-586E2141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80" y="3476852"/>
            <a:ext cx="488670" cy="499023"/>
          </a:xfrm>
          <a:prstGeom prst="rect">
            <a:avLst/>
          </a:prstGeom>
        </p:spPr>
      </p:pic>
      <p:cxnSp>
        <p:nvCxnSpPr>
          <p:cNvPr id="42" name="직선 연결선[R] 32">
            <a:extLst>
              <a:ext uri="{FF2B5EF4-FFF2-40B4-BE49-F238E27FC236}">
                <a16:creationId xmlns:a16="http://schemas.microsoft.com/office/drawing/2014/main" id="{96B2600D-3D8F-0A49-B84B-28608F7D1EBE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8045888" y="4404805"/>
            <a:ext cx="438444" cy="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D42D6AF1-5DF4-5642-A00D-A2C866305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72" t="5096" r="7318"/>
          <a:stretch/>
        </p:blipFill>
        <p:spPr>
          <a:xfrm>
            <a:off x="10601971" y="3822805"/>
            <a:ext cx="774201" cy="1380324"/>
          </a:xfrm>
          <a:prstGeom prst="rect">
            <a:avLst/>
          </a:prstGeom>
        </p:spPr>
      </p:pic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B3B14AD-7905-8948-9A33-87C1D2C95C46}"/>
              </a:ext>
            </a:extLst>
          </p:cNvPr>
          <p:cNvSpPr/>
          <p:nvPr/>
        </p:nvSpPr>
        <p:spPr>
          <a:xfrm>
            <a:off x="1190534" y="3272223"/>
            <a:ext cx="3374232" cy="2284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아두이노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ED30B80-5AAC-EB48-BD55-46BC438BC050}"/>
              </a:ext>
            </a:extLst>
          </p:cNvPr>
          <p:cNvSpPr/>
          <p:nvPr/>
        </p:nvSpPr>
        <p:spPr>
          <a:xfrm>
            <a:off x="1562996" y="4792679"/>
            <a:ext cx="1197953" cy="585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워터펌프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ED30B80-5AAC-EB48-BD55-46BC438BC050}"/>
              </a:ext>
            </a:extLst>
          </p:cNvPr>
          <p:cNvSpPr/>
          <p:nvPr/>
        </p:nvSpPr>
        <p:spPr>
          <a:xfrm>
            <a:off x="3018288" y="4815781"/>
            <a:ext cx="1197953" cy="585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모터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어플리케이션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4" y="1518396"/>
            <a:ext cx="2124613" cy="3777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13" y="1518396"/>
            <a:ext cx="2124613" cy="37770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91" y="1518396"/>
            <a:ext cx="2127596" cy="37823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52" y="1518396"/>
            <a:ext cx="2124613" cy="37770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9773" y="550367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어플</a:t>
            </a:r>
            <a:r>
              <a:rPr lang="ko-KR" altLang="en-US" dirty="0" smtClean="0"/>
              <a:t> 기본 화면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47035" y="550367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먹이 배급 기능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99058" y="55036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여과액</a:t>
            </a:r>
            <a:r>
              <a:rPr lang="ko-KR" altLang="en-US" dirty="0" smtClean="0"/>
              <a:t> 투여 기능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17640" y="550367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조절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2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기존 제품과의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차별점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2" y="1310212"/>
            <a:ext cx="5827136" cy="50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기존 제품과의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차별점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1109867" y="1563452"/>
            <a:ext cx="95327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</a:t>
            </a:r>
            <a:r>
              <a:rPr lang="ko-KR" altLang="en-US" dirty="0" smtClean="0"/>
              <a:t>외부에서 온도 설정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어플리케이션을 이용해 사용자가 원하는 적정 온도를 설정 및 </a:t>
            </a:r>
            <a:r>
              <a:rPr lang="ko-KR" altLang="en-US" dirty="0" smtClean="0"/>
              <a:t>히터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어항환경을</a:t>
            </a:r>
            <a:r>
              <a:rPr lang="ko-KR" altLang="en-US" dirty="0" smtClean="0"/>
              <a:t> 사용자가 원격으로 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기존의 특허제품에서는 환경 </a:t>
            </a:r>
            <a:r>
              <a:rPr lang="ko-KR" altLang="en-US" dirty="0" err="1" smtClean="0"/>
              <a:t>모니터링만</a:t>
            </a:r>
            <a:r>
              <a:rPr lang="ko-KR" altLang="en-US" dirty="0" smtClean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정해진 시간이 아니라 사용자가 원할 때 배급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ko-KR" altLang="en-US" dirty="0" smtClean="0"/>
              <a:t>기존의 제품에는 배급 시간에 한계가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smtClean="0"/>
              <a:t>사용자가 </a:t>
            </a:r>
            <a:r>
              <a:rPr lang="ko-KR" altLang="en-US" dirty="0" smtClean="0"/>
              <a:t>원하는 효과에 따라 약을 선택하고 긴급 처방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필요할 때 언제든 </a:t>
            </a:r>
            <a:r>
              <a:rPr lang="ko-KR" altLang="en-US" dirty="0" smtClean="0"/>
              <a:t>공급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93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사각형 설명선 25"/>
          <p:cNvSpPr/>
          <p:nvPr/>
        </p:nvSpPr>
        <p:spPr>
          <a:xfrm>
            <a:off x="779923" y="3243334"/>
            <a:ext cx="1032273" cy="1182689"/>
          </a:xfrm>
          <a:prstGeom prst="wedgeRoundRectCallout">
            <a:avLst>
              <a:gd name="adj1" fmla="val 67008"/>
              <a:gd name="adj2" fmla="val 29827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기대 효과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703632" y="3205545"/>
            <a:ext cx="3044420" cy="12535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사용자 편의성 증가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0325" y="4829124"/>
            <a:ext cx="2649944" cy="8004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어플리케이션을 통한 어항 환경 제어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2D6AF1-5DF4-5642-A00D-A2C866305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2" t="5096" r="7318"/>
          <a:stretch/>
        </p:blipFill>
        <p:spPr>
          <a:xfrm>
            <a:off x="2065472" y="2804132"/>
            <a:ext cx="1023979" cy="18256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51" y="2623220"/>
            <a:ext cx="2286000" cy="2307515"/>
          </a:xfrm>
          <a:prstGeom prst="rect">
            <a:avLst/>
          </a:prstGeom>
        </p:spPr>
      </p:pic>
      <p:sp>
        <p:nvSpPr>
          <p:cNvPr id="15" name="십자형 14"/>
          <p:cNvSpPr/>
          <p:nvPr/>
        </p:nvSpPr>
        <p:spPr>
          <a:xfrm>
            <a:off x="3737688" y="3429075"/>
            <a:ext cx="626511" cy="593848"/>
          </a:xfrm>
          <a:prstGeom prst="plus">
            <a:avLst>
              <a:gd name="adj" fmla="val 422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15" y="3332818"/>
            <a:ext cx="733488" cy="1012169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688779" y="4875195"/>
            <a:ext cx="2649944" cy="8004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장소의 제약 없이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842922" y="1661924"/>
            <a:ext cx="894766" cy="1049923"/>
          </a:xfrm>
          <a:prstGeom prst="wedgeRoundRectCallout">
            <a:avLst>
              <a:gd name="adj1" fmla="val -28277"/>
              <a:gd name="adj2" fmla="val 6250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063483" y="1788724"/>
            <a:ext cx="998117" cy="1184680"/>
          </a:xfrm>
          <a:prstGeom prst="wedgeRoundRectCallout">
            <a:avLst>
              <a:gd name="adj1" fmla="val 28298"/>
              <a:gd name="adj2" fmla="val 6646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2250" y="1727679"/>
            <a:ext cx="676110" cy="877115"/>
          </a:xfrm>
          <a:prstGeom prst="rect">
            <a:avLst/>
          </a:prstGeom>
        </p:spPr>
      </p:pic>
      <p:sp>
        <p:nvSpPr>
          <p:cNvPr id="28" name="등호 27"/>
          <p:cNvSpPr/>
          <p:nvPr/>
        </p:nvSpPr>
        <p:spPr>
          <a:xfrm>
            <a:off x="7729127" y="3503066"/>
            <a:ext cx="816211" cy="66322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99" y="1850218"/>
            <a:ext cx="574484" cy="10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3502618" y="2804790"/>
            <a:ext cx="4897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7200" b="1" dirty="0" smtClean="0"/>
              <a:t>작품 시연</a:t>
            </a:r>
            <a:endParaRPr lang="en-US" altLang="ko-KR" sz="7200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작품 시연 및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Q&amp;A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7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4215540" y="2804790"/>
            <a:ext cx="4897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7200" b="1" dirty="0" smtClean="0"/>
              <a:t>Q&amp;A</a:t>
            </a:r>
            <a:endParaRPr lang="en-US" altLang="ko-KR" sz="7200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작품 시연 및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Q&amp;A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5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3395647" y="2427605"/>
            <a:ext cx="5718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7200" b="1" dirty="0" smtClean="0"/>
              <a:t>Thank you</a:t>
            </a:r>
            <a:endParaRPr lang="en-US" altLang="ko-KR" sz="7200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5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43936" y="1154884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작품 필요성 및 개요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3936" y="1981070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시스템 구성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하드웨어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3935" y="2719734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시스템 구성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소프트웨어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3936" y="4119767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기존 제품과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차별점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3935" y="5570394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7. </a:t>
            </a:r>
            <a:r>
              <a:rPr lang="ko-KR" altLang="en-US" sz="2800" dirty="0" smtClean="0">
                <a:solidFill>
                  <a:schemeClr val="bg1"/>
                </a:solidFill>
              </a:rPr>
              <a:t>작품 시연 및 </a:t>
            </a:r>
            <a:r>
              <a:rPr lang="en-US" altLang="ko-KR" sz="2800" dirty="0" smtClean="0">
                <a:solidFill>
                  <a:schemeClr val="bg1"/>
                </a:solidFill>
              </a:rPr>
              <a:t>Q&amp;A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3935" y="4845081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기대 효과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3935" y="3458398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시스템 구성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어플리케이션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개요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1/2)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469900" y="1518174"/>
            <a:ext cx="62407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필요성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최근 해외 </a:t>
            </a:r>
            <a:r>
              <a:rPr lang="ko-KR" altLang="en-US" dirty="0" smtClean="0"/>
              <a:t>여행이나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출장 등 장기간 집을 비우는 사람들이 늘어나고 있음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반려동물</a:t>
            </a:r>
            <a:r>
              <a:rPr lang="en-US" altLang="ko-KR" dirty="0"/>
              <a:t>(</a:t>
            </a:r>
            <a:r>
              <a:rPr lang="ko-KR" altLang="en-US" dirty="0"/>
              <a:t> 개</a:t>
            </a:r>
            <a:r>
              <a:rPr lang="en-US" altLang="ko-KR" dirty="0"/>
              <a:t>,</a:t>
            </a:r>
            <a:r>
              <a:rPr lang="ko-KR" altLang="en-US" dirty="0"/>
              <a:t>고양이</a:t>
            </a:r>
            <a:r>
              <a:rPr lang="en-US" altLang="ko-KR" dirty="0"/>
              <a:t>) </a:t>
            </a:r>
            <a:r>
              <a:rPr lang="ko-KR" altLang="en-US" dirty="0"/>
              <a:t>같은 경우는 비교적 맡길 수 있는 </a:t>
            </a:r>
            <a:r>
              <a:rPr lang="ko-KR" altLang="en-US" dirty="0" smtClean="0"/>
              <a:t>시설이 </a:t>
            </a:r>
            <a:r>
              <a:rPr lang="ko-KR" altLang="en-US" dirty="0"/>
              <a:t>많아 이를 해결할 수 있음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그러나 애완용 열대어 같은 경우는 어항을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통째로 맡겨야 하며</a:t>
            </a:r>
            <a:r>
              <a:rPr lang="en-US" altLang="ko-KR" dirty="0"/>
              <a:t>, </a:t>
            </a:r>
            <a:r>
              <a:rPr lang="ko-KR" altLang="en-US" dirty="0"/>
              <a:t>개인에 따른 어항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환경설정이 달라 관리가 쉽지 않음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48" y="2330272"/>
            <a:ext cx="5369352" cy="34373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6710610" y="5666547"/>
            <a:ext cx="430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종별 </a:t>
            </a:r>
            <a:r>
              <a:rPr lang="ko-KR" altLang="en-US" sz="1400" dirty="0" err="1" smtClean="0"/>
              <a:t>동물카페</a:t>
            </a:r>
            <a:r>
              <a:rPr lang="ko-KR" altLang="en-US" sz="1400" dirty="0" smtClean="0"/>
              <a:t> 이용 현황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5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개요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/2)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600" y="1745051"/>
            <a:ext cx="10870963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어항 환경 관리 </a:t>
            </a:r>
            <a:r>
              <a:rPr lang="ko-KR" altLang="en-US" sz="2400" b="1" dirty="0" smtClean="0"/>
              <a:t>시스템</a:t>
            </a:r>
            <a:endParaRPr lang="en-US" altLang="ko-KR" sz="24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90" y="2563627"/>
            <a:ext cx="3354387" cy="3081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5661" y="3137286"/>
            <a:ext cx="7648248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2000" dirty="0" smtClean="0"/>
              <a:t>   제안된 </a:t>
            </a:r>
            <a:r>
              <a:rPr lang="ko-KR" altLang="en-US" sz="2000" dirty="0"/>
              <a:t>시스템은 센서를 통해 어항의 환경을 감지하고 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변화된 </a:t>
            </a:r>
            <a:r>
              <a:rPr lang="ko-KR" altLang="en-US" sz="2000" dirty="0"/>
              <a:t>환경 정보를 기반으로 </a:t>
            </a:r>
            <a:r>
              <a:rPr lang="ko-KR" altLang="en-US" sz="2000" dirty="0" smtClean="0"/>
              <a:t>어항의 </a:t>
            </a:r>
            <a:r>
              <a:rPr lang="ko-KR" altLang="en-US" sz="2000" dirty="0"/>
              <a:t>환경을 관리함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0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하드웨어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9" y="1543574"/>
            <a:ext cx="520047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어항 환경 관리 시스템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(</a:t>
            </a:r>
            <a:r>
              <a:rPr lang="ko-KR" altLang="en-US" dirty="0"/>
              <a:t>제안된 시스템은</a:t>
            </a:r>
            <a:r>
              <a:rPr lang="en-US" altLang="ko-KR" dirty="0"/>
              <a:t>)</a:t>
            </a:r>
            <a:r>
              <a:rPr lang="ko-KR" altLang="en-US" dirty="0"/>
              <a:t> 그림 </a:t>
            </a:r>
            <a:r>
              <a:rPr lang="en-US" altLang="ko-KR" dirty="0"/>
              <a:t>2 </a:t>
            </a:r>
            <a:r>
              <a:rPr lang="ko-KR" altLang="en-US" dirty="0"/>
              <a:t>와 같이 설계됨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사용자의 설정에 맞추어 먹이 급여</a:t>
            </a:r>
            <a:r>
              <a:rPr lang="en-US" altLang="ko-KR" dirty="0"/>
              <a:t>, </a:t>
            </a:r>
            <a:r>
              <a:rPr lang="ko-KR" altLang="en-US" dirty="0"/>
              <a:t>수온 유지</a:t>
            </a:r>
            <a:r>
              <a:rPr lang="en-US" altLang="ko-KR" dirty="0"/>
              <a:t>, </a:t>
            </a:r>
            <a:r>
              <a:rPr lang="ko-KR" altLang="en-US" dirty="0"/>
              <a:t>수질 정화 기능을 제공함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78569592" descr="EMB000030d443e9">
            <a:extLst>
              <a:ext uri="{FF2B5EF4-FFF2-40B4-BE49-F238E27FC236}">
                <a16:creationId xmlns:a16="http://schemas.microsoft.com/office/drawing/2014/main" id="{0EBA1BA1-A71C-4681-9FB0-C28E682F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6884"/>
            <a:ext cx="54006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6642796" y="5641159"/>
            <a:ext cx="430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2. </a:t>
            </a:r>
            <a:r>
              <a:rPr lang="ko-KR" altLang="en-US" sz="1400" dirty="0"/>
              <a:t>시스템 하드웨어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36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9" y="1543574"/>
            <a:ext cx="5200476" cy="668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수온 유지 기능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Tas</a:t>
            </a:r>
            <a:r>
              <a:rPr lang="ko-KR" altLang="en-US" dirty="0"/>
              <a:t>를 통해 온도센서의 값을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읽어온 데이터를 </a:t>
            </a:r>
            <a:r>
              <a:rPr lang="ko-KR" altLang="en-US" dirty="0" err="1"/>
              <a:t>모비우스에</a:t>
            </a:r>
            <a:r>
              <a:rPr lang="ko-KR" altLang="en-US" dirty="0"/>
              <a:t> 전송함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데이터를 기반으로 일정 온도 이하임을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확인하면</a:t>
            </a:r>
            <a:r>
              <a:rPr lang="en-US" altLang="ko-KR" dirty="0"/>
              <a:t>, </a:t>
            </a:r>
            <a:r>
              <a:rPr lang="ko-KR" altLang="en-US" dirty="0"/>
              <a:t>히터를 작동시켜 수온을 유지함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6191071" y="5753822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3. </a:t>
            </a:r>
            <a:r>
              <a:rPr lang="ko-KR" altLang="en-US" sz="1400" dirty="0"/>
              <a:t>수온 유지 기능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F071AC-7E05-4A6E-8BEF-7C04A27EEF18}"/>
              </a:ext>
            </a:extLst>
          </p:cNvPr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(1/7)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35351" y="1843095"/>
            <a:ext cx="5704794" cy="3668906"/>
            <a:chOff x="6135351" y="1843095"/>
            <a:chExt cx="5704794" cy="366890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0256938" y="2630316"/>
              <a:ext cx="1583207" cy="17845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06727" y="275479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어플리케이션</a:t>
              </a:r>
              <a:endParaRPr lang="ko-KR" altLang="en-US" sz="12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0609630" y="3156269"/>
              <a:ext cx="877821" cy="464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적정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온도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0592635" y="3768394"/>
              <a:ext cx="877821" cy="464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수온 확인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424487" y="1843095"/>
              <a:ext cx="2723047" cy="1297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600" dirty="0" err="1" smtClean="0">
                  <a:solidFill>
                    <a:schemeClr val="tx1"/>
                  </a:solidFill>
                </a:rPr>
                <a:t>라즈베리</a:t>
              </a:r>
              <a:r>
                <a:rPr kumimoji="1"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600" dirty="0">
                  <a:solidFill>
                    <a:schemeClr val="tx1"/>
                  </a:solidFill>
                </a:rPr>
                <a:t>파이</a:t>
              </a:r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862652" y="2405907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Thyme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7710489" y="2405907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425153" y="3335180"/>
              <a:ext cx="2723047" cy="1297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7632427" y="3722472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Mobius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9011042" y="3722472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DB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6135351" y="2394026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온도 센서</a:t>
              </a:r>
              <a:endParaRPr kumimoji="1"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7222210" y="2532904"/>
              <a:ext cx="396046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아래쪽 화살표 11"/>
            <p:cNvSpPr/>
            <p:nvPr/>
          </p:nvSpPr>
          <p:spPr>
            <a:xfrm rot="3355987">
              <a:off x="10046108" y="3273195"/>
              <a:ext cx="298174" cy="733453"/>
            </a:xfrm>
            <a:prstGeom prst="down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246404" y="4960603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히터 </a:t>
              </a:r>
              <a:endParaRPr kumimoji="1"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9959427" y="3892860"/>
              <a:ext cx="547299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 rot="5400000">
              <a:off x="8473009" y="4463747"/>
              <a:ext cx="547299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0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(2/7)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8" y="1543574"/>
            <a:ext cx="529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흐름도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4)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사용자가 적정 온도 설정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수온이 적정 온도보다 낮을 경우 히터의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전원을 켜 온도를 자동적으로 </a:t>
            </a:r>
            <a:r>
              <a:rPr lang="ko-KR" altLang="en-US" dirty="0" smtClean="0"/>
              <a:t>조절함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72B93-F8FA-424A-B1A2-C8414F2F5B84}"/>
              </a:ext>
            </a:extLst>
          </p:cNvPr>
          <p:cNvSpPr txBox="1"/>
          <p:nvPr/>
        </p:nvSpPr>
        <p:spPr>
          <a:xfrm>
            <a:off x="6718935" y="6304694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4. </a:t>
            </a:r>
            <a:r>
              <a:rPr lang="ko-KR" altLang="en-US" sz="1400" dirty="0"/>
              <a:t> 수온 유지 흐름도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15BC0C-1517-4CA6-8C99-16F1A144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845327" y="1113813"/>
            <a:ext cx="4741109" cy="5060426"/>
            <a:chOff x="6845327" y="1113813"/>
            <a:chExt cx="4741109" cy="5060426"/>
          </a:xfrm>
        </p:grpSpPr>
        <p:sp>
          <p:nvSpPr>
            <p:cNvPr id="19" name="수행의 시작/종료 8">
              <a:extLst>
                <a:ext uri="{FF2B5EF4-FFF2-40B4-BE49-F238E27FC236}">
                  <a16:creationId xmlns:a16="http://schemas.microsoft.com/office/drawing/2014/main" id="{A6502E60-219D-144C-BAC3-7AC65CCE7D12}"/>
                </a:ext>
              </a:extLst>
            </p:cNvPr>
            <p:cNvSpPr/>
            <p:nvPr/>
          </p:nvSpPr>
          <p:spPr>
            <a:xfrm>
              <a:off x="8239392" y="1113813"/>
              <a:ext cx="1973552" cy="42494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0" name="처리 9">
              <a:extLst>
                <a:ext uri="{FF2B5EF4-FFF2-40B4-BE49-F238E27FC236}">
                  <a16:creationId xmlns:a16="http://schemas.microsoft.com/office/drawing/2014/main" id="{D7E0918C-52B0-ED49-94B6-BB6FC766F75E}"/>
                </a:ext>
              </a:extLst>
            </p:cNvPr>
            <p:cNvSpPr/>
            <p:nvPr/>
          </p:nvSpPr>
          <p:spPr>
            <a:xfrm>
              <a:off x="6845327" y="1911501"/>
              <a:ext cx="2040036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적정 온도 입력</a:t>
              </a:r>
            </a:p>
          </p:txBody>
        </p:sp>
        <p:sp>
          <p:nvSpPr>
            <p:cNvPr id="21" name="처리 20">
              <a:extLst>
                <a:ext uri="{FF2B5EF4-FFF2-40B4-BE49-F238E27FC236}">
                  <a16:creationId xmlns:a16="http://schemas.microsoft.com/office/drawing/2014/main" id="{4B96A9E8-D8DB-E94A-B78E-932B5E4D445B}"/>
                </a:ext>
              </a:extLst>
            </p:cNvPr>
            <p:cNvSpPr/>
            <p:nvPr/>
          </p:nvSpPr>
          <p:spPr>
            <a:xfrm>
              <a:off x="9545309" y="1911501"/>
              <a:ext cx="2040035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온도 데이터 수집</a:t>
              </a:r>
            </a:p>
          </p:txBody>
        </p:sp>
        <p:sp>
          <p:nvSpPr>
            <p:cNvPr id="22" name="처리 21">
              <a:extLst>
                <a:ext uri="{FF2B5EF4-FFF2-40B4-BE49-F238E27FC236}">
                  <a16:creationId xmlns:a16="http://schemas.microsoft.com/office/drawing/2014/main" id="{7EBF8FB6-9AC6-D741-974D-F93C82538A41}"/>
                </a:ext>
              </a:extLst>
            </p:cNvPr>
            <p:cNvSpPr/>
            <p:nvPr/>
          </p:nvSpPr>
          <p:spPr>
            <a:xfrm>
              <a:off x="9546399" y="4624013"/>
              <a:ext cx="2040037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App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표시</a:t>
              </a:r>
            </a:p>
          </p:txBody>
        </p:sp>
        <p:sp>
          <p:nvSpPr>
            <p:cNvPr id="24" name="수행의 시작/종료 24">
              <a:extLst>
                <a:ext uri="{FF2B5EF4-FFF2-40B4-BE49-F238E27FC236}">
                  <a16:creationId xmlns:a16="http://schemas.microsoft.com/office/drawing/2014/main" id="{D7C53976-715D-2D4E-B07C-8108E050C112}"/>
                </a:ext>
              </a:extLst>
            </p:cNvPr>
            <p:cNvSpPr/>
            <p:nvPr/>
          </p:nvSpPr>
          <p:spPr>
            <a:xfrm>
              <a:off x="8225544" y="5749290"/>
              <a:ext cx="1976873" cy="42494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604D831-E618-E04A-8F27-FAF2BAB42379}"/>
                </a:ext>
              </a:extLst>
            </p:cNvPr>
            <p:cNvCxnSpPr>
              <a:cxnSpLocks/>
              <a:stCxn id="21" idx="2"/>
              <a:endCxn id="34" idx="0"/>
            </p:cNvCxnSpPr>
            <p:nvPr/>
          </p:nvCxnSpPr>
          <p:spPr>
            <a:xfrm>
              <a:off x="10565326" y="2470559"/>
              <a:ext cx="0" cy="35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6047DA4-8EEE-6C4F-A837-F67CDC8C9158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>
              <a:off x="7865344" y="2470559"/>
              <a:ext cx="0" cy="2156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311ED37-E9F3-DA4F-B37B-9951A451D17F}"/>
                </a:ext>
              </a:extLst>
            </p:cNvPr>
            <p:cNvCxnSpPr>
              <a:cxnSpLocks/>
              <a:stCxn id="29" idx="2"/>
              <a:endCxn id="22" idx="0"/>
            </p:cNvCxnSpPr>
            <p:nvPr/>
          </p:nvCxnSpPr>
          <p:spPr>
            <a:xfrm>
              <a:off x="10565325" y="4277671"/>
              <a:ext cx="1092" cy="346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처리 75">
              <a:extLst>
                <a:ext uri="{FF2B5EF4-FFF2-40B4-BE49-F238E27FC236}">
                  <a16:creationId xmlns:a16="http://schemas.microsoft.com/office/drawing/2014/main" id="{9F1E9E19-C773-9A4F-BDF5-90033E9219A2}"/>
                </a:ext>
              </a:extLst>
            </p:cNvPr>
            <p:cNvSpPr/>
            <p:nvPr/>
          </p:nvSpPr>
          <p:spPr>
            <a:xfrm>
              <a:off x="6845327" y="4626701"/>
              <a:ext cx="2040035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Mobius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값 전송 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&amp;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저장</a:t>
              </a:r>
            </a:p>
          </p:txBody>
        </p:sp>
        <p:sp>
          <p:nvSpPr>
            <p:cNvPr id="29" name="처리 78">
              <a:extLst>
                <a:ext uri="{FF2B5EF4-FFF2-40B4-BE49-F238E27FC236}">
                  <a16:creationId xmlns:a16="http://schemas.microsoft.com/office/drawing/2014/main" id="{28337F01-95AB-9942-8F00-E712C1BEE9FA}"/>
                </a:ext>
              </a:extLst>
            </p:cNvPr>
            <p:cNvSpPr/>
            <p:nvPr/>
          </p:nvSpPr>
          <p:spPr>
            <a:xfrm>
              <a:off x="9545308" y="3718613"/>
              <a:ext cx="2040036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현재 온도 출력</a:t>
              </a:r>
            </a:p>
          </p:txBody>
        </p:sp>
        <p:cxnSp>
          <p:nvCxnSpPr>
            <p:cNvPr id="30" name="꺾인 연결선[E] 96">
              <a:extLst>
                <a:ext uri="{FF2B5EF4-FFF2-40B4-BE49-F238E27FC236}">
                  <a16:creationId xmlns:a16="http://schemas.microsoft.com/office/drawing/2014/main" id="{1B119CC9-22E5-E740-B8F3-D41B08F038F3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8359387" y="1044720"/>
              <a:ext cx="372739" cy="1360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[E] 98">
              <a:extLst>
                <a:ext uri="{FF2B5EF4-FFF2-40B4-BE49-F238E27FC236}">
                  <a16:creationId xmlns:a16="http://schemas.microsoft.com/office/drawing/2014/main" id="{39B388D1-7D40-A947-A1D5-72016AFB2ED1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9709376" y="1055552"/>
              <a:ext cx="372739" cy="133915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100">
              <a:extLst>
                <a:ext uri="{FF2B5EF4-FFF2-40B4-BE49-F238E27FC236}">
                  <a16:creationId xmlns:a16="http://schemas.microsoft.com/office/drawing/2014/main" id="{B9019BA5-BF9C-A245-B5D8-97D23E53BBBF}"/>
                </a:ext>
              </a:extLst>
            </p:cNvPr>
            <p:cNvCxnSpPr>
              <a:stCxn id="28" idx="2"/>
              <a:endCxn id="24" idx="0"/>
            </p:cNvCxnSpPr>
            <p:nvPr/>
          </p:nvCxnSpPr>
          <p:spPr>
            <a:xfrm rot="16200000" flipH="1">
              <a:off x="8257897" y="4793208"/>
              <a:ext cx="563531" cy="13486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[E] 102">
              <a:extLst>
                <a:ext uri="{FF2B5EF4-FFF2-40B4-BE49-F238E27FC236}">
                  <a16:creationId xmlns:a16="http://schemas.microsoft.com/office/drawing/2014/main" id="{43A61F40-4ABE-D24B-A560-D845F80C483B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 rot="5400000">
              <a:off x="9607090" y="4789964"/>
              <a:ext cx="566220" cy="13524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처리 15">
              <a:extLst>
                <a:ext uri="{FF2B5EF4-FFF2-40B4-BE49-F238E27FC236}">
                  <a16:creationId xmlns:a16="http://schemas.microsoft.com/office/drawing/2014/main" id="{4D67DD2F-690A-9847-892E-039B668E7401}"/>
                </a:ext>
              </a:extLst>
            </p:cNvPr>
            <p:cNvSpPr/>
            <p:nvPr/>
          </p:nvSpPr>
          <p:spPr>
            <a:xfrm>
              <a:off x="9545309" y="2827838"/>
              <a:ext cx="2040035" cy="5590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Mobius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값 저장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51DB9DC-3384-5E41-83BC-48388C69C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5324" y="3386896"/>
              <a:ext cx="1" cy="33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4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(3/7)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9" y="1543574"/>
            <a:ext cx="540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수질 정화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Tas</a:t>
            </a:r>
            <a:r>
              <a:rPr lang="ko-KR" altLang="en-US" dirty="0"/>
              <a:t>를 통해 </a:t>
            </a:r>
            <a:r>
              <a:rPr lang="ko-KR" altLang="en-US" dirty="0" smtClean="0"/>
              <a:t>탁도 센서의 </a:t>
            </a:r>
            <a:r>
              <a:rPr lang="ko-KR" altLang="en-US" dirty="0"/>
              <a:t>값을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읽어온 데이터를 </a:t>
            </a:r>
            <a:r>
              <a:rPr lang="ko-KR" altLang="en-US" dirty="0" err="1"/>
              <a:t>모비우스에</a:t>
            </a:r>
            <a:r>
              <a:rPr lang="ko-KR" altLang="en-US" dirty="0"/>
              <a:t> 전송함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데이터를 기반으로 물의 오염을 확인하면</a:t>
            </a:r>
            <a:r>
              <a:rPr lang="en-US" altLang="ko-KR" dirty="0"/>
              <a:t>, </a:t>
            </a:r>
            <a:r>
              <a:rPr lang="ko-KR" altLang="en-US" dirty="0"/>
              <a:t>워</a:t>
            </a:r>
            <a:r>
              <a:rPr lang="ko-KR" altLang="en-US" dirty="0" smtClean="0"/>
              <a:t>터 펌프를 </a:t>
            </a:r>
            <a:r>
              <a:rPr lang="ko-KR" altLang="en-US" dirty="0"/>
              <a:t>작동하여 약을 </a:t>
            </a:r>
            <a:r>
              <a:rPr lang="ko-KR" altLang="en-US" dirty="0" smtClean="0"/>
              <a:t>분사할 수 있음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BE4E2-320D-4736-8C13-DB9FCA96C5C1}"/>
              </a:ext>
            </a:extLst>
          </p:cNvPr>
          <p:cNvSpPr txBox="1"/>
          <p:nvPr/>
        </p:nvSpPr>
        <p:spPr>
          <a:xfrm>
            <a:off x="6191075" y="5519607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5. </a:t>
            </a:r>
            <a:r>
              <a:rPr lang="ko-KR" altLang="en-US" sz="1400" dirty="0"/>
              <a:t>수질 정화 기능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136066" y="1782827"/>
            <a:ext cx="5838127" cy="3646770"/>
            <a:chOff x="6136066" y="1782827"/>
            <a:chExt cx="5838127" cy="364677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0390986" y="2702704"/>
              <a:ext cx="1583207" cy="17845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40775" y="2827181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어플리케이션</a:t>
              </a:r>
              <a:endParaRPr lang="ko-KR" altLang="en-US" sz="1200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743678" y="3228657"/>
              <a:ext cx="877821" cy="464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여과액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분사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726683" y="3840782"/>
              <a:ext cx="877821" cy="464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탁도 확인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425202" y="1782827"/>
              <a:ext cx="2723047" cy="1297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600" dirty="0" err="1" smtClean="0">
                  <a:solidFill>
                    <a:schemeClr val="tx1"/>
                  </a:solidFill>
                </a:rPr>
                <a:t>라즈베리</a:t>
              </a:r>
              <a:r>
                <a:rPr kumimoji="1"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600" dirty="0">
                  <a:solidFill>
                    <a:schemeClr val="tx1"/>
                  </a:solidFill>
                </a:rPr>
                <a:t>파이</a:t>
              </a:r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863367" y="2345639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Thyme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7711204" y="2345639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9B49051-F018-B747-BFD8-B2E5430FE86E}"/>
                </a:ext>
              </a:extLst>
            </p:cNvPr>
            <p:cNvSpPr/>
            <p:nvPr/>
          </p:nvSpPr>
          <p:spPr>
            <a:xfrm>
              <a:off x="7425202" y="3252776"/>
              <a:ext cx="2723047" cy="1297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7632476" y="3640068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Mobius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50F9289-2E39-BD4E-B0EB-C76401B3404A}"/>
                </a:ext>
              </a:extLst>
            </p:cNvPr>
            <p:cNvSpPr/>
            <p:nvPr/>
          </p:nvSpPr>
          <p:spPr>
            <a:xfrm>
              <a:off x="9011091" y="3640068"/>
              <a:ext cx="867788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DB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6136066" y="2333758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탁도 센서</a:t>
              </a:r>
              <a:endParaRPr kumimoji="1"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222925" y="2472636"/>
              <a:ext cx="396046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40BCE18F-26D5-214A-8F0B-676B125FBB9B}"/>
                </a:ext>
              </a:extLst>
            </p:cNvPr>
            <p:cNvSpPr/>
            <p:nvPr/>
          </p:nvSpPr>
          <p:spPr>
            <a:xfrm>
              <a:off x="8246453" y="4878199"/>
              <a:ext cx="1000507" cy="5513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 smtClean="0">
                  <a:solidFill>
                    <a:schemeClr val="tx1"/>
                  </a:solidFill>
                </a:rPr>
                <a:t>워터 펌프 </a:t>
              </a:r>
              <a:endParaRPr kumimoji="1"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오른쪽 화살표 35"/>
            <p:cNvSpPr/>
            <p:nvPr/>
          </p:nvSpPr>
          <p:spPr>
            <a:xfrm rot="5400000">
              <a:off x="8473058" y="4381343"/>
              <a:ext cx="547299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 rot="3355987">
              <a:off x="10168749" y="3253628"/>
              <a:ext cx="298174" cy="733453"/>
            </a:xfrm>
            <a:prstGeom prst="down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10044186" y="3920867"/>
              <a:ext cx="547299" cy="297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1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17369" y="147015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시스템 구성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소프트웨어</a:t>
            </a:r>
            <a:r>
              <a:rPr lang="en-US" altLang="ko-KR" sz="2400" b="1" dirty="0">
                <a:solidFill>
                  <a:schemeClr val="bg1"/>
                </a:solidFill>
              </a:rPr>
              <a:t>(4/7)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8B52-A875-40DA-8463-F27A61BD152A}"/>
              </a:ext>
            </a:extLst>
          </p:cNvPr>
          <p:cNvSpPr txBox="1"/>
          <p:nvPr/>
        </p:nvSpPr>
        <p:spPr>
          <a:xfrm>
            <a:off x="990598" y="1543574"/>
            <a:ext cx="52927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소프트웨어 </a:t>
            </a:r>
            <a:r>
              <a:rPr lang="en-US" altLang="ko-KR" dirty="0"/>
              <a:t>– </a:t>
            </a:r>
            <a:r>
              <a:rPr lang="ko-KR" altLang="en-US" dirty="0"/>
              <a:t>흐름도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6)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탁도 </a:t>
            </a:r>
            <a:r>
              <a:rPr lang="ko-KR" altLang="en-US" dirty="0"/>
              <a:t>데이터를 </a:t>
            </a:r>
            <a:r>
              <a:rPr lang="ko-KR" altLang="en-US" dirty="0" smtClean="0"/>
              <a:t>수집하여 </a:t>
            </a:r>
            <a:r>
              <a:rPr lang="ko-KR" altLang="en-US" dirty="0"/>
              <a:t>물의 오염 여부를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(</a:t>
            </a:r>
            <a:r>
              <a:rPr lang="ko-KR" altLang="en-US" dirty="0" smtClean="0"/>
              <a:t>좋음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 존재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물의 오염 여부를 통해 </a:t>
            </a:r>
            <a:r>
              <a:rPr lang="ko-KR" altLang="en-US" dirty="0" smtClean="0"/>
              <a:t>사용자가 여과약을원격으로 처방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EDB0C-19C8-42CA-A5AB-35A2514D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70C73-C112-4A5C-8168-38CD59C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1EED64-17A3-4C79-BE02-4B1EA266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03FEA9-B68D-480A-A9FC-5501BE0E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02ADD6E-A6A1-4464-A7B4-219D78A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882269-DB61-484B-BBBF-961EC230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72B93-F8FA-424A-B1A2-C8414F2F5B84}"/>
              </a:ext>
            </a:extLst>
          </p:cNvPr>
          <p:cNvSpPr txBox="1"/>
          <p:nvPr/>
        </p:nvSpPr>
        <p:spPr>
          <a:xfrm>
            <a:off x="6536172" y="6346828"/>
            <a:ext cx="50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 </a:t>
            </a:r>
            <a:r>
              <a:rPr lang="en-US" altLang="ko-KR" sz="1400" dirty="0"/>
              <a:t>6. </a:t>
            </a:r>
            <a:r>
              <a:rPr lang="ko-KR" altLang="en-US" sz="1400" dirty="0"/>
              <a:t> 수질 정화 흐름도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314968" y="1161079"/>
            <a:ext cx="5527429" cy="5124189"/>
            <a:chOff x="2485194" y="891315"/>
            <a:chExt cx="5749779" cy="5382485"/>
          </a:xfrm>
        </p:grpSpPr>
        <p:sp>
          <p:nvSpPr>
            <p:cNvPr id="36" name="수행의 시작/종료 8">
              <a:extLst>
                <a:ext uri="{FF2B5EF4-FFF2-40B4-BE49-F238E27FC236}">
                  <a16:creationId xmlns:a16="http://schemas.microsoft.com/office/drawing/2014/main" id="{A6502E60-219D-144C-BAC3-7AC65CCE7D12}"/>
                </a:ext>
              </a:extLst>
            </p:cNvPr>
            <p:cNvSpPr/>
            <p:nvPr/>
          </p:nvSpPr>
          <p:spPr>
            <a:xfrm>
              <a:off x="4172343" y="891315"/>
              <a:ext cx="2380856" cy="51704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37" name="처리 9">
              <a:extLst>
                <a:ext uri="{FF2B5EF4-FFF2-40B4-BE49-F238E27FC236}">
                  <a16:creationId xmlns:a16="http://schemas.microsoft.com/office/drawing/2014/main" id="{D7E0918C-52B0-ED49-94B6-BB6FC766F75E}"/>
                </a:ext>
              </a:extLst>
            </p:cNvPr>
            <p:cNvSpPr/>
            <p:nvPr/>
          </p:nvSpPr>
          <p:spPr>
            <a:xfrm>
              <a:off x="2490570" y="1861887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Healing 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버튼 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click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8" name="수행의 시작/종료 24">
              <a:extLst>
                <a:ext uri="{FF2B5EF4-FFF2-40B4-BE49-F238E27FC236}">
                  <a16:creationId xmlns:a16="http://schemas.microsoft.com/office/drawing/2014/main" id="{D7C53976-715D-2D4E-B07C-8108E050C112}"/>
                </a:ext>
              </a:extLst>
            </p:cNvPr>
            <p:cNvSpPr/>
            <p:nvPr/>
          </p:nvSpPr>
          <p:spPr>
            <a:xfrm>
              <a:off x="4155637" y="5756752"/>
              <a:ext cx="2384861" cy="51704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6047DA4-8EEE-6C4F-A837-F67CDC8C9158}"/>
                </a:ext>
              </a:extLst>
            </p:cNvPr>
            <p:cNvCxnSpPr>
              <a:cxnSpLocks/>
              <a:stCxn id="37" idx="2"/>
              <a:endCxn id="54" idx="0"/>
            </p:cNvCxnSpPr>
            <p:nvPr/>
          </p:nvCxnSpPr>
          <p:spPr>
            <a:xfrm flipH="1">
              <a:off x="3715724" y="2542111"/>
              <a:ext cx="5376" cy="191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96">
              <a:extLst>
                <a:ext uri="{FF2B5EF4-FFF2-40B4-BE49-F238E27FC236}">
                  <a16:creationId xmlns:a16="http://schemas.microsoft.com/office/drawing/2014/main" id="{1B119CC9-22E5-E740-B8F3-D41B08F038F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4315174" y="814290"/>
              <a:ext cx="453524" cy="16416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꺾인 연결선[E] 98">
              <a:extLst>
                <a:ext uri="{FF2B5EF4-FFF2-40B4-BE49-F238E27FC236}">
                  <a16:creationId xmlns:a16="http://schemas.microsoft.com/office/drawing/2014/main" id="{39B388D1-7D40-A947-A1D5-72016AFB2ED1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rot="16200000" flipH="1">
              <a:off x="5943776" y="827357"/>
              <a:ext cx="453524" cy="16155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[E] 100">
              <a:extLst>
                <a:ext uri="{FF2B5EF4-FFF2-40B4-BE49-F238E27FC236}">
                  <a16:creationId xmlns:a16="http://schemas.microsoft.com/office/drawing/2014/main" id="{B9019BA5-BF9C-A245-B5D8-97D23E53BBBF}"/>
                </a:ext>
              </a:extLst>
            </p:cNvPr>
            <p:cNvCxnSpPr>
              <a:cxnSpLocks/>
              <a:stCxn id="52" idx="2"/>
              <a:endCxn id="38" idx="0"/>
            </p:cNvCxnSpPr>
            <p:nvPr/>
          </p:nvCxnSpPr>
          <p:spPr>
            <a:xfrm rot="16200000" flipH="1">
              <a:off x="4193520" y="4602204"/>
              <a:ext cx="676752" cy="16323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[E] 102">
              <a:extLst>
                <a:ext uri="{FF2B5EF4-FFF2-40B4-BE49-F238E27FC236}">
                  <a16:creationId xmlns:a16="http://schemas.microsoft.com/office/drawing/2014/main" id="{43A61F40-4ABE-D24B-A560-D845F80C483B}"/>
                </a:ext>
              </a:extLst>
            </p:cNvPr>
            <p:cNvCxnSpPr>
              <a:cxnSpLocks/>
              <a:stCxn id="45" idx="2"/>
              <a:endCxn id="38" idx="0"/>
            </p:cNvCxnSpPr>
            <p:nvPr/>
          </p:nvCxnSpPr>
          <p:spPr>
            <a:xfrm rot="5400000">
              <a:off x="5833423" y="4585731"/>
              <a:ext cx="685667" cy="16563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처리 105">
              <a:extLst>
                <a:ext uri="{FF2B5EF4-FFF2-40B4-BE49-F238E27FC236}">
                  <a16:creationId xmlns:a16="http://schemas.microsoft.com/office/drawing/2014/main" id="{5F8DD0A8-224F-944B-9A20-FE9C136199DF}"/>
                </a:ext>
              </a:extLst>
            </p:cNvPr>
            <p:cNvSpPr/>
            <p:nvPr/>
          </p:nvSpPr>
          <p:spPr>
            <a:xfrm>
              <a:off x="5773912" y="1861887"/>
              <a:ext cx="2461059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탁도 데이터 수집</a:t>
              </a:r>
            </a:p>
          </p:txBody>
        </p:sp>
        <p:sp>
          <p:nvSpPr>
            <p:cNvPr id="45" name="처리 106">
              <a:extLst>
                <a:ext uri="{FF2B5EF4-FFF2-40B4-BE49-F238E27FC236}">
                  <a16:creationId xmlns:a16="http://schemas.microsoft.com/office/drawing/2014/main" id="{1C333273-54EF-004C-B26E-F4AA98DFB416}"/>
                </a:ext>
              </a:extLst>
            </p:cNvPr>
            <p:cNvSpPr/>
            <p:nvPr/>
          </p:nvSpPr>
          <p:spPr>
            <a:xfrm>
              <a:off x="5773912" y="4390861"/>
              <a:ext cx="2461061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App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표시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C50515D-5CCC-684E-A779-FE3AE48A5BA5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7004442" y="2542111"/>
              <a:ext cx="0" cy="194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D07D00A-A4FE-8941-96B4-0E5C5E6E24C2}"/>
                </a:ext>
              </a:extLst>
            </p:cNvPr>
            <p:cNvCxnSpPr>
              <a:cxnSpLocks/>
              <a:stCxn id="48" idx="2"/>
              <a:endCxn id="45" idx="0"/>
            </p:cNvCxnSpPr>
            <p:nvPr/>
          </p:nvCxnSpPr>
          <p:spPr>
            <a:xfrm>
              <a:off x="7004442" y="4261960"/>
              <a:ext cx="1" cy="128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처리 109">
              <a:extLst>
                <a:ext uri="{FF2B5EF4-FFF2-40B4-BE49-F238E27FC236}">
                  <a16:creationId xmlns:a16="http://schemas.microsoft.com/office/drawing/2014/main" id="{E970AB9E-EA32-7545-94C8-F692895A12B4}"/>
                </a:ext>
              </a:extLst>
            </p:cNvPr>
            <p:cNvSpPr/>
            <p:nvPr/>
          </p:nvSpPr>
          <p:spPr>
            <a:xfrm>
              <a:off x="5773912" y="3581736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현재 수질 상태 출력</a:t>
              </a:r>
            </a:p>
          </p:txBody>
        </p:sp>
        <p:sp>
          <p:nvSpPr>
            <p:cNvPr id="49" name="처리 110">
              <a:extLst>
                <a:ext uri="{FF2B5EF4-FFF2-40B4-BE49-F238E27FC236}">
                  <a16:creationId xmlns:a16="http://schemas.microsoft.com/office/drawing/2014/main" id="{707A4DF7-9490-9F4A-9ADC-28351AC04A05}"/>
                </a:ext>
              </a:extLst>
            </p:cNvPr>
            <p:cNvSpPr/>
            <p:nvPr/>
          </p:nvSpPr>
          <p:spPr>
            <a:xfrm>
              <a:off x="5773912" y="2736950"/>
              <a:ext cx="2461059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Mobius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값 저장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B7786E9-9B98-6C4C-A3E0-CDF12933F3CA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7004442" y="3417174"/>
              <a:ext cx="0" cy="16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처리 119">
              <a:extLst>
                <a:ext uri="{FF2B5EF4-FFF2-40B4-BE49-F238E27FC236}">
                  <a16:creationId xmlns:a16="http://schemas.microsoft.com/office/drawing/2014/main" id="{E56F2EE4-05AE-DC46-8F4A-CAAEF504697D}"/>
                </a:ext>
              </a:extLst>
            </p:cNvPr>
            <p:cNvSpPr/>
            <p:nvPr/>
          </p:nvSpPr>
          <p:spPr>
            <a:xfrm>
              <a:off x="2485195" y="3551934"/>
              <a:ext cx="2461059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Mobius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에 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값 저장</a:t>
              </a:r>
            </a:p>
          </p:txBody>
        </p:sp>
        <p:sp>
          <p:nvSpPr>
            <p:cNvPr id="52" name="처리 120">
              <a:extLst>
                <a:ext uri="{FF2B5EF4-FFF2-40B4-BE49-F238E27FC236}">
                  <a16:creationId xmlns:a16="http://schemas.microsoft.com/office/drawing/2014/main" id="{7265E06A-5ED8-4E4F-A5F8-4E2483041513}"/>
                </a:ext>
              </a:extLst>
            </p:cNvPr>
            <p:cNvSpPr/>
            <p:nvPr/>
          </p:nvSpPr>
          <p:spPr>
            <a:xfrm>
              <a:off x="2485194" y="4399776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모터 동작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EC0A5C7-C65C-604B-BEC3-741C619736D2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 flipH="1">
              <a:off x="3715724" y="4232158"/>
              <a:ext cx="1" cy="1676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처리 122">
              <a:extLst>
                <a:ext uri="{FF2B5EF4-FFF2-40B4-BE49-F238E27FC236}">
                  <a16:creationId xmlns:a16="http://schemas.microsoft.com/office/drawing/2014/main" id="{D8AFBCFD-AC10-B744-93EF-49E1C5C66782}"/>
                </a:ext>
              </a:extLst>
            </p:cNvPr>
            <p:cNvSpPr/>
            <p:nvPr/>
          </p:nvSpPr>
          <p:spPr>
            <a:xfrm>
              <a:off x="2485194" y="2733178"/>
              <a:ext cx="2461060" cy="6802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서버에서 값 인식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618C890-D662-2B41-BEA2-F99E45DCCE04}"/>
                </a:ext>
              </a:extLst>
            </p:cNvPr>
            <p:cNvCxnSpPr>
              <a:cxnSpLocks/>
              <a:stCxn id="54" idx="2"/>
              <a:endCxn id="51" idx="0"/>
            </p:cNvCxnSpPr>
            <p:nvPr/>
          </p:nvCxnSpPr>
          <p:spPr>
            <a:xfrm>
              <a:off x="3715724" y="3413402"/>
              <a:ext cx="1" cy="138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8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688</Words>
  <Application>Microsoft Office PowerPoint</Application>
  <PresentationFormat>와이드스크린</PresentationFormat>
  <Paragraphs>287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150</cp:revision>
  <cp:lastPrinted>2019-06-17T04:48:07Z</cp:lastPrinted>
  <dcterms:created xsi:type="dcterms:W3CDTF">2017-10-09T06:24:25Z</dcterms:created>
  <dcterms:modified xsi:type="dcterms:W3CDTF">2019-06-17T04:48:20Z</dcterms:modified>
</cp:coreProperties>
</file>