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9"/>
  </p:notesMasterIdLst>
  <p:sldIdLst>
    <p:sldId id="257" r:id="rId2"/>
    <p:sldId id="260" r:id="rId3"/>
    <p:sldId id="282" r:id="rId4"/>
    <p:sldId id="258" r:id="rId5"/>
    <p:sldId id="279" r:id="rId6"/>
    <p:sldId id="281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80" r:id="rId15"/>
    <p:sldId id="266" r:id="rId16"/>
    <p:sldId id="267" r:id="rId17"/>
    <p:sldId id="269" r:id="rId18"/>
  </p:sldIdLst>
  <p:sldSz cx="12192000" cy="6858000"/>
  <p:notesSz cx="6858000" cy="9144000"/>
  <p:embeddedFontLst>
    <p:embeddedFont>
      <p:font typeface="a고딕18" panose="02020600000000000000" pitchFamily="18" charset="-127"/>
      <p:regular r:id="rId20"/>
    </p:embeddedFont>
    <p:embeddedFont>
      <p:font typeface="휴먼둥근헤드라인" panose="02030504000101010101" pitchFamily="18" charset="-127"/>
      <p:regular r:id="rId21"/>
    </p:embeddedFont>
    <p:embeddedFont>
      <p:font typeface="MingLiU-ExtB" panose="02020500000000000000" pitchFamily="18" charset="-120"/>
      <p:regular r:id="rId22"/>
    </p:embeddedFont>
    <p:embeddedFont>
      <p:font typeface="STHupo" panose="02010800040101010101" pitchFamily="2" charset="-122"/>
      <p:regular r:id="rId23"/>
    </p:embeddedFont>
    <p:embeddedFont>
      <p:font typeface="HY엽서L" panose="02030600000101010101" pitchFamily="18" charset="-127"/>
      <p:regular r:id="rId24"/>
    </p:embeddedFont>
    <p:embeddedFont>
      <p:font typeface="a고딕17" panose="02020600000000000000" pitchFamily="18" charset="-127"/>
      <p:regular r:id="rId25"/>
    </p:embeddedFont>
    <p:embeddedFont>
      <p:font typeface="Arial Rounded MT Bold" panose="020F0704030504030204" pitchFamily="34" charset="0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a고딕14" panose="02020600000000000000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-14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0218" y="2958597"/>
            <a:ext cx="6859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n w="18415" cmpd="sng">
                  <a:noFill/>
                  <a:prstDash val="solid"/>
                </a:ln>
                <a:latin typeface="a고딕17" panose="02020600000000000000" pitchFamily="18" charset="-127"/>
                <a:ea typeface="a고딕17" panose="02020600000000000000" pitchFamily="18" charset="-127"/>
              </a:rPr>
              <a:t>영화 예매 어플리케이션</a:t>
            </a:r>
            <a:endParaRPr lang="ko-KR" altLang="en-US" sz="5400" dirty="0">
              <a:ln w="18415" cmpd="sng">
                <a:noFill/>
                <a:prstDash val="solid"/>
              </a:ln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80" y="4319260"/>
            <a:ext cx="3818246" cy="133105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2014136097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이지훈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2016136005 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권수빈</a:t>
            </a:r>
            <a:endParaRPr lang="en-US" altLang="ko-KR" dirty="0" smtClean="0"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2016136051</a:t>
            </a:r>
            <a:r>
              <a:rPr lang="ko-KR" altLang="en-US" dirty="0" smtClean="0">
                <a:latin typeface="a고딕14" panose="02020600000000000000" pitchFamily="18" charset="-127"/>
                <a:ea typeface="a고딕14" panose="02020600000000000000" pitchFamily="18" charset="-127"/>
              </a:rPr>
              <a:t> 배예진</a:t>
            </a:r>
            <a:endParaRPr lang="ko-KR" altLang="en-US" dirty="0"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2720" y="2259654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err="1">
                <a:ln w="18415" cmpd="sng">
                  <a:noFill/>
                  <a:prstDash val="solid"/>
                </a:ln>
                <a:latin typeface="a고딕18" panose="02020600000000000000" pitchFamily="18" charset="-127"/>
                <a:ea typeface="a고딕18" panose="02020600000000000000" pitchFamily="18" charset="-127"/>
              </a:rPr>
              <a:t>모바일</a:t>
            </a:r>
            <a:r>
              <a:rPr lang="ko-KR" altLang="en-US" sz="2800" dirty="0">
                <a:ln w="18415" cmpd="sng">
                  <a:noFill/>
                  <a:prstDash val="solid"/>
                </a:ln>
                <a:latin typeface="a고딕18" panose="02020600000000000000" pitchFamily="18" charset="-127"/>
                <a:ea typeface="a고딕18" panose="02020600000000000000" pitchFamily="18" charset="-127"/>
              </a:rPr>
              <a:t> 프로그래밍</a:t>
            </a:r>
            <a:endParaRPr lang="ko-KR" altLang="en-US" sz="2800" dirty="0">
              <a:ln w="18415" cmpd="sng">
                <a:noFill/>
                <a:prstDash val="solid"/>
              </a:ln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590895" y="1796900"/>
            <a:ext cx="2921511" cy="4369982"/>
            <a:chOff x="1590895" y="1796900"/>
            <a:chExt cx="2921511" cy="4369982"/>
          </a:xfrm>
        </p:grpSpPr>
        <p:sp>
          <p:nvSpPr>
            <p:cNvPr id="10" name="직사각형 9"/>
            <p:cNvSpPr/>
            <p:nvPr/>
          </p:nvSpPr>
          <p:spPr>
            <a:xfrm>
              <a:off x="1590895" y="1796900"/>
              <a:ext cx="2921511" cy="4369982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90895" y="1796901"/>
              <a:ext cx="2921511" cy="510363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271450" y="1881937"/>
            <a:ext cx="72000" cy="340290"/>
            <a:chOff x="4176200" y="1824550"/>
            <a:chExt cx="72000" cy="340290"/>
          </a:xfrm>
        </p:grpSpPr>
        <p:sp>
          <p:nvSpPr>
            <p:cNvPr id="13" name="타원 12"/>
            <p:cNvSpPr/>
            <p:nvPr/>
          </p:nvSpPr>
          <p:spPr>
            <a:xfrm>
              <a:off x="4176200" y="18245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176200" y="195869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176200" y="20928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882775" y="29083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Rounded MT Bold" panose="020F0704030504030204" pitchFamily="34" charset="0"/>
                <a:ea typeface="MingLiU-ExtB" panose="02020500000000000000" pitchFamily="18" charset="-120"/>
              </a:rPr>
              <a:t>MY</a:t>
            </a:r>
            <a:endParaRPr lang="ko-KR" altLang="en-US" sz="1600" dirty="0">
              <a:latin typeface="Arial Rounded MT Bold" panose="020F0704030504030204" pitchFamily="34" charset="0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5465" y="3094623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ID : </a:t>
            </a:r>
            <a:r>
              <a:rPr lang="en-US" altLang="ko-KR" sz="1600" dirty="0" err="1" smtClean="0"/>
              <a:t>han_movie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981565" y="387951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내 포인트  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05153" y="3896049"/>
            <a:ext cx="629763" cy="3527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결재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81565" y="4220397"/>
            <a:ext cx="1375773" cy="16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032655" y="5282174"/>
            <a:ext cx="2037985" cy="396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  <a:r>
              <a:rPr lang="ko-KR" altLang="en-US" dirty="0" smtClean="0"/>
              <a:t>매 내역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032656" y="4676716"/>
            <a:ext cx="2037985" cy="396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내가 쓴 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150837" y="3229243"/>
            <a:ext cx="672752" cy="752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4866757" y="1796900"/>
            <a:ext cx="2405021" cy="1800891"/>
            <a:chOff x="5043529" y="1695450"/>
            <a:chExt cx="2405021" cy="1800891"/>
          </a:xfrm>
        </p:grpSpPr>
        <p:grpSp>
          <p:nvGrpSpPr>
            <p:cNvPr id="33" name="그룹 32"/>
            <p:cNvGrpSpPr/>
            <p:nvPr/>
          </p:nvGrpSpPr>
          <p:grpSpPr>
            <a:xfrm>
              <a:off x="5043529" y="1695450"/>
              <a:ext cx="2405021" cy="1399173"/>
              <a:chOff x="5043529" y="1695450"/>
              <a:chExt cx="2405021" cy="13991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5043529" y="1953937"/>
                <a:ext cx="2405021" cy="114068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5043529" y="1695450"/>
                <a:ext cx="2405021" cy="44746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/>
                  <a:t>결제하시겠습니까</a:t>
                </a:r>
                <a:r>
                  <a:rPr lang="en-US" altLang="ko-KR" sz="1400" dirty="0" smtClean="0"/>
                  <a:t>?</a:t>
                </a:r>
                <a:endParaRPr lang="ko-KR" altLang="en-US" sz="1400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043529" y="3097799"/>
              <a:ext cx="2405021" cy="39854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6" name="직선 연결선 35"/>
            <p:cNvCxnSpPr>
              <a:stCxn id="34" idx="0"/>
              <a:endCxn id="34" idx="2"/>
            </p:cNvCxnSpPr>
            <p:nvPr/>
          </p:nvCxnSpPr>
          <p:spPr>
            <a:xfrm>
              <a:off x="6246040" y="3097799"/>
              <a:ext cx="0" cy="398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509530" y="2206079"/>
              <a:ext cx="1735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결제할 포인트</a:t>
              </a:r>
              <a:endParaRPr lang="ko-KR" altLang="en-US" sz="16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35608" y="2544633"/>
              <a:ext cx="1820861" cy="38402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02211" y="2532063"/>
              <a:ext cx="3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\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7224" y="3127793"/>
              <a:ext cx="807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취소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54714" y="3127793"/>
              <a:ext cx="807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결제</a:t>
              </a:r>
              <a:endParaRPr lang="ko-KR" altLang="en-US" sz="16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885150" y="2222227"/>
            <a:ext cx="358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정보 페이지에서는 내 아이디와</a:t>
            </a:r>
            <a:r>
              <a:rPr lang="en-US" altLang="ko-KR" dirty="0"/>
              <a:t> </a:t>
            </a:r>
            <a:r>
              <a:rPr lang="ko-KR" altLang="en-US" dirty="0" smtClean="0"/>
              <a:t>내가 보유한 포인트 내역을 확인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결제 버튼을 누르면 결재 확인 다이얼로그 메뉴가 뜨면서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결제할 포인트를 기입 할 수 있도록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내가 쓴 글과 예매 내역 또한 확인 할 수 있다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90896" y="1722472"/>
            <a:ext cx="2921511" cy="4369982"/>
            <a:chOff x="1590895" y="1796900"/>
            <a:chExt cx="2921511" cy="4369982"/>
          </a:xfrm>
        </p:grpSpPr>
        <p:sp>
          <p:nvSpPr>
            <p:cNvPr id="27" name="직사각형 26"/>
            <p:cNvSpPr/>
            <p:nvPr/>
          </p:nvSpPr>
          <p:spPr>
            <a:xfrm>
              <a:off x="1590895" y="1796900"/>
              <a:ext cx="2921511" cy="4369982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0895" y="1796901"/>
              <a:ext cx="2921511" cy="510363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71450" y="1807509"/>
            <a:ext cx="72000" cy="340290"/>
            <a:chOff x="4176200" y="1824550"/>
            <a:chExt cx="72000" cy="340290"/>
          </a:xfrm>
        </p:grpSpPr>
        <p:sp>
          <p:nvSpPr>
            <p:cNvPr id="30" name="타원 29"/>
            <p:cNvSpPr/>
            <p:nvPr/>
          </p:nvSpPr>
          <p:spPr>
            <a:xfrm>
              <a:off x="4176200" y="18245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176200" y="195869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176200" y="20928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34058" y="2379355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예매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95" y="2961126"/>
            <a:ext cx="621860" cy="8965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94" y="4109455"/>
            <a:ext cx="617061" cy="89050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7917"/>
          <a:stretch/>
        </p:blipFill>
        <p:spPr>
          <a:xfrm>
            <a:off x="1729194" y="5282209"/>
            <a:ext cx="617061" cy="80109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693195" y="3990013"/>
            <a:ext cx="261425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93195" y="5133013"/>
            <a:ext cx="2614255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2457529" y="3019914"/>
            <a:ext cx="1885921" cy="775088"/>
            <a:chOff x="2428890" y="2999118"/>
            <a:chExt cx="1885921" cy="775088"/>
          </a:xfrm>
        </p:grpSpPr>
        <p:grpSp>
          <p:nvGrpSpPr>
            <p:cNvPr id="41" name="그룹 40"/>
            <p:cNvGrpSpPr/>
            <p:nvPr/>
          </p:nvGrpSpPr>
          <p:grpSpPr>
            <a:xfrm>
              <a:off x="2428890" y="2999118"/>
              <a:ext cx="1244549" cy="775088"/>
              <a:chOff x="2529409" y="3079749"/>
              <a:chExt cx="1205165" cy="7750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534058" y="3079750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738203" y="3079749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07:10</a:t>
                </a:r>
                <a:endParaRPr lang="ko-KR" altLang="en-US" sz="600" dirty="0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2529409" y="3354537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2733554" y="3354536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10:00</a:t>
                </a:r>
                <a:endParaRPr lang="ko-KR" altLang="en-US" sz="600" dirty="0"/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2534058" y="3632587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2738203" y="3632586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13:10</a:t>
                </a:r>
                <a:endParaRPr lang="ko-KR" altLang="en-US" sz="600" dirty="0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3158458" y="3632586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3362603" y="3632585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19:10</a:t>
                </a:r>
                <a:endParaRPr lang="ko-KR" altLang="en-US" sz="600" dirty="0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3163106" y="3355790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367251" y="3355789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17:20</a:t>
                </a:r>
                <a:endParaRPr lang="ko-KR" altLang="en-US" sz="600" dirty="0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3158457" y="3083054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3362602" y="3083053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15:30</a:t>
                </a:r>
                <a:endParaRPr lang="ko-KR" altLang="en-US" sz="600" dirty="0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846344" y="3046304"/>
              <a:ext cx="468467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예매</a:t>
              </a:r>
              <a:endParaRPr lang="ko-KR" altLang="en-US" sz="11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846344" y="3465403"/>
              <a:ext cx="468467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상세</a:t>
              </a:r>
              <a:endParaRPr lang="ko-KR" altLang="en-US" sz="1100" dirty="0"/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2421529" y="4167162"/>
            <a:ext cx="1885921" cy="775088"/>
            <a:chOff x="2428890" y="2999118"/>
            <a:chExt cx="1885921" cy="775088"/>
          </a:xfrm>
        </p:grpSpPr>
        <p:grpSp>
          <p:nvGrpSpPr>
            <p:cNvPr id="219" name="그룹 218"/>
            <p:cNvGrpSpPr/>
            <p:nvPr/>
          </p:nvGrpSpPr>
          <p:grpSpPr>
            <a:xfrm>
              <a:off x="2428890" y="2999118"/>
              <a:ext cx="1244549" cy="775088"/>
              <a:chOff x="2529409" y="3079749"/>
              <a:chExt cx="1205165" cy="775088"/>
            </a:xfrm>
          </p:grpSpPr>
          <p:sp>
            <p:nvSpPr>
              <p:cNvPr id="222" name="직사각형 221"/>
              <p:cNvSpPr/>
              <p:nvPr/>
            </p:nvSpPr>
            <p:spPr>
              <a:xfrm>
                <a:off x="2534058" y="3079750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2738203" y="3079749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07:50</a:t>
                </a:r>
                <a:endParaRPr lang="ko-KR" altLang="en-US" sz="600" dirty="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2529409" y="3354537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2733554" y="3354536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11:10</a:t>
                </a:r>
                <a:endParaRPr lang="ko-KR" altLang="en-US" sz="600" dirty="0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2534058" y="3632587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2738203" y="3632586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14:00</a:t>
                </a:r>
                <a:endParaRPr lang="ko-KR" altLang="en-US" sz="600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3163106" y="3355790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>
                <a:off x="3367251" y="3355789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17:50</a:t>
                </a:r>
                <a:endParaRPr lang="ko-KR" altLang="en-US" sz="600" dirty="0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3158457" y="3083054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3362602" y="3083053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16:30</a:t>
                </a:r>
                <a:endParaRPr lang="ko-KR" altLang="en-US" sz="600" dirty="0"/>
              </a:p>
            </p:txBody>
          </p:sp>
        </p:grpSp>
        <p:sp>
          <p:nvSpPr>
            <p:cNvPr id="220" name="직사각형 219"/>
            <p:cNvSpPr/>
            <p:nvPr/>
          </p:nvSpPr>
          <p:spPr>
            <a:xfrm>
              <a:off x="3846344" y="3046304"/>
              <a:ext cx="468467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예매</a:t>
              </a:r>
              <a:endParaRPr lang="ko-KR" altLang="en-US" sz="11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846344" y="3465403"/>
              <a:ext cx="468467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상세</a:t>
              </a:r>
              <a:endParaRPr lang="ko-KR" altLang="en-US" sz="1100" dirty="0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2421529" y="5295210"/>
            <a:ext cx="1885921" cy="775088"/>
            <a:chOff x="2428890" y="2999118"/>
            <a:chExt cx="1885921" cy="775088"/>
          </a:xfrm>
        </p:grpSpPr>
        <p:grpSp>
          <p:nvGrpSpPr>
            <p:cNvPr id="235" name="그룹 234"/>
            <p:cNvGrpSpPr/>
            <p:nvPr/>
          </p:nvGrpSpPr>
          <p:grpSpPr>
            <a:xfrm>
              <a:off x="2428890" y="2999118"/>
              <a:ext cx="1244549" cy="775088"/>
              <a:chOff x="2529409" y="3079749"/>
              <a:chExt cx="1205165" cy="775088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2534058" y="3079750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2738203" y="3079749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07:10</a:t>
                </a:r>
                <a:endParaRPr lang="ko-KR" altLang="en-US" sz="600" dirty="0"/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2529409" y="3354537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2733554" y="3354536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11:00</a:t>
                </a:r>
                <a:endParaRPr lang="ko-KR" altLang="en-US" sz="600" dirty="0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2534058" y="3632587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2738203" y="3632586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15:10</a:t>
                </a:r>
                <a:endParaRPr lang="ko-KR" altLang="en-US" sz="600" dirty="0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3163106" y="3355790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3367251" y="3355789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19:20</a:t>
                </a:r>
                <a:endParaRPr lang="ko-KR" altLang="en-US" sz="600" dirty="0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3158457" y="3083054"/>
                <a:ext cx="199496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/>
                  <a:t>v</a:t>
                </a:r>
                <a:endParaRPr lang="ko-KR" altLang="en-US" sz="800" dirty="0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3362602" y="3083053"/>
                <a:ext cx="367323" cy="2222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dist"/>
                <a:r>
                  <a:rPr lang="en-US" altLang="ko-KR" sz="600" dirty="0" smtClean="0"/>
                  <a:t>17:30</a:t>
                </a:r>
                <a:endParaRPr lang="ko-KR" altLang="en-US" sz="600" dirty="0"/>
              </a:p>
            </p:txBody>
          </p:sp>
        </p:grpSp>
        <p:sp>
          <p:nvSpPr>
            <p:cNvPr id="236" name="직사각형 235"/>
            <p:cNvSpPr/>
            <p:nvPr/>
          </p:nvSpPr>
          <p:spPr>
            <a:xfrm>
              <a:off x="3846344" y="3046304"/>
              <a:ext cx="468467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예매</a:t>
              </a:r>
              <a:endParaRPr lang="ko-KR" altLang="en-US" sz="11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3846344" y="3465403"/>
              <a:ext cx="468467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상세</a:t>
              </a:r>
              <a:endParaRPr lang="ko-KR" altLang="en-US" sz="1100" dirty="0"/>
            </a:p>
          </p:txBody>
        </p:sp>
      </p:grpSp>
      <p:cxnSp>
        <p:nvCxnSpPr>
          <p:cNvPr id="251" name="직선 화살표 연결선 250"/>
          <p:cNvCxnSpPr>
            <a:stCxn id="74" idx="3"/>
          </p:cNvCxnSpPr>
          <p:nvPr/>
        </p:nvCxnSpPr>
        <p:spPr>
          <a:xfrm flipV="1">
            <a:off x="4343450" y="2232836"/>
            <a:ext cx="952450" cy="140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2" name="그림 2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159" y="652890"/>
            <a:ext cx="3232641" cy="2993621"/>
          </a:xfrm>
          <a:prstGeom prst="rect">
            <a:avLst/>
          </a:prstGeom>
        </p:spPr>
      </p:pic>
      <p:sp>
        <p:nvSpPr>
          <p:cNvPr id="253" name="TextBox 252"/>
          <p:cNvSpPr txBox="1"/>
          <p:nvPr/>
        </p:nvSpPr>
        <p:spPr>
          <a:xfrm>
            <a:off x="5154005" y="4329622"/>
            <a:ext cx="5554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영화 예매 페이지에서는 시간을 고르고 예매 버튼을 눌러 상세 예매 페이지로 이동할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상세 버튼을 누르면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영화로 넘어가 해당 영화에 대한 상세 정보를 열람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58" name="그룹 257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259" name="직선 연결선 258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1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90896" y="1722472"/>
            <a:ext cx="2921511" cy="4369982"/>
            <a:chOff x="1590895" y="1796900"/>
            <a:chExt cx="2921511" cy="4369982"/>
          </a:xfrm>
        </p:grpSpPr>
        <p:sp>
          <p:nvSpPr>
            <p:cNvPr id="27" name="직사각형 26"/>
            <p:cNvSpPr/>
            <p:nvPr/>
          </p:nvSpPr>
          <p:spPr>
            <a:xfrm>
              <a:off x="1590895" y="1796900"/>
              <a:ext cx="2921511" cy="4369982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0895" y="1796901"/>
              <a:ext cx="2921511" cy="510363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3868" y="2351812"/>
            <a:ext cx="20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인원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좌석 선택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2019300" y="2893366"/>
            <a:ext cx="2056263" cy="238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screen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759589" y="4953000"/>
            <a:ext cx="2503579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811664" y="5198877"/>
            <a:ext cx="484279" cy="495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결제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1759589" y="5285488"/>
            <a:ext cx="402586" cy="322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455117" y="5285488"/>
            <a:ext cx="1072307" cy="322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117673" y="5365048"/>
            <a:ext cx="165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명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479389" y="5365048"/>
            <a:ext cx="332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\</a:t>
            </a:r>
            <a:endParaRPr lang="ko-KR" altLang="en-US" sz="10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92717" y="5694177"/>
            <a:ext cx="336329" cy="157348"/>
            <a:chOff x="1759589" y="5694177"/>
            <a:chExt cx="336329" cy="157348"/>
          </a:xfrm>
        </p:grpSpPr>
        <p:sp>
          <p:nvSpPr>
            <p:cNvPr id="41" name="직사각형 40"/>
            <p:cNvSpPr/>
            <p:nvPr/>
          </p:nvSpPr>
          <p:spPr>
            <a:xfrm>
              <a:off x="1759589" y="5694177"/>
              <a:ext cx="167636" cy="1573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8282" y="5694177"/>
              <a:ext cx="167636" cy="1573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809970" y="5657435"/>
            <a:ext cx="5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+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1992312" y="5657435"/>
            <a:ext cx="5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-</a:t>
            </a:r>
            <a:endParaRPr lang="ko-KR" altLang="en-US" sz="900" dirty="0"/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1991764" y="3270249"/>
            <a:ext cx="9524" cy="1530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1713320" y="3231965"/>
            <a:ext cx="2714491" cy="1568634"/>
            <a:chOff x="1713320" y="3231965"/>
            <a:chExt cx="2714491" cy="1568634"/>
          </a:xfrm>
        </p:grpSpPr>
        <p:grpSp>
          <p:nvGrpSpPr>
            <p:cNvPr id="73" name="그룹 72"/>
            <p:cNvGrpSpPr/>
            <p:nvPr/>
          </p:nvGrpSpPr>
          <p:grpSpPr>
            <a:xfrm>
              <a:off x="1713320" y="3231965"/>
              <a:ext cx="2714491" cy="1568634"/>
              <a:chOff x="1713320" y="3231965"/>
              <a:chExt cx="2714491" cy="156863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759589" y="3289980"/>
                <a:ext cx="484279" cy="14266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3865975" y="3298302"/>
                <a:ext cx="484279" cy="14183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03841" y="3289980"/>
                <a:ext cx="1333500" cy="14266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 flipH="1">
                <a:off x="2651126" y="3238139"/>
                <a:ext cx="9524" cy="153035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H="1">
                <a:off x="2918929" y="3231965"/>
                <a:ext cx="9524" cy="153035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3193812" y="3231965"/>
                <a:ext cx="9524" cy="153035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3469682" y="3231965"/>
                <a:ext cx="9524" cy="153035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4103352" y="3270249"/>
                <a:ext cx="9524" cy="153035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735503" y="3534014"/>
                <a:ext cx="266822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1736480" y="3775314"/>
                <a:ext cx="266822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1759589" y="4235265"/>
                <a:ext cx="266822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1713320" y="4467040"/>
                <a:ext cx="266822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H="1">
                <a:off x="1982348" y="3266545"/>
                <a:ext cx="9524" cy="153035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1759589" y="3997140"/>
              <a:ext cx="266822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4271450" y="1807509"/>
            <a:ext cx="72000" cy="340290"/>
            <a:chOff x="4176200" y="1824550"/>
            <a:chExt cx="72000" cy="340290"/>
          </a:xfrm>
        </p:grpSpPr>
        <p:sp>
          <p:nvSpPr>
            <p:cNvPr id="77" name="타원 76"/>
            <p:cNvSpPr/>
            <p:nvPr/>
          </p:nvSpPr>
          <p:spPr>
            <a:xfrm>
              <a:off x="4176200" y="18245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4176200" y="195869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4176200" y="20928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80043" y="2554392"/>
            <a:ext cx="6199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상세 예매 페이지에서는 인원과 좌석을 선택 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인원과 좌석을 선택하면 결제할 금액이 표시되고 결제 버튼을 누르면 보유 포인트에서 결제 포인트가 차감되며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영화 예매가 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6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590896" y="1722472"/>
            <a:ext cx="2921511" cy="4369982"/>
            <a:chOff x="1590895" y="1796900"/>
            <a:chExt cx="2921511" cy="4369982"/>
          </a:xfrm>
        </p:grpSpPr>
        <p:sp>
          <p:nvSpPr>
            <p:cNvPr id="27" name="직사각형 26"/>
            <p:cNvSpPr/>
            <p:nvPr/>
          </p:nvSpPr>
          <p:spPr>
            <a:xfrm>
              <a:off x="1590895" y="1796900"/>
              <a:ext cx="2921511" cy="4369982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0895" y="1796901"/>
              <a:ext cx="2921511" cy="510363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271450" y="1807509"/>
            <a:ext cx="72000" cy="340290"/>
            <a:chOff x="4176200" y="1824550"/>
            <a:chExt cx="72000" cy="340290"/>
          </a:xfrm>
        </p:grpSpPr>
        <p:sp>
          <p:nvSpPr>
            <p:cNvPr id="13" name="타원 12"/>
            <p:cNvSpPr/>
            <p:nvPr/>
          </p:nvSpPr>
          <p:spPr>
            <a:xfrm>
              <a:off x="4176200" y="18245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176200" y="195869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176200" y="20928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9713" y="2371633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겨울왕국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759713" y="2818088"/>
            <a:ext cx="2475859" cy="25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759713" y="2977740"/>
            <a:ext cx="2212081" cy="644171"/>
            <a:chOff x="1795591" y="3565368"/>
            <a:chExt cx="2212081" cy="644171"/>
          </a:xfrm>
        </p:grpSpPr>
        <p:sp>
          <p:nvSpPr>
            <p:cNvPr id="5" name="포인트가 5개인 별 4"/>
            <p:cNvSpPr/>
            <p:nvPr/>
          </p:nvSpPr>
          <p:spPr>
            <a:xfrm>
              <a:off x="2510585" y="3609903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5591" y="3565368"/>
              <a:ext cx="826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홍길동</a:t>
              </a:r>
              <a:endParaRPr lang="ko-KR" altLang="en-US" sz="1400" dirty="0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2715280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2919975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포인트가 5개인 별 28"/>
            <p:cNvSpPr/>
            <p:nvPr/>
          </p:nvSpPr>
          <p:spPr>
            <a:xfrm>
              <a:off x="3124670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3" y="3917307"/>
              <a:ext cx="1874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아이들이랑 보기 좋아요</a:t>
              </a:r>
              <a:endParaRPr lang="ko-KR" altLang="en-US" sz="1200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V="1">
              <a:off x="1891016" y="3936473"/>
              <a:ext cx="336393" cy="209740"/>
            </a:xfrm>
            <a:prstGeom prst="rect">
              <a:avLst/>
            </a:prstGeom>
          </p:spPr>
        </p:pic>
        <p:sp>
          <p:nvSpPr>
            <p:cNvPr id="32" name="포인트가 5개인 별 31"/>
            <p:cNvSpPr/>
            <p:nvPr/>
          </p:nvSpPr>
          <p:spPr>
            <a:xfrm>
              <a:off x="3329365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49482" y="3682128"/>
            <a:ext cx="2395798" cy="813604"/>
            <a:chOff x="1795591" y="3565368"/>
            <a:chExt cx="2395798" cy="813604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2510585" y="3609903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95591" y="3565368"/>
              <a:ext cx="826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김첨지</a:t>
              </a:r>
              <a:endParaRPr lang="ko-KR" altLang="en-US" sz="1400" dirty="0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2715280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2919975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3124670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33603" y="3917307"/>
              <a:ext cx="2057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팝콘을 샀는데 왜 먹지를 못하니</a:t>
              </a:r>
              <a:r>
                <a:rPr lang="en-US" altLang="ko-KR" sz="1200" dirty="0" smtClean="0"/>
                <a:t>…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V="1">
              <a:off x="1891016" y="3936473"/>
              <a:ext cx="336393" cy="209740"/>
            </a:xfrm>
            <a:prstGeom prst="rect">
              <a:avLst/>
            </a:prstGeom>
          </p:spPr>
        </p:pic>
        <p:sp>
          <p:nvSpPr>
            <p:cNvPr id="54" name="포인트가 5개인 별 53"/>
            <p:cNvSpPr/>
            <p:nvPr/>
          </p:nvSpPr>
          <p:spPr>
            <a:xfrm>
              <a:off x="3329365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759713" y="4491706"/>
            <a:ext cx="2212081" cy="1102014"/>
            <a:chOff x="1795591" y="3565368"/>
            <a:chExt cx="2212081" cy="1102014"/>
          </a:xfrm>
        </p:grpSpPr>
        <p:sp>
          <p:nvSpPr>
            <p:cNvPr id="56" name="포인트가 5개인 별 55"/>
            <p:cNvSpPr/>
            <p:nvPr/>
          </p:nvSpPr>
          <p:spPr>
            <a:xfrm>
              <a:off x="2510585" y="3609903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95591" y="3565368"/>
              <a:ext cx="826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점순이</a:t>
              </a:r>
              <a:endParaRPr lang="ko-KR" altLang="en-US" sz="1400" dirty="0"/>
            </a:p>
          </p:txBody>
        </p:sp>
        <p:sp>
          <p:nvSpPr>
            <p:cNvPr id="58" name="포인트가 5개인 별 57"/>
            <p:cNvSpPr/>
            <p:nvPr/>
          </p:nvSpPr>
          <p:spPr>
            <a:xfrm>
              <a:off x="2715280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포인트가 5개인 별 58"/>
            <p:cNvSpPr/>
            <p:nvPr/>
          </p:nvSpPr>
          <p:spPr>
            <a:xfrm>
              <a:off x="2919975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포인트가 5개인 별 59"/>
            <p:cNvSpPr/>
            <p:nvPr/>
          </p:nvSpPr>
          <p:spPr>
            <a:xfrm>
              <a:off x="3124670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33603" y="3917307"/>
              <a:ext cx="18740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역시 믿고 보는 </a:t>
              </a:r>
              <a:r>
                <a:rPr lang="ko-KR" altLang="en-US" sz="1200" dirty="0" err="1" smtClean="0"/>
                <a:t>디지니</a:t>
              </a:r>
              <a:r>
                <a:rPr lang="en-US" altLang="ko-KR" sz="1200" dirty="0" smtClean="0"/>
                <a:t>!!</a:t>
              </a:r>
              <a:endParaRPr lang="ko-KR" altLang="en-US" sz="1200" dirty="0"/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V="1">
              <a:off x="1891016" y="3936473"/>
              <a:ext cx="336393" cy="209740"/>
            </a:xfrm>
            <a:prstGeom prst="rect">
              <a:avLst/>
            </a:prstGeom>
          </p:spPr>
        </p:pic>
        <p:sp>
          <p:nvSpPr>
            <p:cNvPr id="63" name="포인트가 5개인 별 62"/>
            <p:cNvSpPr/>
            <p:nvPr/>
          </p:nvSpPr>
          <p:spPr>
            <a:xfrm>
              <a:off x="3329365" y="3609902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포인트가 5개인 별 67"/>
            <p:cNvSpPr/>
            <p:nvPr/>
          </p:nvSpPr>
          <p:spPr>
            <a:xfrm>
              <a:off x="2022180" y="4493719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포인트가 5개인 별 68"/>
            <p:cNvSpPr/>
            <p:nvPr/>
          </p:nvSpPr>
          <p:spPr>
            <a:xfrm>
              <a:off x="2226875" y="4493718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5개인 별 69"/>
            <p:cNvSpPr/>
            <p:nvPr/>
          </p:nvSpPr>
          <p:spPr>
            <a:xfrm>
              <a:off x="2431570" y="4493718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포인트가 5개인 별 70"/>
            <p:cNvSpPr/>
            <p:nvPr/>
          </p:nvSpPr>
          <p:spPr>
            <a:xfrm>
              <a:off x="2636265" y="4493718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포인트가 5개인 별 71"/>
            <p:cNvSpPr/>
            <p:nvPr/>
          </p:nvSpPr>
          <p:spPr>
            <a:xfrm>
              <a:off x="2840960" y="4493718"/>
              <a:ext cx="176121" cy="173663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1908233" y="5637679"/>
            <a:ext cx="1863667" cy="32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한줄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</a:rPr>
              <a:t>댓글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863341" y="5626978"/>
            <a:ext cx="372232" cy="31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67" name="직사각형 66"/>
          <p:cNvSpPr/>
          <p:nvPr/>
        </p:nvSpPr>
        <p:spPr>
          <a:xfrm>
            <a:off x="1907637" y="5376097"/>
            <a:ext cx="1863667" cy="2615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포인트가 5개인 별 72"/>
          <p:cNvSpPr/>
          <p:nvPr/>
        </p:nvSpPr>
        <p:spPr>
          <a:xfrm>
            <a:off x="1977256" y="5417356"/>
            <a:ext cx="176121" cy="17366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포인트가 5개인 별 73"/>
          <p:cNvSpPr/>
          <p:nvPr/>
        </p:nvSpPr>
        <p:spPr>
          <a:xfrm>
            <a:off x="2181951" y="5417355"/>
            <a:ext cx="176121" cy="173663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포인트가 5개인 별 74"/>
          <p:cNvSpPr/>
          <p:nvPr/>
        </p:nvSpPr>
        <p:spPr>
          <a:xfrm>
            <a:off x="2386646" y="5417355"/>
            <a:ext cx="176121" cy="17366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포인트가 5개인 별 75"/>
          <p:cNvSpPr/>
          <p:nvPr/>
        </p:nvSpPr>
        <p:spPr>
          <a:xfrm>
            <a:off x="2591341" y="5417355"/>
            <a:ext cx="176121" cy="17366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포인트가 5개인 별 76"/>
          <p:cNvSpPr/>
          <p:nvPr/>
        </p:nvSpPr>
        <p:spPr>
          <a:xfrm>
            <a:off x="2796036" y="5417355"/>
            <a:ext cx="176121" cy="17366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5105358" y="2318774"/>
            <a:ext cx="5981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페이지에서 무비 차트의 영화 포스터를 누르면 해당 영화의 평점과 한 줄 평가를 작성하거나 볼 수 있는 평점 게시판 페이지로 넘어 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평점과 감상을 등록하면 등록자의 아이디와 해당 내용이 화면에 표기된다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2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71645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고딕18" panose="02020600000000000000" pitchFamily="18" charset="-127"/>
                <a:ea typeface="a고딕18" panose="02020600000000000000" pitchFamily="18" charset="-127"/>
              </a:rPr>
              <a:t>팀원 별 역할</a:t>
            </a:r>
            <a:endParaRPr lang="ko-KR" altLang="en-US" sz="2800" dirty="0"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2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69803" y="8367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84396" y="436638"/>
            <a:ext cx="1330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팀원 별 역할</a:t>
            </a:r>
            <a:endParaRPr lang="ko-KR" altLang="en-US" sz="2000" spc="-15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592" y="49894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06178"/>
              </p:ext>
            </p:extLst>
          </p:nvPr>
        </p:nvGraphicFramePr>
        <p:xfrm>
          <a:off x="2302892" y="2053166"/>
          <a:ext cx="8128000" cy="2937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308"/>
                <a:gridCol w="5782692"/>
              </a:tblGrid>
              <a:tr h="639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팀원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역할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이지훈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전반적인 개발 총괄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프로젝트 발표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권수빈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레이아웃 구상 및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회원 및 영화 데이터베이스 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각종 데이터 정리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배예진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레이아웃 구현 및 내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외부 </a:t>
                      </a:r>
                      <a:r>
                        <a:rPr lang="ko-KR" altLang="en-US" dirty="0" err="1" smtClean="0"/>
                        <a:t>엑티비티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발표자료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문서 작성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393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71645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a고딕18" panose="02020600000000000000" pitchFamily="18" charset="-127"/>
                <a:ea typeface="a고딕18" panose="02020600000000000000" pitchFamily="18" charset="-127"/>
              </a:rPr>
              <a:t>Q</a:t>
            </a:r>
            <a:r>
              <a:rPr lang="en-US" altLang="ko-KR" sz="2800" dirty="0" err="1" smtClean="0">
                <a:latin typeface="a고딕18" panose="02020600000000000000" pitchFamily="18" charset="-127"/>
                <a:ea typeface="a고딕18" panose="02020600000000000000" pitchFamily="18" charset="-127"/>
              </a:rPr>
              <a:t>nA</a:t>
            </a:r>
            <a:endParaRPr lang="ko-KR" altLang="en-US" sz="2800" dirty="0"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6318" y="2726873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STHupo" panose="02010800040101010101" pitchFamily="2" charset="-122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793" y="2497976"/>
            <a:ext cx="18389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9488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프로그램 소개</a:t>
            </a:r>
            <a:endParaRPr lang="ko-KR" altLang="en-US" sz="200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18389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프로그램 예상도</a:t>
            </a:r>
            <a:endParaRPr lang="ko-KR" altLang="en-US" sz="200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18389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팀원 별 역할</a:t>
            </a:r>
            <a:endParaRPr lang="ko-KR" altLang="en-US" sz="200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18389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QnA</a:t>
            </a:r>
            <a:endParaRPr lang="ko-KR" altLang="en-US" sz="200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0367" y="627893"/>
            <a:ext cx="2051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71645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고딕18" panose="02020600000000000000" pitchFamily="18" charset="-127"/>
                <a:ea typeface="a고딕18" panose="02020600000000000000" pitchFamily="18" charset="-127"/>
              </a:rPr>
              <a:t>프로그램 소개</a:t>
            </a:r>
            <a:endParaRPr lang="ko-KR" altLang="en-US" sz="2800" dirty="0"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1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2" y="5410200"/>
            <a:ext cx="1783266" cy="14478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069803" y="88517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65773" y="499217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프로그램 소개</a:t>
            </a:r>
            <a:endParaRPr lang="ko-KR" altLang="en-US" sz="2000" spc="-15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592" y="49894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9106" y="1634621"/>
            <a:ext cx="8639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수업시간에 공부한 내용을 활용할 수 있을까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평소에 우리가 자주 쓰는 </a:t>
            </a:r>
            <a:r>
              <a:rPr lang="ko-KR" altLang="en-US" sz="2400" dirty="0" err="1"/>
              <a:t>앱을</a:t>
            </a:r>
            <a:r>
              <a:rPr lang="ko-KR" altLang="en-US" sz="2400" dirty="0"/>
              <a:t> 직접 만들어볼 수 있을까</a:t>
            </a:r>
            <a:r>
              <a:rPr lang="en-US" altLang="ko-KR" sz="2400" dirty="0"/>
              <a:t>?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Database</a:t>
            </a:r>
            <a:r>
              <a:rPr lang="ko-KR" altLang="en-US" sz="2400" dirty="0"/>
              <a:t>를 활용해 더 완성도 있는 </a:t>
            </a:r>
            <a:r>
              <a:rPr lang="ko-KR" altLang="en-US" sz="2400" dirty="0" err="1"/>
              <a:t>앱을</a:t>
            </a:r>
            <a:r>
              <a:rPr lang="ko-KR" altLang="en-US" sz="2400" dirty="0"/>
              <a:t> 만들어볼 수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4734" y="97541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선정 배경</a:t>
            </a:r>
            <a:endParaRPr lang="ko-KR" altLang="en-US" spc="-15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058382" y="3863489"/>
            <a:ext cx="1320800" cy="84420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87830" y="5031668"/>
            <a:ext cx="66619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 smtClean="0"/>
              <a:t>기존의 </a:t>
            </a:r>
            <a:r>
              <a:rPr lang="ko-KR" altLang="en-US" sz="2800" b="1" dirty="0"/>
              <a:t>영화 </a:t>
            </a:r>
            <a:r>
              <a:rPr lang="ko-KR" altLang="en-US" sz="2800" b="1" dirty="0" err="1" smtClean="0"/>
              <a:t>어플을</a:t>
            </a:r>
            <a:r>
              <a:rPr lang="ko-KR" altLang="en-US" sz="2800" b="1" dirty="0" smtClean="0"/>
              <a:t> </a:t>
            </a:r>
            <a:r>
              <a:rPr lang="ko-KR" altLang="en-US" sz="2800" b="1" dirty="0"/>
              <a:t>바탕으로 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우리만의 영화예매 </a:t>
            </a:r>
            <a:r>
              <a:rPr lang="ko-KR" altLang="en-US" sz="2800" b="1" dirty="0" err="1" smtClean="0"/>
              <a:t>어플을</a:t>
            </a:r>
            <a:r>
              <a:rPr lang="ko-KR" altLang="en-US" sz="2800" b="1" dirty="0" smtClean="0"/>
              <a:t> 구현해보자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sp>
        <p:nvSpPr>
          <p:cNvPr id="16" name="타원형 설명선 15"/>
          <p:cNvSpPr/>
          <p:nvPr/>
        </p:nvSpPr>
        <p:spPr>
          <a:xfrm>
            <a:off x="1460500" y="4285592"/>
            <a:ext cx="1270000" cy="1035708"/>
          </a:xfrm>
          <a:prstGeom prst="wedgeEllipseCallou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/>
              <a:t>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9803" y="885175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65773" y="499217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프로그램 소개</a:t>
            </a:r>
            <a:endParaRPr lang="ko-KR" altLang="en-US" sz="2000" spc="-15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599" y="498947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01</a:t>
            </a:r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37107" y="960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프로그램 개요</a:t>
            </a:r>
            <a:endParaRPr lang="ko-KR" altLang="en-US" spc="-150" dirty="0">
              <a:solidFill>
                <a:srgbClr val="00002F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9803" y="4491092"/>
            <a:ext cx="382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회원가입을 한 회원을 대상으로 하는 영화예매 서비스 </a:t>
            </a:r>
            <a:r>
              <a:rPr lang="ko-KR" altLang="en-US" sz="2000" b="1" dirty="0" err="1" smtClean="0"/>
              <a:t>어플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80200" y="4337203"/>
            <a:ext cx="4178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무비 차트를 통한 인기 영화 소개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영화에 대한 평점과 한 줄 </a:t>
            </a:r>
            <a:r>
              <a:rPr lang="ko-KR" altLang="en-US" sz="2000" b="1" dirty="0" err="1" smtClean="0"/>
              <a:t>댓글로</a:t>
            </a:r>
            <a:r>
              <a:rPr lang="ko-KR" altLang="en-US" sz="2000" b="1" dirty="0" smtClean="0"/>
              <a:t> 감상을 공유 </a:t>
            </a:r>
            <a:endParaRPr lang="ko-KR" altLang="en-US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360" y="2336954"/>
            <a:ext cx="1924050" cy="200025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301997" y="1575122"/>
            <a:ext cx="3176692" cy="2562760"/>
            <a:chOff x="7614200" y="1180565"/>
            <a:chExt cx="3176692" cy="25627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3542" y="1933575"/>
              <a:ext cx="1657350" cy="180975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614200" y="1180565"/>
              <a:ext cx="1783800" cy="1657885"/>
            </a:xfrm>
            <a:prstGeom prst="rect">
              <a:avLst/>
            </a:prstGeom>
          </p:spPr>
        </p:pic>
        <p:sp>
          <p:nvSpPr>
            <p:cNvPr id="21" name="포인트가 5개인 별 20"/>
            <p:cNvSpPr/>
            <p:nvPr/>
          </p:nvSpPr>
          <p:spPr>
            <a:xfrm>
              <a:off x="7935721" y="1781175"/>
              <a:ext cx="292100" cy="30480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8314942" y="1781175"/>
              <a:ext cx="292100" cy="30480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8694163" y="1781175"/>
              <a:ext cx="292100" cy="30480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26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71645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a고딕18" panose="02020600000000000000" pitchFamily="18" charset="-127"/>
                <a:ea typeface="a고딕18" panose="02020600000000000000" pitchFamily="18" charset="-127"/>
              </a:rPr>
              <a:t>프로그램 예상도</a:t>
            </a:r>
            <a:endParaRPr lang="ko-KR" altLang="en-US" sz="2800" dirty="0">
              <a:latin typeface="a고딕18" panose="02020600000000000000" pitchFamily="18" charset="-127"/>
              <a:ea typeface="a고딕18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5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086196" y="1785972"/>
            <a:ext cx="2921511" cy="4369982"/>
            <a:chOff x="1590895" y="1796900"/>
            <a:chExt cx="2921511" cy="4369982"/>
          </a:xfrm>
        </p:grpSpPr>
        <p:grpSp>
          <p:nvGrpSpPr>
            <p:cNvPr id="4" name="그룹 3"/>
            <p:cNvGrpSpPr/>
            <p:nvPr/>
          </p:nvGrpSpPr>
          <p:grpSpPr>
            <a:xfrm>
              <a:off x="1590895" y="1796900"/>
              <a:ext cx="2921511" cy="4369982"/>
              <a:chOff x="1590895" y="1796900"/>
              <a:chExt cx="2921511" cy="4369982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590895" y="1796900"/>
                <a:ext cx="2921511" cy="4369982"/>
              </a:xfrm>
              <a:prstGeom prst="rect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직사각형 2"/>
              <p:cNvSpPr/>
              <p:nvPr/>
            </p:nvSpPr>
            <p:spPr>
              <a:xfrm>
                <a:off x="1590895" y="1796901"/>
                <a:ext cx="2921511" cy="510363"/>
              </a:xfrm>
              <a:prstGeom prst="rect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2374355" y="4785851"/>
              <a:ext cx="1488558" cy="3721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0950" y="4257369"/>
              <a:ext cx="393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ID</a:t>
              </a:r>
              <a:endParaRPr lang="ko-KR" alt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9817" y="4802644"/>
              <a:ext cx="535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PW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374355" y="4251426"/>
              <a:ext cx="1488558" cy="37214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50432" y="2695273"/>
              <a:ext cx="1736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한기대 시네마</a:t>
              </a: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43730" y="5427143"/>
              <a:ext cx="77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로그인</a:t>
              </a:r>
              <a:endParaRPr lang="ko-KR" altLang="en-US" sz="1200" b="1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030491" y="5421483"/>
              <a:ext cx="0" cy="273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052760" y="5430994"/>
              <a:ext cx="818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회원가입</a:t>
              </a:r>
              <a:endParaRPr lang="ko-KR" altLang="en-US" sz="1200" b="1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1958" y="3110799"/>
              <a:ext cx="1173347" cy="98371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5667244" y="2380508"/>
            <a:ext cx="5338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프로그램을 실행 시키면</a:t>
            </a:r>
            <a:r>
              <a:rPr lang="en-US" altLang="ko-KR" dirty="0"/>
              <a:t> </a:t>
            </a:r>
            <a:r>
              <a:rPr lang="ko-KR" altLang="en-US" dirty="0" smtClean="0"/>
              <a:t>로그인 화면이 나타난다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가입된 회원은 아이디와 패스워드를 입력하여 </a:t>
            </a:r>
            <a:r>
              <a:rPr lang="ko-KR" altLang="en-US" dirty="0" smtClean="0"/>
              <a:t>로그인 </a:t>
            </a:r>
            <a:r>
              <a:rPr lang="ko-KR" altLang="en-US" dirty="0"/>
              <a:t>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회원이 </a:t>
            </a:r>
            <a:r>
              <a:rPr lang="ko-KR" altLang="en-US" dirty="0"/>
              <a:t>아니라면 하단의 회원가입 버튼을 클릭하여 </a:t>
            </a:r>
            <a:r>
              <a:rPr lang="ko-KR" altLang="en-US" dirty="0" smtClean="0"/>
              <a:t>신규 </a:t>
            </a:r>
            <a:r>
              <a:rPr lang="ko-KR" altLang="en-US" dirty="0"/>
              <a:t>회원으로 등록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590896" y="1722472"/>
            <a:ext cx="2921511" cy="4369982"/>
            <a:chOff x="1590895" y="1796900"/>
            <a:chExt cx="2921511" cy="4369982"/>
          </a:xfrm>
        </p:grpSpPr>
        <p:sp>
          <p:nvSpPr>
            <p:cNvPr id="10" name="직사각형 9"/>
            <p:cNvSpPr/>
            <p:nvPr/>
          </p:nvSpPr>
          <p:spPr>
            <a:xfrm>
              <a:off x="1590895" y="1796900"/>
              <a:ext cx="2921511" cy="4369982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90895" y="1796901"/>
              <a:ext cx="2921511" cy="510363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43846" y="2490311"/>
            <a:ext cx="130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87217" y="3349756"/>
            <a:ext cx="56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2153" y="3912737"/>
            <a:ext cx="56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PW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2153" y="4387042"/>
            <a:ext cx="91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PW</a:t>
            </a:r>
          </a:p>
          <a:p>
            <a:r>
              <a:rPr lang="ko-KR" altLang="en-US" sz="1400" dirty="0" smtClean="0"/>
              <a:t>확인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402476" y="3328025"/>
            <a:ext cx="1582765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41763" y="5380878"/>
            <a:ext cx="639390" cy="4351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3517940" y="5380877"/>
            <a:ext cx="639390" cy="4351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2402475" y="3893527"/>
            <a:ext cx="1582765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02475" y="4467775"/>
            <a:ext cx="1582765" cy="3385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6133" y="2949957"/>
            <a:ext cx="5384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회원가입 화면은 등록할 아이디와 패스워드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패스워드확인을</a:t>
            </a:r>
            <a:r>
              <a:rPr lang="en-US" altLang="ko-KR" dirty="0"/>
              <a:t> </a:t>
            </a:r>
            <a:r>
              <a:rPr lang="ko-KR" altLang="en-US" dirty="0" smtClean="0"/>
              <a:t>기입하도록 구성되어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가입 버튼을 누르면 회원 </a:t>
            </a:r>
            <a:r>
              <a:rPr lang="ko-KR" altLang="en-US" dirty="0" err="1" smtClean="0"/>
              <a:t>가입이되고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 버튼을 누르면 로그인 화면으로 다시 돌아간다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0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1590896" y="1733105"/>
            <a:ext cx="2921511" cy="4369982"/>
            <a:chOff x="1590895" y="1796900"/>
            <a:chExt cx="2921511" cy="4369982"/>
          </a:xfrm>
        </p:grpSpPr>
        <p:sp>
          <p:nvSpPr>
            <p:cNvPr id="10" name="직사각형 9"/>
            <p:cNvSpPr/>
            <p:nvPr/>
          </p:nvSpPr>
          <p:spPr>
            <a:xfrm>
              <a:off x="1590895" y="1796900"/>
              <a:ext cx="2921511" cy="4369982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90895" y="1796901"/>
              <a:ext cx="2921511" cy="510363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176200" y="1824550"/>
            <a:ext cx="72000" cy="340290"/>
            <a:chOff x="4176200" y="1824550"/>
            <a:chExt cx="72000" cy="340290"/>
          </a:xfrm>
        </p:grpSpPr>
        <p:sp>
          <p:nvSpPr>
            <p:cNvPr id="7" name="타원 6"/>
            <p:cNvSpPr/>
            <p:nvPr/>
          </p:nvSpPr>
          <p:spPr>
            <a:xfrm>
              <a:off x="4176200" y="182455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176200" y="1958695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176200" y="209284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12407" y="1860550"/>
            <a:ext cx="1104900" cy="5016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 정보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4512407" y="2337770"/>
            <a:ext cx="1104900" cy="5016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예매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12407" y="2814990"/>
            <a:ext cx="1104900" cy="5016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로그아웃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5075" y="2839420"/>
            <a:ext cx="119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무비 차트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" r="492"/>
          <a:stretch/>
        </p:blipFill>
        <p:spPr>
          <a:xfrm>
            <a:off x="2771989" y="2457074"/>
            <a:ext cx="559325" cy="38234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47" y="3454400"/>
            <a:ext cx="833438" cy="120151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983" y="3454399"/>
            <a:ext cx="830994" cy="119923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774" y="3454399"/>
            <a:ext cx="850612" cy="119923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4747" y="4775914"/>
            <a:ext cx="833438" cy="120717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982" y="4773632"/>
            <a:ext cx="830995" cy="120946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774" y="4773631"/>
            <a:ext cx="850612" cy="120946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74742" y="4271198"/>
            <a:ext cx="38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80861" y="428658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051422" y="429767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71905" y="5597932"/>
            <a:ext cx="38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82534" y="5612999"/>
            <a:ext cx="38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20478" y="5609725"/>
            <a:ext cx="38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</a:t>
            </a:r>
            <a:r>
              <a:rPr lang="en-US" altLang="ko-KR" sz="2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863388" y="1616834"/>
            <a:ext cx="697621" cy="6941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053918" y="2666921"/>
            <a:ext cx="5164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메인 페이지는 다음 그림과 같이 현재 영화 예매 순위를 보여주는 무비 차트를 보여준다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상단의 액션 바 메뉴를 누르면 내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 메뉴가 나타난다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정보 메뉴는 내 정보를 열람할 수 있는 페이지로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예매 메뉴는 영화예매를 할 수 있는 페이지로 이동한다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87592" y="498947"/>
            <a:ext cx="2698929" cy="461665"/>
            <a:chOff x="487592" y="498947"/>
            <a:chExt cx="2698929" cy="461665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1026521" y="929834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262380" y="529724"/>
              <a:ext cx="16882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 smtClean="0">
                  <a:solidFill>
                    <a:srgbClr val="00002F"/>
                  </a:solidFill>
                  <a:latin typeface="a고딕14" panose="02020600000000000000" pitchFamily="18" charset="-127"/>
                  <a:ea typeface="a고딕14" panose="02020600000000000000" pitchFamily="18" charset="-127"/>
                </a:rPr>
                <a:t>프로그램 예상도</a:t>
              </a:r>
              <a:endParaRPr lang="ko-KR" altLang="en-US" sz="2000" spc="-150" dirty="0">
                <a:solidFill>
                  <a:srgbClr val="00002F"/>
                </a:solidFill>
                <a:latin typeface="a고딕14" panose="02020600000000000000" pitchFamily="18" charset="-127"/>
                <a:ea typeface="a고딕14" panose="02020600000000000000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7592" y="498947"/>
              <a:ext cx="550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150" dirty="0" smtClean="0">
                  <a:solidFill>
                    <a:srgbClr val="00002F"/>
                  </a:solidFill>
                  <a:latin typeface="a고딕18" panose="02020600000000000000" pitchFamily="18" charset="-127"/>
                  <a:ea typeface="a고딕18" panose="02020600000000000000" pitchFamily="18" charset="-127"/>
                </a:rPr>
                <a:t>02.</a:t>
              </a:r>
              <a:endParaRPr lang="ko-KR" altLang="en-US" sz="2400" spc="-150" dirty="0">
                <a:solidFill>
                  <a:srgbClr val="00002F"/>
                </a:solidFill>
                <a:latin typeface="a고딕18" panose="02020600000000000000" pitchFamily="18" charset="-127"/>
                <a:ea typeface="a고딕18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5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541</Words>
  <Application>Microsoft Office PowerPoint</Application>
  <PresentationFormat>와이드스크린</PresentationFormat>
  <Paragraphs>178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a고딕18</vt:lpstr>
      <vt:lpstr>휴먼둥근헤드라인</vt:lpstr>
      <vt:lpstr>MingLiU-ExtB</vt:lpstr>
      <vt:lpstr>STHupo</vt:lpstr>
      <vt:lpstr>HY엽서L</vt:lpstr>
      <vt:lpstr>Arial</vt:lpstr>
      <vt:lpstr>a고딕17</vt:lpstr>
      <vt:lpstr>Arial Rounded MT Bold</vt:lpstr>
      <vt:lpstr>맑은 고딕</vt:lpstr>
      <vt:lpstr>a고딕14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b7730313@naver.com</cp:lastModifiedBy>
  <cp:revision>4</cp:revision>
  <dcterms:created xsi:type="dcterms:W3CDTF">2017-05-29T09:12:16Z</dcterms:created>
  <dcterms:modified xsi:type="dcterms:W3CDTF">2018-11-24T11:00:40Z</dcterms:modified>
</cp:coreProperties>
</file>