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800" y="7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669747256231"/>
          <c:y val="3.7689173649192456E-2"/>
          <c:w val="0.85847625229701618"/>
          <c:h val="0.7483484970829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Disabled Gamers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8-43D4-A280-1AE157FEA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 Gamers Overall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0.52</c:v>
                </c:pt>
                <c:pt idx="1">
                  <c:v>0.28999999999999998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8-43D4-A280-1AE157FEA7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1971183"/>
        <c:axId val="341961199"/>
      </c:barChart>
      <c:catAx>
        <c:axId val="34197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1" dirty="0"/>
                  <a:t>Hours played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61199"/>
        <c:crosses val="autoZero"/>
        <c:auto val="1"/>
        <c:lblAlgn val="ctr"/>
        <c:lblOffset val="100"/>
        <c:noMultiLvlLbl val="0"/>
      </c:catAx>
      <c:valAx>
        <c:axId val="3419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Survey</a:t>
                </a:r>
                <a:r>
                  <a:rPr lang="en-GB" sz="1100" baseline="0" dirty="0"/>
                  <a:t> respondents by percentage</a:t>
                </a:r>
                <a:endParaRPr lang="en-GB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7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111" y="5742431"/>
            <a:ext cx="15241403" cy="11077130"/>
          </a:xfrm>
        </p:spPr>
        <p:txBody>
          <a:bodyPr anchor="b">
            <a:normAutofit/>
          </a:bodyPr>
          <a:lstStyle>
            <a:lvl1pPr algn="ctr">
              <a:defRPr sz="112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1111" y="17155961"/>
            <a:ext cx="15241403" cy="6055038"/>
          </a:xfrm>
        </p:spPr>
        <p:txBody>
          <a:bodyPr>
            <a:normAutofit/>
          </a:bodyPr>
          <a:lstStyle>
            <a:lvl1pPr marL="0" indent="0" algn="ctr">
              <a:buNone/>
              <a:defRPr sz="5145">
                <a:solidFill>
                  <a:schemeClr val="bg1">
                    <a:lumMod val="50000"/>
                  </a:schemeClr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710" y="18935799"/>
            <a:ext cx="18178242" cy="3582920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7931" y="3082532"/>
            <a:ext cx="17227800" cy="1418907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22552906"/>
            <a:ext cx="18178277" cy="3012830"/>
          </a:xfrm>
        </p:spPr>
        <p:txBody>
          <a:bodyPr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6" y="2691132"/>
            <a:ext cx="18178277" cy="15129859"/>
          </a:xfrm>
        </p:spPr>
        <p:txBody>
          <a:bodyPr anchor="ctr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18562533"/>
            <a:ext cx="18178277" cy="7003207"/>
          </a:xfrm>
        </p:spPr>
        <p:txBody>
          <a:bodyPr anchor="ctr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9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0" y="3852115"/>
            <a:ext cx="16316155" cy="12051437"/>
          </a:xfrm>
        </p:spPr>
        <p:txBody>
          <a:bodyPr anchor="ctr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51" y="15936787"/>
            <a:ext cx="15350711" cy="2625741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19304079"/>
            <a:ext cx="18178277" cy="62733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724969" y="3919528"/>
            <a:ext cx="127892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57857" y="13773567"/>
            <a:ext cx="1294713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46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6" y="9441569"/>
            <a:ext cx="18178277" cy="11088705"/>
          </a:xfrm>
        </p:spPr>
        <p:txBody>
          <a:bodyPr anchor="b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20582267"/>
            <a:ext cx="18178277" cy="5035468"/>
          </a:xfrm>
        </p:spPr>
        <p:txBody>
          <a:bodyPr anchor="t"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64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2676" y="2691130"/>
            <a:ext cx="18178277" cy="7085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2675" y="10449729"/>
            <a:ext cx="5786095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2675" y="12993693"/>
            <a:ext cx="5786095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09075" y="10449729"/>
            <a:ext cx="5773020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89712" y="12993693"/>
            <a:ext cx="5793767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84418" y="10449729"/>
            <a:ext cx="5796534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2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84418" y="12993693"/>
            <a:ext cx="5796534" cy="12572049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4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2676" y="2696304"/>
            <a:ext cx="18178277" cy="7080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2676" y="18562528"/>
            <a:ext cx="5781593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5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2676" y="10449730"/>
            <a:ext cx="5781593" cy="6727825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2676" y="21106485"/>
            <a:ext cx="5781593" cy="44592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2183" y="18562528"/>
            <a:ext cx="5791097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5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89708" y="10449730"/>
            <a:ext cx="5793770" cy="6727825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89708" y="21106483"/>
            <a:ext cx="5793770" cy="445925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84419" y="18562528"/>
            <a:ext cx="5789086" cy="254395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5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84418" y="10449730"/>
            <a:ext cx="5796534" cy="6727825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84198" y="21106474"/>
            <a:ext cx="5796754" cy="445926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4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2676" y="10449736"/>
            <a:ext cx="18178277" cy="151160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2691141"/>
            <a:ext cx="4478296" cy="22874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2676" y="2691141"/>
            <a:ext cx="13432684" cy="22874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2673" y="10449732"/>
            <a:ext cx="18177180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6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5" y="3657767"/>
            <a:ext cx="18156003" cy="12081916"/>
          </a:xfrm>
        </p:spPr>
        <p:txBody>
          <a:bodyPr anchor="b">
            <a:normAutofit/>
          </a:bodyPr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675" y="16146156"/>
            <a:ext cx="18156003" cy="6039958"/>
          </a:xfrm>
        </p:spPr>
        <p:txBody>
          <a:bodyPr>
            <a:normAutofit/>
          </a:bodyPr>
          <a:lstStyle>
            <a:lvl1pPr marL="0" indent="0" algn="ctr">
              <a:buNone/>
              <a:defRPr sz="4677">
                <a:solidFill>
                  <a:schemeClr val="bg1">
                    <a:lumMod val="50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2677" y="2730502"/>
            <a:ext cx="18178275" cy="704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2673" y="10449732"/>
            <a:ext cx="8955492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25460" y="10449732"/>
            <a:ext cx="8954393" cy="15116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1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2677" y="2730502"/>
            <a:ext cx="18178275" cy="7046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0552" y="10467057"/>
            <a:ext cx="8547618" cy="300189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0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2675" y="13468954"/>
            <a:ext cx="8955492" cy="1209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18727" y="10467057"/>
            <a:ext cx="8562227" cy="300189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0" b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25461" y="13468954"/>
            <a:ext cx="8954395" cy="1209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0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5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5" y="2691130"/>
            <a:ext cx="6902828" cy="8931815"/>
          </a:xfrm>
        </p:spPr>
        <p:txBody>
          <a:bodyPr anchor="b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06446" y="2691137"/>
            <a:ext cx="10874504" cy="22874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676" y="11622945"/>
            <a:ext cx="6902830" cy="13942791"/>
          </a:xfrm>
        </p:spPr>
        <p:txBody>
          <a:bodyPr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302752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77" y="2691130"/>
            <a:ext cx="9657284" cy="8931824"/>
          </a:xfrm>
        </p:spPr>
        <p:txBody>
          <a:bodyPr anchor="b"/>
          <a:lstStyle>
            <a:lvl1pPr algn="ctr"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2695" y="2691135"/>
            <a:ext cx="7029308" cy="22874605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710" y="11622952"/>
            <a:ext cx="9657251" cy="13942786"/>
          </a:xfrm>
        </p:spPr>
        <p:txBody>
          <a:bodyPr/>
          <a:lstStyle>
            <a:lvl1pPr marL="0" indent="0" algn="ctr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2677" y="2730502"/>
            <a:ext cx="18178275" cy="70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2676" y="10449736"/>
            <a:ext cx="18178277" cy="1511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67785" y="2597221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/>
                </a:solidFill>
              </a:defRPr>
            </a:lvl1pPr>
          </a:lstStyle>
          <a:p>
            <a:fld id="{E449AFBF-9C1E-4CFC-B932-0A28066D6C8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676" y="25972215"/>
            <a:ext cx="11703618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40592" y="25972215"/>
            <a:ext cx="134036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/>
                </a:solidFill>
              </a:defRPr>
            </a:lvl1pPr>
          </a:lstStyle>
          <a:p>
            <a:fld id="{B2310FCF-62E6-41D0-B8D5-89E9C6EFB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3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841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20000"/>
        </a:lnSpc>
        <a:spcBef>
          <a:spcPts val="2339"/>
        </a:spcBef>
        <a:buClr>
          <a:schemeClr val="tx1"/>
        </a:buClr>
        <a:buFont typeface="Arial" panose="020B0604020202020204" pitchFamily="34" charset="0"/>
        <a:buChar char="•"/>
        <a:defRPr sz="467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42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74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120000"/>
        </a:lnSpc>
        <a:spcBef>
          <a:spcPts val="1169"/>
        </a:spcBef>
        <a:buClr>
          <a:schemeClr val="tx1"/>
        </a:buClr>
        <a:buFont typeface="Arial" panose="020B0604020202020204" pitchFamily="34" charset="0"/>
        <a:buChar char="•"/>
        <a:defRPr sz="327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hyperlink" Target="https://www.who.int/disabilities/world_report/2011/report.pdf" TargetMode="External"/><Relationship Id="rId3" Type="http://schemas.openxmlformats.org/officeDocument/2006/relationships/image" Target="../media/image5.png"/><Relationship Id="rId7" Type="http://schemas.openxmlformats.org/officeDocument/2006/relationships/chart" Target="../charts/chart1.xml"/><Relationship Id="rId12" Type="http://schemas.openxmlformats.org/officeDocument/2006/relationships/hyperlink" Target="https://www.investopedia.com/articles/investing/053115/how-video-game-industry-changing.asp" TargetMode="External"/><Relationship Id="rId2" Type="http://schemas.openxmlformats.org/officeDocument/2006/relationships/image" Target="../media/image4.jpe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6D44-325A-44ED-AE76-40E63F8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859" y="832672"/>
            <a:ext cx="19113908" cy="4984955"/>
          </a:xfrm>
          <a:prstGeom prst="irregularSeal2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Brush/>
                      </a14:imgEffect>
                      <a14:imgEffect>
                        <a14:colorTemperature colorTemp="4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28575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/>
          <a:p>
            <a:r>
              <a:rPr lang="en-GB" sz="8000" dirty="0">
                <a:ln w="28575">
                  <a:solidFill>
                    <a:srgbClr val="00B0F0"/>
                  </a:solidFill>
                </a:ln>
              </a:rPr>
              <a:t>Accessibility in Games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191454EA-B6C4-4203-88CF-0B6767D8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8508205"/>
            <a:ext cx="6030498" cy="2902745"/>
          </a:xfrm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Gaming is the biggest entertainment industry by revenue.</a:t>
            </a:r>
          </a:p>
          <a:p>
            <a:pPr marL="285750" indent="-28575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Bigger than the movie and music industry combined!</a:t>
            </a:r>
          </a:p>
          <a:p>
            <a:pPr marL="285750" indent="-28575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Over 2 billion gamers across the world. That is 26% of the world’s population [1]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27D7FB65-0CB1-420D-B416-5A3702BBE853}"/>
              </a:ext>
            </a:extLst>
          </p:cNvPr>
          <p:cNvSpPr/>
          <p:nvPr/>
        </p:nvSpPr>
        <p:spPr>
          <a:xfrm>
            <a:off x="8214084" y="5895906"/>
            <a:ext cx="4955458" cy="2123768"/>
          </a:xfrm>
          <a:prstGeom prst="cloudCallout">
            <a:avLst/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Problem &amp; Motivation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40B6494-FEEF-403B-B288-B812430F3301}"/>
              </a:ext>
            </a:extLst>
          </p:cNvPr>
          <p:cNvSpPr/>
          <p:nvPr/>
        </p:nvSpPr>
        <p:spPr>
          <a:xfrm>
            <a:off x="15086832" y="5895906"/>
            <a:ext cx="4955458" cy="2123768"/>
          </a:xfrm>
          <a:prstGeom prst="cloudCallout">
            <a:avLst/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The Proposed Approach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115C412-EAAC-415F-91F3-86598E39B8FF}"/>
              </a:ext>
            </a:extLst>
          </p:cNvPr>
          <p:cNvSpPr/>
          <p:nvPr/>
        </p:nvSpPr>
        <p:spPr>
          <a:xfrm>
            <a:off x="1341336" y="5895906"/>
            <a:ext cx="4955458" cy="2123768"/>
          </a:xfrm>
          <a:prstGeom prst="cloudCallout">
            <a:avLst/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Background</a:t>
            </a:r>
          </a:p>
        </p:txBody>
      </p:sp>
      <p:graphicFrame>
        <p:nvGraphicFramePr>
          <p:cNvPr id="20" name="Content Placeholder 54">
            <a:extLst>
              <a:ext uri="{FF2B5EF4-FFF2-40B4-BE49-F238E27FC236}">
                <a16:creationId xmlns:a16="http://schemas.microsoft.com/office/drawing/2014/main" id="{5754B9B8-3515-4C39-97FC-9B07D1D38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541082"/>
              </p:ext>
            </p:extLst>
          </p:nvPr>
        </p:nvGraphicFramePr>
        <p:xfrm>
          <a:off x="14737476" y="11727090"/>
          <a:ext cx="6424095" cy="455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1" name="Picture 30" descr="Infographic: Gaming: The Most Lucrative Entertainment Industry By Far | Statista">
            <a:extLst>
              <a:ext uri="{FF2B5EF4-FFF2-40B4-BE49-F238E27FC236}">
                <a16:creationId xmlns:a16="http://schemas.microsoft.com/office/drawing/2014/main" id="{FECB3B68-B364-4802-B6B8-22185658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784"/>
          <a:stretch>
            <a:fillRect/>
          </a:stretch>
        </p:blipFill>
        <p:spPr bwMode="auto">
          <a:xfrm>
            <a:off x="250262" y="11713234"/>
            <a:ext cx="4646615" cy="47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6" descr="How many gamers are there in the world? How many people play games">
            <a:extLst>
              <a:ext uri="{FF2B5EF4-FFF2-40B4-BE49-F238E27FC236}">
                <a16:creationId xmlns:a16="http://schemas.microsoft.com/office/drawing/2014/main" id="{0375123D-0F92-4FC5-B345-8034252A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" b="4565"/>
          <a:stretch>
            <a:fillRect/>
          </a:stretch>
        </p:blipFill>
        <p:spPr bwMode="auto">
          <a:xfrm>
            <a:off x="5199416" y="11713234"/>
            <a:ext cx="9235521" cy="47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17CCE66E-43E0-4862-9034-86A1FC223380}"/>
              </a:ext>
            </a:extLst>
          </p:cNvPr>
          <p:cNvSpPr/>
          <p:nvPr/>
        </p:nvSpPr>
        <p:spPr>
          <a:xfrm>
            <a:off x="1134859" y="17113974"/>
            <a:ext cx="4955458" cy="2123768"/>
          </a:xfrm>
          <a:prstGeom prst="cloudCallout">
            <a:avLst/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Aim &amp; Objectives</a:t>
            </a:r>
          </a:p>
        </p:txBody>
      </p:sp>
      <p:sp useBgFill="1">
        <p:nvSpPr>
          <p:cNvPr id="18" name="Subtitle 2">
            <a:extLst>
              <a:ext uri="{FF2B5EF4-FFF2-40B4-BE49-F238E27FC236}">
                <a16:creationId xmlns:a16="http://schemas.microsoft.com/office/drawing/2014/main" id="{DB15AF9B-8893-4999-967A-0E870D3EFC91}"/>
              </a:ext>
            </a:extLst>
          </p:cNvPr>
          <p:cNvSpPr txBox="1">
            <a:spLocks/>
          </p:cNvSpPr>
          <p:nvPr/>
        </p:nvSpPr>
        <p:spPr>
          <a:xfrm>
            <a:off x="7676564" y="8508205"/>
            <a:ext cx="6030498" cy="2902745"/>
          </a:xfrm>
          <a:prstGeom prst="rect">
            <a:avLst/>
          </a:prstGeom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A billion people experience some form of disability, 15% of global population [2]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According to PopCap Games Research, this figure rises to 20.5% among gamers.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Disabled gamers have more video game engagement than casual gamers overall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GB" sz="2400" cap="none" dirty="0">
              <a:solidFill>
                <a:schemeClr val="tx1"/>
              </a:solidFill>
            </a:endParaRPr>
          </a:p>
        </p:txBody>
      </p:sp>
      <p:sp useBgFill="1">
        <p:nvSpPr>
          <p:cNvPr id="19" name="Subtitle 2">
            <a:extLst>
              <a:ext uri="{FF2B5EF4-FFF2-40B4-BE49-F238E27FC236}">
                <a16:creationId xmlns:a16="http://schemas.microsoft.com/office/drawing/2014/main" id="{DB5404DC-89A8-4F1D-ADAE-6E26AFD8F87D}"/>
              </a:ext>
            </a:extLst>
          </p:cNvPr>
          <p:cNvSpPr txBox="1">
            <a:spLocks/>
          </p:cNvSpPr>
          <p:nvPr/>
        </p:nvSpPr>
        <p:spPr>
          <a:xfrm>
            <a:off x="14553028" y="8508205"/>
            <a:ext cx="6030498" cy="2902745"/>
          </a:xfrm>
          <a:prstGeom prst="rect">
            <a:avLst/>
          </a:prstGeom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The main focus for the project is to put more emphasis in accessibility for games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Integrate video game accessibility features to lower barriers to access faced by people with disabilities (“Color Switch” Game)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>
                <a:solidFill>
                  <a:schemeClr val="tx1"/>
                </a:solidFill>
              </a:rPr>
              <a:t>Accessibility barriers considered: Visual,  Motor, and Cognitive Impairment</a:t>
            </a:r>
          </a:p>
        </p:txBody>
      </p:sp>
      <p:sp useBgFill="1">
        <p:nvSpPr>
          <p:cNvPr id="31" name="Subtitle 2">
            <a:extLst>
              <a:ext uri="{FF2B5EF4-FFF2-40B4-BE49-F238E27FC236}">
                <a16:creationId xmlns:a16="http://schemas.microsoft.com/office/drawing/2014/main" id="{53ABE3F2-E7DB-49FA-A712-5351D77ABACF}"/>
              </a:ext>
            </a:extLst>
          </p:cNvPr>
          <p:cNvSpPr txBox="1">
            <a:spLocks/>
          </p:cNvSpPr>
          <p:nvPr/>
        </p:nvSpPr>
        <p:spPr>
          <a:xfrm>
            <a:off x="250262" y="19782883"/>
            <a:ext cx="7152024" cy="9545259"/>
          </a:xfrm>
          <a:prstGeom prst="rect">
            <a:avLst/>
          </a:prstGeom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GB" sz="2400" b="1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r>
              <a:rPr lang="en-GB" sz="2400" b="1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DEVELOP A UNITY GAME WHICH INCORPORATES ACCESSIBILITY FEATURES TO HELP FACILITATE THE EXPERIENCE AND CHALLENGES ENCOUNTERED BY PLAYERS WITH ACCESSIBILITY ISSUES.</a:t>
            </a:r>
          </a:p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GB" sz="2400" b="1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r>
              <a:rPr lang="en-GB" sz="2400" b="1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400" cap="none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a set of common gaming accessibility barriers including </a:t>
            </a:r>
            <a:r>
              <a:rPr lang="en-GB" sz="2400" i="1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visual, motor, hearing, and cognitive impairments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investigate established audio-visual techniques that are used to assist players facing such accessibility barriers.</a:t>
            </a:r>
            <a:r>
              <a:rPr lang="en-GB" sz="24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separate, individual 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prototypes or mini-simulations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focused on each selected accessibility barrier.</a:t>
            </a:r>
            <a:r>
              <a:rPr lang="en-GB" sz="2400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a 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Unity game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that integrates all accessibility techniques into the main game loop.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and evaluate how well the integrated accessibility features satisfy established accessibility guidelines in gaming such as “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game accessibility guidelines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includification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342900" lvl="0" indent="-3429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arenR"/>
            </a:pP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and evaluate the scalability of the integrated accessibility features in terms of its </a:t>
            </a:r>
            <a:r>
              <a:rPr lang="en-GB" sz="2400" u="sng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impact on the game’s performance</a:t>
            </a:r>
            <a:r>
              <a:rPr lang="en-GB" sz="2400" cap="non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endParaRPr lang="en-GB" sz="2400" cap="none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 useBgFill="1">
        <p:nvSpPr>
          <p:cNvPr id="33" name="Subtitle 2">
            <a:extLst>
              <a:ext uri="{FF2B5EF4-FFF2-40B4-BE49-F238E27FC236}">
                <a16:creationId xmlns:a16="http://schemas.microsoft.com/office/drawing/2014/main" id="{A91BD7A4-A914-4B2A-9273-F29EF3FB48ED}"/>
              </a:ext>
            </a:extLst>
          </p:cNvPr>
          <p:cNvSpPr txBox="1">
            <a:spLocks/>
          </p:cNvSpPr>
          <p:nvPr/>
        </p:nvSpPr>
        <p:spPr>
          <a:xfrm>
            <a:off x="13525500" y="25793701"/>
            <a:ext cx="7152024" cy="4241799"/>
          </a:xfrm>
          <a:prstGeom prst="rect">
            <a:avLst/>
          </a:prstGeom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GB" sz="2400" cap="none" dirty="0">
                <a:solidFill>
                  <a:schemeClr val="tx1"/>
                </a:solidFill>
              </a:rPr>
              <a:t>Solution for </a:t>
            </a:r>
            <a:r>
              <a:rPr lang="en-GB" sz="2400" b="1" cap="none" dirty="0">
                <a:solidFill>
                  <a:schemeClr val="tx1"/>
                </a:solidFill>
              </a:rPr>
              <a:t>Cognitive Impairment </a:t>
            </a:r>
            <a:r>
              <a:rPr lang="en-GB" sz="2400" cap="none" dirty="0">
                <a:solidFill>
                  <a:schemeClr val="tx1"/>
                </a:solidFill>
              </a:rPr>
              <a:t>Accessibility Barrier</a:t>
            </a: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/>
              <a:t>Enhance/Reduce Stimuli: Give user the option to increase/decrease game speed</a:t>
            </a:r>
          </a:p>
          <a:p>
            <a:pPr marL="0" lvl="1" algn="l">
              <a:lnSpc>
                <a:spcPct val="100000"/>
              </a:lnSpc>
              <a:spcBef>
                <a:spcPts val="800"/>
              </a:spcBef>
            </a:pPr>
            <a:r>
              <a:rPr lang="en-GB" sz="2400" b="1" cap="none" dirty="0"/>
              <a:t>Future Development outside of Project Scope:</a:t>
            </a:r>
          </a:p>
          <a:p>
            <a:pPr marL="457200" lvl="1" indent="-457200" algn="l">
              <a:lnSpc>
                <a:spcPct val="100000"/>
              </a:lnSpc>
              <a:spcBef>
                <a:spcPts val="800"/>
              </a:spcBef>
              <a:buAutoNum type="arabicParenBoth"/>
            </a:pPr>
            <a:r>
              <a:rPr lang="en-GB" sz="2400" cap="none" dirty="0"/>
              <a:t>Include user-swappable colour themes/palettes</a:t>
            </a:r>
          </a:p>
          <a:p>
            <a:pPr marL="457200" lvl="1" indent="-457200" algn="l">
              <a:lnSpc>
                <a:spcPct val="100000"/>
              </a:lnSpc>
              <a:spcBef>
                <a:spcPts val="800"/>
              </a:spcBef>
              <a:buAutoNum type="arabicParenBoth"/>
            </a:pPr>
            <a:r>
              <a:rPr lang="en-GB" sz="2400" cap="none" dirty="0"/>
              <a:t>Due to technological limitation (delayed system response), Unity Speech  Recognition can be replaced with a more efficient Speech Recognition Software/System.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DEA4A-8573-448E-8053-AEDEBBC68A87}"/>
              </a:ext>
            </a:extLst>
          </p:cNvPr>
          <p:cNvSpPr/>
          <p:nvPr/>
        </p:nvSpPr>
        <p:spPr>
          <a:xfrm>
            <a:off x="0" y="0"/>
            <a:ext cx="21383625" cy="740229"/>
          </a:xfrm>
          <a:prstGeom prst="roundRect">
            <a:avLst/>
          </a:prstGeom>
          <a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Ian Givero, </a:t>
            </a:r>
            <a:r>
              <a:rPr lang="en-GB" sz="4800" dirty="0"/>
              <a:t>Student</a:t>
            </a:r>
            <a:r>
              <a:rPr lang="en-GB" sz="5400" dirty="0"/>
              <a:t> No. 180297269, Supervisor: Graham Morgan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7D5DB1-4845-4E4C-8A12-240E4031A68F}"/>
              </a:ext>
            </a:extLst>
          </p:cNvPr>
          <p:cNvSpPr/>
          <p:nvPr/>
        </p:nvSpPr>
        <p:spPr>
          <a:xfrm>
            <a:off x="9948" y="29550490"/>
            <a:ext cx="12899720" cy="711974"/>
          </a:xfrm>
          <a:prstGeom prst="roundRect">
            <a:avLst/>
          </a:prstGeom>
          <a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References: [1] A. Beattie, “</a:t>
            </a:r>
            <a:r>
              <a:rPr lang="en-GB" sz="1200" i="1" dirty="0">
                <a:solidFill>
                  <a:schemeClr val="bg1"/>
                </a:solidFill>
              </a:rPr>
              <a:t>How the Video Game Industry Is Changing</a:t>
            </a:r>
            <a:r>
              <a:rPr lang="en-GB" sz="1200" dirty="0">
                <a:solidFill>
                  <a:schemeClr val="bg1"/>
                </a:solidFill>
              </a:rPr>
              <a:t>” Investopedia, Oct. 31, 2021. [Online]. Available: </a:t>
            </a:r>
            <a:r>
              <a:rPr lang="en-GB" sz="12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https://www.investopedia.com/articles/investing/053115/how-video-game-industry-changing.asp</a:t>
            </a:r>
            <a:r>
              <a:rPr lang="en-GB" sz="1200" dirty="0">
                <a:solidFill>
                  <a:schemeClr val="bg1"/>
                </a:solidFill>
              </a:rPr>
              <a:t>. [Accessed: Feb. 23,2022]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[2] World Health Organisation, </a:t>
            </a:r>
            <a:r>
              <a:rPr lang="en-GB" sz="1200" i="1" dirty="0">
                <a:solidFill>
                  <a:schemeClr val="bg1"/>
                </a:solidFill>
              </a:rPr>
              <a:t>“World Report on Disability</a:t>
            </a:r>
            <a:r>
              <a:rPr lang="en-GB" sz="1200" dirty="0">
                <a:solidFill>
                  <a:schemeClr val="bg1"/>
                </a:solidFill>
              </a:rPr>
              <a:t>,” World Health Organisation, 2011. [Online]. Available: </a:t>
            </a:r>
            <a:r>
              <a:rPr lang="en-GB" sz="1200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https://www.who.int/disabilities/world_report/2011/report.pdf</a:t>
            </a:r>
            <a:r>
              <a:rPr lang="en-GB" sz="1200" dirty="0">
                <a:solidFill>
                  <a:schemeClr val="bg1"/>
                </a:solidFill>
              </a:rPr>
              <a:t> [Accessed: Feb. 23, 2022]</a:t>
            </a:r>
          </a:p>
        </p:txBody>
      </p:sp>
      <p:sp useBgFill="1">
        <p:nvSpPr>
          <p:cNvPr id="28" name="Subtitle 2">
            <a:extLst>
              <a:ext uri="{FF2B5EF4-FFF2-40B4-BE49-F238E27FC236}">
                <a16:creationId xmlns:a16="http://schemas.microsoft.com/office/drawing/2014/main" id="{F58A8DE7-19D3-4A08-9A3B-4C0C2298A936}"/>
              </a:ext>
            </a:extLst>
          </p:cNvPr>
          <p:cNvSpPr txBox="1">
            <a:spLocks/>
          </p:cNvSpPr>
          <p:nvPr/>
        </p:nvSpPr>
        <p:spPr>
          <a:xfrm>
            <a:off x="13525500" y="16750041"/>
            <a:ext cx="7058026" cy="3032844"/>
          </a:xfrm>
          <a:prstGeom prst="rect">
            <a:avLst/>
          </a:prstGeom>
          <a:ln w="57150">
            <a:noFill/>
          </a:ln>
          <a:scene3d>
            <a:camera prst="orthographicFront"/>
            <a:lightRig rig="threePt" dir="t"/>
          </a:scene3d>
          <a:sp3d prstMaterial="dkEdge">
            <a:bevelT w="190500" prst="hardEdge"/>
          </a:sp3d>
        </p:spPr>
        <p:txBody>
          <a:bodyPr vert="horz" lIns="91440" tIns="45720" rIns="91440" bIns="45720" rtlCol="0">
            <a:noAutofit/>
          </a:bodyPr>
          <a:lstStyle>
            <a:lvl1pPr marL="0" indent="0" algn="ctr" defTabSz="2138324" rtl="0" eaLnBrk="1" latinLnBrk="0" hangingPunct="1">
              <a:lnSpc>
                <a:spcPct val="120000"/>
              </a:lnSpc>
              <a:spcBef>
                <a:spcPts val="2339"/>
              </a:spcBef>
              <a:buClr>
                <a:schemeClr val="tx1"/>
              </a:buClr>
              <a:buFont typeface="Arial" panose="020B0604020202020204" pitchFamily="34" charset="0"/>
              <a:buNone/>
              <a:defRPr sz="5145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67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4209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120000"/>
              </a:lnSpc>
              <a:spcBef>
                <a:spcPts val="1169"/>
              </a:spcBef>
              <a:buClr>
                <a:schemeClr val="tx1"/>
              </a:buClr>
              <a:buFont typeface="Arial" panose="020B0604020202020204" pitchFamily="34" charset="0"/>
              <a:buNone/>
              <a:defRPr sz="3742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GB" sz="2400" cap="none" dirty="0">
                <a:solidFill>
                  <a:schemeClr val="tx1"/>
                </a:solidFill>
              </a:rPr>
              <a:t>Solution for </a:t>
            </a:r>
            <a:r>
              <a:rPr lang="en-GB" sz="2400" b="1" cap="none" dirty="0">
                <a:solidFill>
                  <a:schemeClr val="tx1"/>
                </a:solidFill>
              </a:rPr>
              <a:t>Motor Impairment </a:t>
            </a:r>
            <a:r>
              <a:rPr lang="en-GB" sz="2400" cap="none" dirty="0">
                <a:solidFill>
                  <a:schemeClr val="tx1"/>
                </a:solidFill>
              </a:rPr>
              <a:t>Accessibility Barrier</a:t>
            </a: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/>
              <a:t>Replace Stimuli: Allow player to use </a:t>
            </a:r>
            <a:r>
              <a:rPr lang="en-GB" sz="2400" i="1" u="sng" cap="none" dirty="0"/>
              <a:t>voice commands</a:t>
            </a:r>
            <a:r>
              <a:rPr lang="en-GB" sz="2400" cap="none" dirty="0"/>
              <a:t> as an alternative over </a:t>
            </a:r>
            <a:r>
              <a:rPr lang="en-GB" sz="2400" i="1" u="sng" cap="none" dirty="0"/>
              <a:t>mouse &amp; keyboard</a:t>
            </a:r>
          </a:p>
          <a:p>
            <a:pPr marL="342900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GB" sz="2400" cap="none" dirty="0">
                <a:solidFill>
                  <a:schemeClr val="tx1"/>
                </a:solidFill>
              </a:rPr>
              <a:t>Solution for </a:t>
            </a:r>
            <a:r>
              <a:rPr lang="en-GB" sz="2400" b="1" cap="none" dirty="0">
                <a:solidFill>
                  <a:schemeClr val="tx1"/>
                </a:solidFill>
              </a:rPr>
              <a:t>Visual Impairment </a:t>
            </a:r>
            <a:r>
              <a:rPr lang="en-GB" sz="2400" cap="none" dirty="0">
                <a:solidFill>
                  <a:schemeClr val="tx1"/>
                </a:solidFill>
              </a:rPr>
              <a:t>Accessibility Barrier</a:t>
            </a: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GB" sz="2400" cap="none" dirty="0"/>
              <a:t>Replace Stimuli: Add </a:t>
            </a:r>
            <a:r>
              <a:rPr lang="en-GB" sz="2400" i="1" u="sng" cap="none" dirty="0"/>
              <a:t>shapes</a:t>
            </a:r>
            <a:r>
              <a:rPr lang="en-GB" sz="2400" cap="none" dirty="0"/>
              <a:t> that the user can associate with certain </a:t>
            </a:r>
            <a:r>
              <a:rPr lang="en-GB" sz="2400" i="1" u="sng" cap="none" dirty="0"/>
              <a:t>colours</a:t>
            </a:r>
            <a:r>
              <a:rPr lang="en-GB" sz="2400" cap="none" dirty="0"/>
              <a:t> </a:t>
            </a:r>
            <a:endParaRPr lang="en-GB" sz="2400" cap="none" dirty="0">
              <a:solidFill>
                <a:schemeClr val="tx1"/>
              </a:solidFill>
            </a:endParaRPr>
          </a:p>
          <a:p>
            <a:pPr marL="1412062" lvl="1" indent="-342900" algn="l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GB" sz="2400" i="1" u="sng" cap="none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4DE80-AAEC-4ABE-9F78-A23DDF84FD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03656" y="19994754"/>
            <a:ext cx="5595711" cy="5587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B758E-EF0E-4B50-9B34-A3596E49A1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2216" y="19805426"/>
            <a:ext cx="4727451" cy="6951604"/>
          </a:xfrm>
          <a:prstGeom prst="rect">
            <a:avLst/>
          </a:prstGeom>
        </p:spPr>
      </p:pic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95F85804-A834-4C3B-A81E-9CF05CE70ED4}"/>
              </a:ext>
            </a:extLst>
          </p:cNvPr>
          <p:cNvSpPr/>
          <p:nvPr/>
        </p:nvSpPr>
        <p:spPr>
          <a:xfrm>
            <a:off x="8214084" y="27026176"/>
            <a:ext cx="4663716" cy="2301966"/>
          </a:xfrm>
          <a:prstGeom prst="notchedRightArrow">
            <a:avLst/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Directions for Future Work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880EAD57-65F8-4951-91AB-81E659C39F50}"/>
              </a:ext>
            </a:extLst>
          </p:cNvPr>
          <p:cNvSpPr/>
          <p:nvPr/>
        </p:nvSpPr>
        <p:spPr>
          <a:xfrm>
            <a:off x="8182216" y="17024875"/>
            <a:ext cx="4663716" cy="2301966"/>
          </a:xfrm>
          <a:prstGeom prst="notchedRightArrow">
            <a:avLst/>
          </a:prstGeom>
          <a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3175">
                  <a:solidFill>
                    <a:schemeClr val="tx1"/>
                  </a:solidFill>
                </a:ln>
              </a:rPr>
              <a:t>Implementation Progress</a:t>
            </a:r>
          </a:p>
        </p:txBody>
      </p:sp>
      <p:pic>
        <p:nvPicPr>
          <p:cNvPr id="1028" name="Picture 4" descr="How does Voice Activation work?">
            <a:extLst>
              <a:ext uri="{FF2B5EF4-FFF2-40B4-BE49-F238E27FC236}">
                <a16:creationId xmlns:a16="http://schemas.microsoft.com/office/drawing/2014/main" id="{031570C3-C42B-42A9-B087-87A11236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13665" y="22570311"/>
            <a:ext cx="1566974" cy="15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401</TotalTime>
  <Words>511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Tw Cen MT</vt:lpstr>
      <vt:lpstr>Wingdings</vt:lpstr>
      <vt:lpstr>Droplet</vt:lpstr>
      <vt:lpstr>Accessibility in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Givero (UG)</dc:creator>
  <cp:lastModifiedBy>Ian Givero (UG)</cp:lastModifiedBy>
  <cp:revision>84</cp:revision>
  <dcterms:created xsi:type="dcterms:W3CDTF">2022-04-03T17:55:35Z</dcterms:created>
  <dcterms:modified xsi:type="dcterms:W3CDTF">2022-04-04T14:22:52Z</dcterms:modified>
</cp:coreProperties>
</file>