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57" r:id="rId1"/>
    <p:sldMasterId id="2147484811" r:id="rId2"/>
  </p:sldMasterIdLst>
  <p:notesMasterIdLst>
    <p:notesMasterId r:id="rId14"/>
  </p:notesMasterIdLst>
  <p:sldIdLst>
    <p:sldId id="256" r:id="rId3"/>
    <p:sldId id="261" r:id="rId4"/>
    <p:sldId id="257" r:id="rId5"/>
    <p:sldId id="258" r:id="rId6"/>
    <p:sldId id="262" r:id="rId7"/>
    <p:sldId id="263" r:id="rId8"/>
    <p:sldId id="264" r:id="rId9"/>
    <p:sldId id="259" r:id="rId10"/>
    <p:sldId id="265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dirty="0"/>
              <a:t>Respondent’s Disability Profile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1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D1D-4852-9923-80739AAA5BF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2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D1D-4852-9923-80739AAA5BF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3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D1D-4852-9923-80739AAA5B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Mildly Disabled</c:v>
                </c:pt>
                <c:pt idx="1">
                  <c:v>Moderately  Disabled</c:v>
                </c:pt>
                <c:pt idx="2">
                  <c:v>Severely Disabled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</c:v>
                </c:pt>
                <c:pt idx="1">
                  <c:v>54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D1D-4852-9923-80739AAA5BF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Disabled Gamers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 Hours</c:v>
                </c:pt>
                <c:pt idx="1">
                  <c:v>10  Hours</c:v>
                </c:pt>
                <c:pt idx="2">
                  <c:v>16 Hours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0.4</c:v>
                </c:pt>
                <c:pt idx="2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05-4FDC-90ED-0EFF4F655E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 Gamers Overall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 Hours</c:v>
                </c:pt>
                <c:pt idx="1">
                  <c:v>10  Hours</c:v>
                </c:pt>
                <c:pt idx="2">
                  <c:v>16 Hours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0.52</c:v>
                </c:pt>
                <c:pt idx="1">
                  <c:v>0.28999999999999998</c:v>
                </c:pt>
                <c:pt idx="2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05-4FDC-90ED-0EFF4F655E8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41971183"/>
        <c:axId val="341961199"/>
      </c:barChart>
      <c:catAx>
        <c:axId val="34197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b="1" dirty="0"/>
                  <a:t>Hours played per 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61199"/>
        <c:crosses val="autoZero"/>
        <c:auto val="1"/>
        <c:lblAlgn val="ctr"/>
        <c:lblOffset val="100"/>
        <c:noMultiLvlLbl val="0"/>
      </c:catAx>
      <c:valAx>
        <c:axId val="34196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dirty="0"/>
                  <a:t>Survey</a:t>
                </a:r>
                <a:r>
                  <a:rPr lang="en-GB" sz="1100" baseline="0" dirty="0"/>
                  <a:t> respondents by percentage</a:t>
                </a:r>
                <a:endParaRPr lang="en-GB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7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Benefits Provided by Playing</a:t>
            </a:r>
            <a:r>
              <a:rPr lang="en-US" baseline="0" dirty="0"/>
              <a:t> Casual Games according to Disabled Players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of Disabled Players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Mental Workouts</c:v>
                </c:pt>
                <c:pt idx="1">
                  <c:v>Improved Concentration</c:v>
                </c:pt>
                <c:pt idx="2">
                  <c:v>Distraction from Disability</c:v>
                </c:pt>
                <c:pt idx="3">
                  <c:v>Mood Lifting</c:v>
                </c:pt>
                <c:pt idx="4">
                  <c:v>Stress Relief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0.57999999999999996</c:v>
                </c:pt>
                <c:pt idx="1">
                  <c:v>0.59</c:v>
                </c:pt>
                <c:pt idx="2">
                  <c:v>0.66</c:v>
                </c:pt>
                <c:pt idx="3">
                  <c:v>0.69</c:v>
                </c:pt>
                <c:pt idx="4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E0-4936-ACA9-2B5D34792C1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17928159"/>
        <c:axId val="717928991"/>
      </c:barChart>
      <c:catAx>
        <c:axId val="7179281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928991"/>
        <c:crosses val="autoZero"/>
        <c:auto val="1"/>
        <c:lblAlgn val="ctr"/>
        <c:lblOffset val="100"/>
        <c:noMultiLvlLbl val="0"/>
      </c:catAx>
      <c:valAx>
        <c:axId val="71792899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928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152C-0CB1-475F-8457-EDB7FD6DFB14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DB429-23F2-4F08-9C0A-B017ECEDCC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98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4FD7DE-4F95-42F3-A748-A6867C40BE19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A3B1-3940-42A5-B45C-563BBA0065E5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8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7EF0-B160-4244-B311-71CFCB17F0A2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0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AF9C-3087-4A0F-B496-C89EC4088CE5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4367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7E52-6C1C-4D34-A059-56942BF0F688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66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7279-FFFB-4EBE-A1A1-AA07D45A2B92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4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30B6-87E5-4EEF-ABA6-54906C5A9810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12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A74F-8590-4E98-A5A3-A20D2F2D3BBE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83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EB9A-2859-400F-A8A8-ED92D6718519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0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0027C89-6520-47BE-97A7-EAF408AF078C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1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E7A1-1BB7-4DDD-B639-A846B6BADADB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7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5988-D1A6-43EE-BA3B-DD4C264692E5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8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86E5-CDD5-47DF-A313-962F088E447C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9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997F-6DFD-409A-9EF3-864F392C4CD5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31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6834-7055-446E-AC98-656E3E00BFE8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71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D674-D8B4-46F4-9CF8-483A180D7A39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3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3011-0945-4C31-9CAE-BDFB09A74B83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5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2B8C-E7E9-48AA-93FD-DCDC51CAEA29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434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83A-7463-425F-B341-2C36A3FDBC8D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3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19C1-37CA-490D-A5CC-74F362C24F9D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127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DB8F-40DE-4C1A-900A-98B5473C7D4E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57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E552-50E4-42D5-80C4-F8D82F5112BF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04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A1B1-61CA-4C00-B1DC-EDDDDC5B89A6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021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16DD-E117-4107-BEF2-B408B897817D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73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7E21-EE55-4550-9488-FB3D536E45B4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467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87EA-E0B6-426D-967B-51A45193962E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88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DF7A-5D54-4BE1-AB48-9AEE9D82F97A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832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6221-E859-4226-BD0F-CC9F9858B342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3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173E-E7A0-4812-9948-B549180695DF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4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2691-CD2D-4E41-BA0D-034AA58443B6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9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0D3F-5EB9-4042-B7FC-DC5D9EFD5544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2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E755-7D0E-46D0-81F4-73A65EDC64FC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9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07EE-6F11-484D-B766-2E73BF33B6A6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7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3C3A-CBB4-4DC7-A8C7-0ED8D4728553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F295-1EC5-41BE-8392-964F9BC49D93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66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58" r:id="rId1"/>
    <p:sldLayoutId id="2147484759" r:id="rId2"/>
    <p:sldLayoutId id="2147484760" r:id="rId3"/>
    <p:sldLayoutId id="2147484761" r:id="rId4"/>
    <p:sldLayoutId id="2147484762" r:id="rId5"/>
    <p:sldLayoutId id="2147484763" r:id="rId6"/>
    <p:sldLayoutId id="2147484764" r:id="rId7"/>
    <p:sldLayoutId id="2147484765" r:id="rId8"/>
    <p:sldLayoutId id="2147484766" r:id="rId9"/>
    <p:sldLayoutId id="2147484767" r:id="rId10"/>
    <p:sldLayoutId id="2147484768" r:id="rId11"/>
    <p:sldLayoutId id="2147484769" r:id="rId12"/>
    <p:sldLayoutId id="2147484770" r:id="rId13"/>
    <p:sldLayoutId id="2147484771" r:id="rId14"/>
    <p:sldLayoutId id="2147484772" r:id="rId15"/>
    <p:sldLayoutId id="2147484773" r:id="rId16"/>
    <p:sldLayoutId id="214748477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F295-1EC5-41BE-8392-964F9BC49D93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62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12" r:id="rId1"/>
    <p:sldLayoutId id="2147484813" r:id="rId2"/>
    <p:sldLayoutId id="2147484814" r:id="rId3"/>
    <p:sldLayoutId id="2147484815" r:id="rId4"/>
    <p:sldLayoutId id="2147484816" r:id="rId5"/>
    <p:sldLayoutId id="2147484817" r:id="rId6"/>
    <p:sldLayoutId id="2147484818" r:id="rId7"/>
    <p:sldLayoutId id="2147484819" r:id="rId8"/>
    <p:sldLayoutId id="2147484820" r:id="rId9"/>
    <p:sldLayoutId id="2147484821" r:id="rId10"/>
    <p:sldLayoutId id="2147484822" r:id="rId11"/>
    <p:sldLayoutId id="2147484823" r:id="rId12"/>
    <p:sldLayoutId id="2147484824" r:id="rId13"/>
    <p:sldLayoutId id="2147484825" r:id="rId14"/>
    <p:sldLayoutId id="2147484826" r:id="rId15"/>
    <p:sldLayoutId id="2147484827" r:id="rId16"/>
    <p:sldLayoutId id="214748482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disabilities/world_report/2011/report.pdf" TargetMode="External"/><Relationship Id="rId2" Type="http://schemas.openxmlformats.org/officeDocument/2006/relationships/hyperlink" Target="https://www.investopedia.com/articles/investing/053115/how-video-game-industry-changing.asp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gamesindustry.biz/articles/popcap-games-research-publisher-s-latest-survey-says-that-casual-games-are-big-with-disabled-peop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8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8" name="Rectangle 9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Beach">
            <a:extLst>
              <a:ext uri="{FF2B5EF4-FFF2-40B4-BE49-F238E27FC236}">
                <a16:creationId xmlns:a16="http://schemas.microsoft.com/office/drawing/2014/main" id="{FA46086E-6F76-4AA6-A613-99118D7B30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b="1602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39" name="Group 12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0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2E34C2-70B9-4852-9C4F-C97CBD3B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CSC3031Research and Project skills: Video &amp; Oral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912FE-C50C-4AAD-A752-48E32D781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By Ian Givero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97446-4E56-4C7B-A90C-7BD88D1C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03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Current progress and workplan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533"/>
            <a:ext cx="9905999" cy="4696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CSC3031 – Week 1: Initial Research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CSC3031 – Week 2: Develop prototypes for Supervisor approval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CSC3031 – Week 3: Continue developing prototypes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CSC3031 – Week 4: Focus on Video &amp; Oral Presentation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CSC3031 – Week 5: Focus on Ethics Form &amp; Proposal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CSC3032 – Week 6-8: Develop main software artefact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Easter Break – Week 9-12: Easter Break with occasional Dissertation Writing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CSC3032 – Week 13-15: Evaluate Game and Finalise Dissertation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DA867D6-CDE6-4A93-97A2-472AE3D9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533"/>
            <a:ext cx="9905999" cy="46962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[1] A. Beattie, “</a:t>
            </a:r>
            <a:r>
              <a:rPr lang="en-GB" i="1" dirty="0"/>
              <a:t>How the Video Game Industry Is Changing</a:t>
            </a:r>
            <a:r>
              <a:rPr lang="en-GB" dirty="0"/>
              <a:t>” Investopedia, Oct. 31, 2021. [Online]. Available: </a:t>
            </a:r>
            <a:r>
              <a:rPr lang="en-GB" dirty="0">
                <a:hlinkClick r:id="rId2"/>
              </a:rPr>
              <a:t>https://www.investopedia.com/articles/investing/053115/how-video-	game-industry-changing.asp</a:t>
            </a:r>
            <a:r>
              <a:rPr lang="en-GB" dirty="0"/>
              <a:t>. [Accessed: Feb. 23,2022]</a:t>
            </a:r>
          </a:p>
          <a:p>
            <a:pPr marL="0" indent="0">
              <a:buNone/>
            </a:pPr>
            <a:r>
              <a:rPr lang="en-GB" dirty="0"/>
              <a:t>[2] World Health Organisation, </a:t>
            </a:r>
            <a:r>
              <a:rPr lang="en-GB" i="1" dirty="0"/>
              <a:t>“World Report on Disability</a:t>
            </a:r>
            <a:r>
              <a:rPr lang="en-GB" dirty="0"/>
              <a:t>,” World Health Organisation, 2011. [Online]. Available: </a:t>
            </a:r>
            <a:r>
              <a:rPr lang="en-GB" dirty="0">
                <a:hlinkClick r:id="rId3"/>
              </a:rPr>
              <a:t>https://www.who.int/disabilities/world_report/2011/report.pdf</a:t>
            </a:r>
            <a:r>
              <a:rPr lang="en-GB" dirty="0"/>
              <a:t> [Accessed: Feb. 23, 2022]</a:t>
            </a:r>
          </a:p>
          <a:p>
            <a:pPr marL="0" indent="0">
              <a:buNone/>
            </a:pPr>
            <a:r>
              <a:rPr lang="en-GB" dirty="0"/>
              <a:t>[3], [4] Games Industry International, “</a:t>
            </a:r>
            <a:r>
              <a:rPr lang="en-GB" i="1" dirty="0"/>
              <a:t>PopCap Games research: Publisher's latest survey says that casual games are big with disabled people.</a:t>
            </a:r>
            <a:r>
              <a:rPr lang="en-GB" dirty="0"/>
              <a:t>” Games Industry, June 11, 2008. [Online]. Available: </a:t>
            </a:r>
            <a:r>
              <a:rPr lang="en-GB" dirty="0">
                <a:hlinkClick r:id="rId4"/>
              </a:rPr>
              <a:t>https://www.gamesindustry.biz/articles/popcap-games-research-publisher-s-latest-survey-says-that-casual-games-are-big-with-disabled-people</a:t>
            </a:r>
            <a:r>
              <a:rPr lang="en-GB" dirty="0"/>
              <a:t> 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DA867D6-CDE6-4A93-97A2-472AE3D9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FA7F7-DFE8-4733-8462-79336CD1D71F}"/>
              </a:ext>
            </a:extLst>
          </p:cNvPr>
          <p:cNvSpPr txBox="1"/>
          <p:nvPr/>
        </p:nvSpPr>
        <p:spPr>
          <a:xfrm>
            <a:off x="4007828" y="386180"/>
            <a:ext cx="417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Contact: i.f.givero1@newcastle.ac.uk</a:t>
            </a:r>
          </a:p>
        </p:txBody>
      </p:sp>
    </p:spTree>
    <p:extLst>
      <p:ext uri="{BB962C8B-B14F-4D97-AF65-F5344CB8AC3E}">
        <p14:creationId xmlns:p14="http://schemas.microsoft.com/office/powerpoint/2010/main" val="4376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Accessibility in Games: Integrating video game accessibility features to lower barriers to access faced by people with disabilities.</a:t>
            </a:r>
          </a:p>
        </p:txBody>
      </p:sp>
      <p:pic>
        <p:nvPicPr>
          <p:cNvPr id="3080" name="Picture 8" descr="How many gamers are there in North America? How many gamers are there in Latin America? How many gamers are there in Europe? How many gamers are there in APAC">
            <a:extLst>
              <a:ext uri="{FF2B5EF4-FFF2-40B4-BE49-F238E27FC236}">
                <a16:creationId xmlns:a16="http://schemas.microsoft.com/office/drawing/2014/main" id="{00DBF0D1-5C70-4A37-8903-31E7336D1B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6225" y="2249488"/>
            <a:ext cx="6296376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2E80242B-BA7C-48BE-821C-88692FC3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z="1200" b="1" smtClean="0"/>
              <a:pPr/>
              <a:t>2</a:t>
            </a:fld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9960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572807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Overview of the gaming industry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Size of gaming industry</a:t>
            </a:r>
          </a:p>
        </p:txBody>
      </p:sp>
      <p:pic>
        <p:nvPicPr>
          <p:cNvPr id="1054" name="Picture 30" descr="Infographic: Gaming: The Most Lucrative Entertainment Industry By Far | Statista">
            <a:extLst>
              <a:ext uri="{FF2B5EF4-FFF2-40B4-BE49-F238E27FC236}">
                <a16:creationId xmlns:a16="http://schemas.microsoft.com/office/drawing/2014/main" id="{8678EFDF-DE9A-4F54-B2AD-20936DABED3A}"/>
              </a:ext>
            </a:extLst>
          </p:cNvPr>
          <p:cNvPicPr>
            <a:picLocks noGrp="1" noChangeAspect="1" noChangeArrowheads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" r="784"/>
          <a:stretch>
            <a:fillRect/>
          </a:stretch>
        </p:blipFill>
        <p:spPr bwMode="auto">
          <a:xfrm>
            <a:off x="1149350" y="1314450"/>
            <a:ext cx="31877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76CA5F22-9832-4927-8C0E-E4ECB8ECE02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711603" y="4980858"/>
            <a:ext cx="6030377" cy="148208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Over 2 billion gamers across the world. That is 26% of the world’s population [1].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400" dirty="0"/>
              <a:t>Over ¼ of the world’s population are gamers!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Gaming population is expected to continue growing.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400" dirty="0"/>
              <a:t>Expected to rise over 3 billion by 2023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600" dirty="0"/>
          </a:p>
          <a:p>
            <a:endParaRPr lang="en-GB" sz="16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61BD3E08-6966-4E9F-B8C7-EB182143A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138" y="4412094"/>
            <a:ext cx="3190741" cy="576262"/>
          </a:xfrm>
        </p:spPr>
        <p:txBody>
          <a:bodyPr/>
          <a:lstStyle/>
          <a:p>
            <a:r>
              <a:rPr lang="en-GB" dirty="0"/>
              <a:t>Gaming population</a:t>
            </a:r>
          </a:p>
        </p:txBody>
      </p:sp>
      <p:pic>
        <p:nvPicPr>
          <p:cNvPr id="1060" name="Picture 36" descr="How many gamers are there in the world? How many people play games">
            <a:extLst>
              <a:ext uri="{FF2B5EF4-FFF2-40B4-BE49-F238E27FC236}">
                <a16:creationId xmlns:a16="http://schemas.microsoft.com/office/drawing/2014/main" id="{A32ED79B-6A4A-4D66-BB30-4B91E7B2EFB4}"/>
              </a:ext>
            </a:extLst>
          </p:cNvPr>
          <p:cNvPicPr>
            <a:picLocks noGrp="1" noChangeAspect="1" noChangeArrowheads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5" b="4565"/>
          <a:stretch>
            <a:fillRect/>
          </a:stretch>
        </p:blipFill>
        <p:spPr bwMode="auto">
          <a:xfrm>
            <a:off x="4711605" y="1314450"/>
            <a:ext cx="6335808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5760945-CB7C-4606-9B58-DB0465927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4980858"/>
            <a:ext cx="3195240" cy="148208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cap="none" dirty="0"/>
              <a:t>Gaming is the biggest entertainment industry </a:t>
            </a:r>
            <a:r>
              <a:rPr lang="en-GB" sz="1600" cap="none"/>
              <a:t>by revenue.</a:t>
            </a:r>
            <a:endParaRPr lang="en-GB" sz="16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cap="none" dirty="0"/>
              <a:t>Bigger than the movie and music industry combined!</a:t>
            </a:r>
          </a:p>
        </p:txBody>
      </p:sp>
      <p:sp>
        <p:nvSpPr>
          <p:cNvPr id="1045" name="Slide Number Placeholder 1044">
            <a:extLst>
              <a:ext uri="{FF2B5EF4-FFF2-40B4-BE49-F238E27FC236}">
                <a16:creationId xmlns:a16="http://schemas.microsoft.com/office/drawing/2014/main" id="{D3571DC1-F356-4E42-A8A5-65982AFB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Gamers facing barriers to accessibility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FA0C5A6E-02B1-44EB-9B2E-DF96BCBDA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713390"/>
            <a:ext cx="4878391" cy="168862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cap="none" dirty="0"/>
              <a:t>A billion people experience some form of disability, 15% of global population [2]</a:t>
            </a:r>
          </a:p>
          <a:p>
            <a:endParaRPr lang="en-GB" sz="900" cap="non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cap="none" dirty="0"/>
              <a:t>Survey of 13,296 casual gamers, around 20.5% (2,728) identify themselves as having some form of disability [3]</a:t>
            </a:r>
          </a:p>
        </p:txBody>
      </p:sp>
      <p:graphicFrame>
        <p:nvGraphicFramePr>
          <p:cNvPr id="65" name="Content Placeholder 36">
            <a:extLst>
              <a:ext uri="{FF2B5EF4-FFF2-40B4-BE49-F238E27FC236}">
                <a16:creationId xmlns:a16="http://schemas.microsoft.com/office/drawing/2014/main" id="{503FE558-6090-407A-A10B-A35B184CD4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2935587"/>
              </p:ext>
            </p:extLst>
          </p:nvPr>
        </p:nvGraphicFramePr>
        <p:xfrm>
          <a:off x="1141414" y="3402014"/>
          <a:ext cx="4878387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91084F0A-4550-4685-9907-B9DE8335F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19" y="1866898"/>
            <a:ext cx="4878391" cy="153511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cap="none" dirty="0"/>
              <a:t>Statistically speaking, disabled gamers tend to spend more time gaming per week than casual gamers overall</a:t>
            </a:r>
          </a:p>
        </p:txBody>
      </p:sp>
      <p:graphicFrame>
        <p:nvGraphicFramePr>
          <p:cNvPr id="64" name="Content Placeholder 54">
            <a:extLst>
              <a:ext uri="{FF2B5EF4-FFF2-40B4-BE49-F238E27FC236}">
                <a16:creationId xmlns:a16="http://schemas.microsoft.com/office/drawing/2014/main" id="{B3425167-BCAC-4F4C-B2AE-87D960F767B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22196435"/>
              </p:ext>
            </p:extLst>
          </p:nvPr>
        </p:nvGraphicFramePr>
        <p:xfrm>
          <a:off x="6169019" y="3402014"/>
          <a:ext cx="4875213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17B1C568-54FC-41BD-9E26-78EF2713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0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5" grpId="0">
        <p:bldAsOne/>
      </p:bldGraphic>
      <p:bldGraphic spid="6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432263"/>
          </a:xfrm>
        </p:spPr>
        <p:txBody>
          <a:bodyPr>
            <a:normAutofit/>
          </a:bodyPr>
          <a:lstStyle/>
          <a:p>
            <a:r>
              <a:rPr lang="en-GB" sz="2400" dirty="0"/>
              <a:t>Understanding why disabled players continue to play games despite the challenges</a:t>
            </a:r>
          </a:p>
        </p:txBody>
      </p:sp>
      <p:graphicFrame>
        <p:nvGraphicFramePr>
          <p:cNvPr id="23" name="Content Placeholder 15">
            <a:extLst>
              <a:ext uri="{FF2B5EF4-FFF2-40B4-BE49-F238E27FC236}">
                <a16:creationId xmlns:a16="http://schemas.microsoft.com/office/drawing/2014/main" id="{BEB7977D-DCA1-478D-BADA-64F77EB25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290073"/>
              </p:ext>
            </p:extLst>
          </p:nvPr>
        </p:nvGraphicFramePr>
        <p:xfrm>
          <a:off x="5156200" y="592138"/>
          <a:ext cx="5891213" cy="5199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C04B0-24E5-47E8-AC2F-B675C59E0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130641"/>
            <a:ext cx="3856037" cy="375263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/>
              <a:t>Among surveyed players, 94% of disabled players continue to play [4]</a:t>
            </a:r>
            <a:endParaRPr lang="en-GB" dirty="0"/>
          </a:p>
          <a:p>
            <a:r>
              <a:rPr lang="en-GB" sz="1800" b="1" dirty="0"/>
              <a:t>WHY?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800" dirty="0"/>
              <a:t>Deeper sensations of achievement and belonging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800" dirty="0"/>
              <a:t>Distraction from loneliness or chronic pain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800" dirty="0"/>
              <a:t>A form of escape or refuge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D86B3-7405-4985-8D97-0CDD2521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Motivation &amp;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494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Why put emphasis on Accessibility for Games?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Gaming is the biggest entertainment industry in terms of revenue.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Second largest media industry, just behind TV industry (mainly due to advertising)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 20% of Gamers are disabled.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 Disabled gamers have more engagement compared to most gamers.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Accessibility = Inclusivity = Bigger Target Audience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The numbers make good business sense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Human benefit: Barriers to access will be lowered for disabled people.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4FBA-3151-4C22-878D-32D27BA9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22" name="Picture 2" descr="accessibility | Small.World">
            <a:extLst>
              <a:ext uri="{FF2B5EF4-FFF2-40B4-BE49-F238E27FC236}">
                <a16:creationId xmlns:a16="http://schemas.microsoft.com/office/drawing/2014/main" id="{9C33CEF6-3975-41EA-BD14-8207F3913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410" y="239570"/>
            <a:ext cx="2643588" cy="264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40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b="1" dirty="0"/>
              <a:t>Aim:</a:t>
            </a:r>
            <a:r>
              <a:rPr lang="en-GB" sz="2400" dirty="0"/>
              <a:t> To develop a Unity game which incorporates accessibility features to help facilitate the experience and challenges encountered by players with accessibility issues.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640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800" b="1" dirty="0"/>
              <a:t>Objectives:</a:t>
            </a:r>
          </a:p>
          <a:p>
            <a:pPr marL="0" indent="0">
              <a:buNone/>
            </a:pPr>
            <a:r>
              <a:rPr lang="en-GB" dirty="0"/>
              <a:t>1.) Explore and identify a set of common gaming accessibility barriers and investigate established audio-visual techniques that are used to assist players facing such accessibility barriers.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dirty="0"/>
              <a:t>2.) Develop distinct, individual prototypes focused on each selected accessibility barrier.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dirty="0"/>
              <a:t>3.) Develop a game that integrates all accessibility techniques into the main game loop.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dirty="0"/>
              <a:t>4.) Analyse and evaluate how well the integrated accessibility features satisfy established accessibility guidelines in gaming as well as its impact on the game’s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4FBA-3151-4C22-878D-32D27BA9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104" name="Picture 8" descr="Aims and Objectives - Development of a high resolution solar model for the  UK">
            <a:extLst>
              <a:ext uri="{FF2B5EF4-FFF2-40B4-BE49-F238E27FC236}">
                <a16:creationId xmlns:a16="http://schemas.microsoft.com/office/drawing/2014/main" id="{0F61E673-9179-4EBD-8322-252C92FF6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4" b="89899" l="9940" r="90060">
                        <a14:foregroundMark x1="72366" y1="16498" x2="71769" y2="11785"/>
                        <a14:foregroundMark x1="71571" y1="18182" x2="71372" y2="10438"/>
                        <a14:foregroundMark x1="63618" y1="19865" x2="63618" y2="19865"/>
                        <a14:foregroundMark x1="61829" y1="19865" x2="61829" y2="19865"/>
                        <a14:foregroundMark x1="61431" y1="19529" x2="61431" y2="19529"/>
                        <a14:foregroundMark x1="61034" y1="19192" x2="61034" y2="19192"/>
                        <a14:foregroundMark x1="61829" y1="19529" x2="62028" y2="19865"/>
                        <a14:foregroundMark x1="64215" y1="20875" x2="64215" y2="20875"/>
                        <a14:foregroundMark x1="64811" y1="20875" x2="64811" y2="20875"/>
                        <a14:foregroundMark x1="65209" y1="20875" x2="65209" y2="20875"/>
                        <a14:foregroundMark x1="65805" y1="21212" x2="65805" y2="21212"/>
                        <a14:foregroundMark x1="66998" y1="21886" x2="66998" y2="21886"/>
                        <a14:foregroundMark x1="66998" y1="21886" x2="66998" y2="21886"/>
                        <a14:foregroundMark x1="67396" y1="21886" x2="67396" y2="21886"/>
                        <a14:foregroundMark x1="67594" y1="21886" x2="67594" y2="21886"/>
                        <a14:foregroundMark x1="65606" y1="20539" x2="65606" y2="20539"/>
                        <a14:foregroundMark x1="66004" y1="24242" x2="66004" y2="24242"/>
                        <a14:foregroundMark x1="66004" y1="24242" x2="66004" y2="24242"/>
                        <a14:foregroundMark x1="67594" y1="25589" x2="67594" y2="25589"/>
                        <a14:foregroundMark x1="67594" y1="25589" x2="67594" y2="25589"/>
                        <a14:foregroundMark x1="71769" y1="25253" x2="71769" y2="25253"/>
                        <a14:foregroundMark x1="71769" y1="25253" x2="71769" y2="25253"/>
                        <a14:foregroundMark x1="71769" y1="23569" x2="71769" y2="23569"/>
                        <a14:foregroundMark x1="71968" y1="20202" x2="71968" y2="20202"/>
                        <a14:foregroundMark x1="72366" y1="20202" x2="72366" y2="20202"/>
                        <a14:foregroundMark x1="72366" y1="20539" x2="72366" y2="20539"/>
                        <a14:foregroundMark x1="72366" y1="20539" x2="72366" y2="20539"/>
                        <a14:foregroundMark x1="72763" y1="11785" x2="72763" y2="11785"/>
                        <a14:foregroundMark x1="72763" y1="11111" x2="72763" y2="11111"/>
                        <a14:foregroundMark x1="73559" y1="25253" x2="73559" y2="25253"/>
                        <a14:foregroundMark x1="73360" y1="28956" x2="73360" y2="28956"/>
                        <a14:foregroundMark x1="75547" y1="22896" x2="75547" y2="22896"/>
                        <a14:foregroundMark x1="74950" y1="22559" x2="74950" y2="22559"/>
                        <a14:foregroundMark x1="77336" y1="22896" x2="77336" y2="22896"/>
                        <a14:foregroundMark x1="77734" y1="23232" x2="77734" y2="23232"/>
                        <a14:foregroundMark x1="77734" y1="24242" x2="77734" y2="24242"/>
                        <a14:foregroundMark x1="77336" y1="22559" x2="77336" y2="22559"/>
                        <a14:foregroundMark x1="78131" y1="25253" x2="78330" y2="26263"/>
                        <a14:foregroundMark x1="78529" y1="27609" x2="78529" y2="27609"/>
                        <a14:foregroundMark x1="79722" y1="31650" x2="79722" y2="31650"/>
                        <a14:foregroundMark x1="80915" y1="32997" x2="80915" y2="32997"/>
                        <a14:foregroundMark x1="83499" y1="30976" x2="83499" y2="30976"/>
                        <a14:foregroundMark x1="84493" y1="28283" x2="84493" y2="28283"/>
                        <a14:foregroundMark x1="85885" y1="25589" x2="85885" y2="25589"/>
                        <a14:foregroundMark x1="87475" y1="24579" x2="87475" y2="24579"/>
                        <a14:foregroundMark x1="88867" y1="24579" x2="88867" y2="24579"/>
                        <a14:foregroundMark x1="89264" y1="24579" x2="89264" y2="24579"/>
                        <a14:foregroundMark x1="88072" y1="24916" x2="88072" y2="24916"/>
                        <a14:foregroundMark x1="90060" y1="23906" x2="90060" y2="23906"/>
                        <a14:foregroundMark x1="86879" y1="24916" x2="86879" y2="24916"/>
                        <a14:foregroundMark x1="85885" y1="24916" x2="86083" y2="24579"/>
                        <a14:foregroundMark x1="89463" y1="23906" x2="89463" y2="23906"/>
                        <a14:foregroundMark x1="77932" y1="52862" x2="77932" y2="52862"/>
                        <a14:foregroundMark x1="78728" y1="58586" x2="78728" y2="58586"/>
                        <a14:foregroundMark x1="78131" y1="60943" x2="78131" y2="60943"/>
                        <a14:foregroundMark x1="73956" y1="51515" x2="73956" y2="51515"/>
                        <a14:foregroundMark x1="72962" y1="54882" x2="72962" y2="54882"/>
                        <a14:foregroundMark x1="78131" y1="73737" x2="78131" y2="73737"/>
                        <a14:foregroundMark x1="83897" y1="81818" x2="83897" y2="81818"/>
                        <a14:foregroundMark x1="79722" y1="76768" x2="79722" y2="76768"/>
                        <a14:foregroundMark x1="81710" y1="76431" x2="81710" y2="76431"/>
                        <a14:foregroundMark x1="84095" y1="83838" x2="84095" y2="83838"/>
                        <a14:foregroundMark x1="84692" y1="78788" x2="84692" y2="78788"/>
                        <a14:foregroundMark x1="76342" y1="79461" x2="76342" y2="79461"/>
                        <a14:foregroundMark x1="76740" y1="85859" x2="76740" y2="85859"/>
                        <a14:foregroundMark x1="79125" y1="86869" x2="79125" y2="86869"/>
                        <a14:foregroundMark x1="79125" y1="88215" x2="79125" y2="88215"/>
                        <a14:foregroundMark x1="79722" y1="88552" x2="79722" y2="88552"/>
                        <a14:foregroundMark x1="75746" y1="66330" x2="75746" y2="66330"/>
                        <a14:foregroundMark x1="75547" y1="66330" x2="75547" y2="66330"/>
                        <a14:foregroundMark x1="75746" y1="66330" x2="75746" y2="66330"/>
                        <a14:foregroundMark x1="75547" y1="65993" x2="75547" y2="65993"/>
                        <a14:foregroundMark x1="71173" y1="10438" x2="71173" y2="10438"/>
                        <a14:foregroundMark x1="71769" y1="10774" x2="71769" y2="10774"/>
                        <a14:foregroundMark x1="72167" y1="10774" x2="72167" y2="10774"/>
                        <a14:foregroundMark x1="72366" y1="10438" x2="72366" y2="10438"/>
                        <a14:foregroundMark x1="60835" y1="18519" x2="60835" y2="18519"/>
                        <a14:backgroundMark x1="75348" y1="53872" x2="75348" y2="53872"/>
                        <a14:backgroundMark x1="74950" y1="53872" x2="74950" y2="53872"/>
                        <a14:backgroundMark x1="75348" y1="55892" x2="75348" y2="55892"/>
                        <a14:backgroundMark x1="75746" y1="58586" x2="75746" y2="58586"/>
                        <a14:backgroundMark x1="75944" y1="60943" x2="75944" y2="60943"/>
                        <a14:backgroundMark x1="75746" y1="63300" x2="75746" y2="63300"/>
                        <a14:backgroundMark x1="75746" y1="65657" x2="75746" y2="656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593" y="1066799"/>
            <a:ext cx="3153720" cy="18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10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chosen approach to tackle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4412"/>
            <a:ext cx="9905999" cy="44550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Research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Identify common accessibility issues experienced by users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Identify accessibility techniques used in games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dirty="0"/>
              <a:t> Develop Unity Game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dirty="0"/>
              <a:t> Agile development methodology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Adapt a Feature-Driven Development approach – Features to help with Visual Impairment, Motor Impairment, etc.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GB" dirty="0"/>
              <a:t> Evaluate finished product: How well it satisfies Accessibility Guidelines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9C625-EC51-451F-AE86-FEABF3EF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0" name="Picture 4" descr="Assessment: What&amp;#39;s Your Game Plan? | Asia Society">
            <a:extLst>
              <a:ext uri="{FF2B5EF4-FFF2-40B4-BE49-F238E27FC236}">
                <a16:creationId xmlns:a16="http://schemas.microsoft.com/office/drawing/2014/main" id="{69864667-BE4C-4224-8204-B963812EB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705" y="1906724"/>
            <a:ext cx="2818160" cy="211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79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 </a:t>
            </a:r>
            <a:r>
              <a:rPr lang="en-GB" dirty="0"/>
              <a:t>Hardware/device damage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University Clusters as alternative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Storage compromised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Cloud storage backup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 </a:t>
            </a:r>
            <a:r>
              <a:rPr lang="en-GB" dirty="0"/>
              <a:t>Falling behind schedule/timeline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Use Easter break </a:t>
            </a:r>
            <a:r>
              <a:rPr lang="en-GB"/>
              <a:t>as buffer period</a:t>
            </a:r>
            <a:endParaRPr lang="en-GB" dirty="0"/>
          </a:p>
        </p:txBody>
      </p:sp>
      <p:pic>
        <p:nvPicPr>
          <p:cNvPr id="1026" name="Picture 2" descr="The art of predicting business risks: Why non-experts do it better | Fortune">
            <a:extLst>
              <a:ext uri="{FF2B5EF4-FFF2-40B4-BE49-F238E27FC236}">
                <a16:creationId xmlns:a16="http://schemas.microsoft.com/office/drawing/2014/main" id="{37F9CBB1-5A28-46D8-A0C1-35C355F6A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220373"/>
            <a:ext cx="5456279" cy="439230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9C625-EC51-451F-AE86-FEABF3EF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1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752</TotalTime>
  <Words>797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Circuit</vt:lpstr>
      <vt:lpstr>1_Circuit</vt:lpstr>
      <vt:lpstr>CSC3031Research and Project skills: Video &amp; Oral Presentation</vt:lpstr>
      <vt:lpstr>Accessibility in Games: Integrating video game accessibility features to lower barriers to access faced by people with disabilities.</vt:lpstr>
      <vt:lpstr>Overview of the gaming industry</vt:lpstr>
      <vt:lpstr>Gamers facing barriers to accessibility</vt:lpstr>
      <vt:lpstr>Understanding why disabled players continue to play games despite the challenges</vt:lpstr>
      <vt:lpstr>Motivation &amp; rationale</vt:lpstr>
      <vt:lpstr>Aim: To develop a Unity game which incorporates accessibility features to help facilitate the experience and challenges encountered by players with accessibility issues.</vt:lpstr>
      <vt:lpstr>The chosen approach to tackle the project</vt:lpstr>
      <vt:lpstr>risks</vt:lpstr>
      <vt:lpstr>Current progress and workplan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CSC3031Research and Project skills: Video &amp; Oral Presentation</dc:title>
  <dc:creator>Ian Givero (UG)</dc:creator>
  <cp:lastModifiedBy>Ian Givero (UG)</cp:lastModifiedBy>
  <cp:revision>76</cp:revision>
  <dcterms:created xsi:type="dcterms:W3CDTF">2022-02-24T03:07:04Z</dcterms:created>
  <dcterms:modified xsi:type="dcterms:W3CDTF">2022-02-25T12:30:36Z</dcterms:modified>
</cp:coreProperties>
</file>