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64" r:id="rId6"/>
    <p:sldId id="258" r:id="rId7"/>
    <p:sldId id="260" r:id="rId8"/>
    <p:sldId id="259" r:id="rId9"/>
    <p:sldId id="262" r:id="rId10"/>
    <p:sldId id="265" r:id="rId11"/>
    <p:sldId id="263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415850-4083-4A7E-8EAD-E5A3891FFFE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Microsoft YaHei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A6A6A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78B267-6387-48CD-BF8A-1A67601CF7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6" name="标题 10"/>
          <p:cNvSpPr>
            <a:spLocks noGrp="1"/>
          </p:cNvSpPr>
          <p:nvPr>
            <p:ph type="title"/>
          </p:nvPr>
        </p:nvSpPr>
        <p:spPr>
          <a:xfrm>
            <a:off x="457200" y="845503"/>
            <a:ext cx="8229600" cy="706437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fr-FR" altLang="en-US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Projet ECHO</a:t>
            </a:r>
            <a:endParaRPr lang="fr-FR" altLang="en-US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229485" y="2411730"/>
            <a:ext cx="5801360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</a:rPr>
              <a:t>Développeur : Hobean BAE</a:t>
            </a:r>
            <a:endParaRPr lang="fr-FR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</a:endParaRPr>
          </a:p>
          <a:p>
            <a:r>
              <a:rPr lang="fr-FR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</a:rPr>
              <a:t>Date de présentation : 5/Janv/2017</a:t>
            </a:r>
            <a:endParaRPr lang="fr-FR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</a:endParaRPr>
          </a:p>
          <a:p>
            <a:r>
              <a:rPr lang="fr-FR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</a:rPr>
              <a:t>Cours : Réalisation de l'application</a:t>
            </a:r>
            <a:endParaRPr lang="fr-FR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</a:endParaRPr>
          </a:p>
          <a:p>
            <a:r>
              <a:rPr lang="fr-FR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</a:rPr>
              <a:t>Platform : Android</a:t>
            </a:r>
            <a:endParaRPr lang="fr-FR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</a:endParaRPr>
          </a:p>
          <a:p>
            <a:r>
              <a:rPr lang="fr-FR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</a:rPr>
              <a:t>Appareil testé : Blackberry Q10</a:t>
            </a:r>
            <a:endParaRPr lang="fr-F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6" name="标题 10"/>
          <p:cNvSpPr>
            <a:spLocks noGrp="1"/>
          </p:cNvSpPr>
          <p:nvPr>
            <p:ph type="title"/>
          </p:nvPr>
        </p:nvSpPr>
        <p:spPr>
          <a:xfrm>
            <a:off x="457200" y="845503"/>
            <a:ext cx="8229600" cy="706437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fr-FR" altLang="en-US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Introduction</a:t>
            </a:r>
            <a:endParaRPr lang="fr-FR" altLang="en-US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764665" y="2600325"/>
            <a:ext cx="5801360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</a:rPr>
              <a:t>Inspiré par l'intelligence artificielle SIRI</a:t>
            </a:r>
            <a:endParaRPr lang="fr-FR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</a:endParaRPr>
          </a:p>
          <a:p>
            <a:r>
              <a:rPr lang="fr-FR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</a:rPr>
              <a:t>Basé sur le chat-bot de google ALICEBOT</a:t>
            </a:r>
            <a:endParaRPr lang="fr-FR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</a:endParaRPr>
          </a:p>
          <a:p>
            <a:r>
              <a:rPr lang="fr-FR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</a:rPr>
              <a:t>L'objectif est que l'utilisateur passe du temps avec l'application comme un ami</a:t>
            </a:r>
            <a:endParaRPr lang="fr-FR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</a:endParaRPr>
          </a:p>
          <a:p>
            <a:endParaRPr lang="fr-FR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</a:endParaRPr>
          </a:p>
          <a:p>
            <a:endParaRPr lang="fr-FR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Прямоугольник 47"/>
          <p:cNvSpPr/>
          <p:nvPr/>
        </p:nvSpPr>
        <p:spPr>
          <a:xfrm>
            <a:off x="4654550" y="1998663"/>
            <a:ext cx="3165475" cy="1665288"/>
          </a:xfrm>
          <a:prstGeom prst="roundRect">
            <a:avLst/>
          </a:prstGeom>
          <a:solidFill>
            <a:srgbClr val="4FBAE8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000" tIns="0" rIns="108000" bIns="0" anchor="ctr"/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smtClean="0">
                <a:ln w="158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uLnTx/>
                <a:uFillTx/>
                <a:latin typeface="幼圆" pitchFamily="49" charset="-122"/>
                <a:ea typeface="幼圆" pitchFamily="49" charset="-122"/>
                <a:sym typeface="+mn-ea"/>
              </a:rPr>
              <a:t>Appeler quelaqu'un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4" name="Прямоугольник 47"/>
          <p:cNvSpPr/>
          <p:nvPr/>
        </p:nvSpPr>
        <p:spPr>
          <a:xfrm>
            <a:off x="1323975" y="4059238"/>
            <a:ext cx="3165475" cy="1665288"/>
          </a:xfrm>
          <a:prstGeom prst="roundRect">
            <a:avLst/>
          </a:prstGeom>
          <a:solidFill>
            <a:srgbClr val="F79479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000" tIns="0" rIns="108000" bIns="0" anchor="ctr"/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smtClean="0">
                <a:ln w="158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uLnTx/>
                <a:uFillTx/>
                <a:latin typeface="幼圆" pitchFamily="49" charset="-122"/>
                <a:ea typeface="幼圆" pitchFamily="49" charset="-122"/>
                <a:sym typeface="+mn-ea"/>
              </a:rPr>
              <a:t>Mettre la musique enregistr</a:t>
            </a:r>
            <a:r>
              <a:rPr lang="fr-FR" altLang="zh-CN" sz="1600" noProof="0" smtClean="0">
                <a:ln w="158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uLnTx/>
                <a:uFillTx/>
                <a:latin typeface="幼圆" pitchFamily="49" charset="-122"/>
                <a:ea typeface="幼圆" pitchFamily="49" charset="-122"/>
                <a:sym typeface="+mn-ea"/>
              </a:rPr>
              <a:t>ée</a:t>
            </a:r>
            <a:endParaRPr kumimoji="0" lang="en-US" altLang="zh-CN" sz="1600" b="0" i="0" u="none" strike="noStrike" kern="1200" cap="none" spc="0" normalizeH="0" baseline="0" noProof="0" smtClean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5" name="Прямоугольник 47"/>
          <p:cNvSpPr/>
          <p:nvPr/>
        </p:nvSpPr>
        <p:spPr>
          <a:xfrm>
            <a:off x="1323975" y="1974533"/>
            <a:ext cx="3165475" cy="1665288"/>
          </a:xfrm>
          <a:prstGeom prst="roundRect">
            <a:avLst/>
          </a:prstGeom>
          <a:solidFill>
            <a:srgbClr val="92D050"/>
          </a:solidFill>
          <a:ln w="28575" cmpd="sng">
            <a:noFill/>
            <a:prstDash val="soli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000" tIns="0" rIns="108000" bIns="0" anchor="ctr"/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 w="158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Discuter avec l'utilisateur</a:t>
            </a:r>
            <a:endParaRPr kumimoji="0" lang="en-US" altLang="zh-CN" sz="1600" b="0" i="0" u="none" strike="noStrike" kern="1200" cap="none" spc="0" normalizeH="0" baseline="0" noProof="0" smtClean="0">
              <a:ln w="1587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6" name="Прямоугольник 47"/>
          <p:cNvSpPr/>
          <p:nvPr/>
        </p:nvSpPr>
        <p:spPr>
          <a:xfrm>
            <a:off x="4654550" y="4059238"/>
            <a:ext cx="3165475" cy="1665288"/>
          </a:xfrm>
          <a:prstGeom prst="roundRect">
            <a:avLst/>
          </a:prstGeom>
          <a:solidFill>
            <a:srgbClr val="FFD44B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000" tIns="0" rIns="108000" bIns="0" anchor="ctr"/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smtClean="0">
                <a:ln w="158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uLnTx/>
                <a:uFillTx/>
                <a:latin typeface="幼圆" pitchFamily="49" charset="-122"/>
                <a:ea typeface="幼圆" pitchFamily="49" charset="-122"/>
                <a:sym typeface="+mn-ea"/>
              </a:rPr>
              <a:t>Envoyer le message</a:t>
            </a:r>
            <a:endParaRPr lang="en-US" altLang="zh-CN" sz="1600" noProof="0" smtClean="0">
              <a:ln w="1587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uLnTx/>
              <a:uFillTx/>
              <a:latin typeface="幼圆" pitchFamily="49" charset="-122"/>
              <a:ea typeface="幼圆" pitchFamily="49" charset="-122"/>
              <a:sym typeface="+mn-ea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4957445" y="2327275"/>
            <a:ext cx="1008063" cy="1008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7"/>
          <p:cNvSpPr/>
          <p:nvPr/>
        </p:nvSpPr>
        <p:spPr>
          <a:xfrm>
            <a:off x="5276215" y="2536190"/>
            <a:ext cx="371475" cy="590550"/>
          </a:xfrm>
          <a:custGeom>
            <a:avLst/>
            <a:gdLst/>
            <a:ahLst/>
            <a:cxnLst/>
            <a:rect l="l" t="t" r="r" b="b"/>
            <a:pathLst>
              <a:path w="612000" h="972000">
                <a:moveTo>
                  <a:pt x="306000" y="873069"/>
                </a:moveTo>
                <a:cubicBezTo>
                  <a:pt x="281147" y="873069"/>
                  <a:pt x="261000" y="893216"/>
                  <a:pt x="261000" y="918069"/>
                </a:cubicBezTo>
                <a:cubicBezTo>
                  <a:pt x="261000" y="942922"/>
                  <a:pt x="281147" y="963069"/>
                  <a:pt x="306000" y="963069"/>
                </a:cubicBezTo>
                <a:cubicBezTo>
                  <a:pt x="330853" y="963069"/>
                  <a:pt x="351000" y="942922"/>
                  <a:pt x="351000" y="918069"/>
                </a:cubicBezTo>
                <a:cubicBezTo>
                  <a:pt x="351000" y="893216"/>
                  <a:pt x="330853" y="873069"/>
                  <a:pt x="306000" y="873069"/>
                </a:cubicBezTo>
                <a:close/>
                <a:moveTo>
                  <a:pt x="54000" y="130499"/>
                </a:moveTo>
                <a:lnTo>
                  <a:pt x="54000" y="841501"/>
                </a:lnTo>
                <a:lnTo>
                  <a:pt x="558000" y="841501"/>
                </a:lnTo>
                <a:lnTo>
                  <a:pt x="558000" y="130499"/>
                </a:lnTo>
                <a:close/>
                <a:moveTo>
                  <a:pt x="0" y="0"/>
                </a:moveTo>
                <a:lnTo>
                  <a:pt x="612000" y="0"/>
                </a:lnTo>
                <a:lnTo>
                  <a:pt x="612000" y="972000"/>
                </a:lnTo>
                <a:lnTo>
                  <a:pt x="0" y="972000"/>
                </a:lnTo>
                <a:close/>
              </a:path>
            </a:pathLst>
          </a:custGeom>
          <a:solidFill>
            <a:srgbClr val="4F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reeform 12"/>
          <p:cNvSpPr/>
          <p:nvPr/>
        </p:nvSpPr>
        <p:spPr bwMode="auto">
          <a:xfrm>
            <a:off x="1730693" y="2327275"/>
            <a:ext cx="1008063" cy="1008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椭圆形标注 97"/>
          <p:cNvSpPr/>
          <p:nvPr/>
        </p:nvSpPr>
        <p:spPr>
          <a:xfrm>
            <a:off x="1876425" y="2535873"/>
            <a:ext cx="581025" cy="542925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4957763" y="4387850"/>
            <a:ext cx="1008063" cy="1008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圆角矩形 57"/>
          <p:cNvSpPr/>
          <p:nvPr/>
        </p:nvSpPr>
        <p:spPr>
          <a:xfrm flipV="1">
            <a:off x="5197475" y="4691063"/>
            <a:ext cx="528638" cy="400050"/>
          </a:xfrm>
          <a:custGeom>
            <a:avLst/>
            <a:gdLst/>
            <a:ahLst/>
            <a:cxnLst/>
            <a:rect l="l" t="t" r="r" b="b"/>
            <a:pathLst>
              <a:path w="864096" h="654666">
                <a:moveTo>
                  <a:pt x="599578" y="334253"/>
                </a:moveTo>
                <a:lnTo>
                  <a:pt x="580007" y="314682"/>
                </a:lnTo>
                <a:lnTo>
                  <a:pt x="759249" y="135440"/>
                </a:lnTo>
                <a:cubicBezTo>
                  <a:pt x="760444" y="134245"/>
                  <a:pt x="761594" y="133023"/>
                  <a:pt x="761940" y="131105"/>
                </a:cubicBezTo>
                <a:lnTo>
                  <a:pt x="802727" y="131105"/>
                </a:lnTo>
                <a:close/>
                <a:moveTo>
                  <a:pt x="264518" y="334253"/>
                </a:moveTo>
                <a:lnTo>
                  <a:pt x="61370" y="131105"/>
                </a:lnTo>
                <a:lnTo>
                  <a:pt x="102156" y="131105"/>
                </a:lnTo>
                <a:lnTo>
                  <a:pt x="104846" y="135439"/>
                </a:lnTo>
                <a:lnTo>
                  <a:pt x="284089" y="314682"/>
                </a:lnTo>
                <a:close/>
                <a:moveTo>
                  <a:pt x="75663" y="523561"/>
                </a:moveTo>
                <a:lnTo>
                  <a:pt x="363701" y="235523"/>
                </a:lnTo>
                <a:cubicBezTo>
                  <a:pt x="382052" y="217171"/>
                  <a:pt x="406106" y="207995"/>
                  <a:pt x="430158" y="207995"/>
                </a:cubicBezTo>
                <a:cubicBezTo>
                  <a:pt x="430789" y="207995"/>
                  <a:pt x="431421" y="208003"/>
                  <a:pt x="432049" y="208177"/>
                </a:cubicBezTo>
                <a:cubicBezTo>
                  <a:pt x="456725" y="207520"/>
                  <a:pt x="481562" y="216690"/>
                  <a:pt x="500395" y="235523"/>
                </a:cubicBezTo>
                <a:lnTo>
                  <a:pt x="788434" y="523561"/>
                </a:lnTo>
                <a:lnTo>
                  <a:pt x="749291" y="523561"/>
                </a:lnTo>
                <a:lnTo>
                  <a:pt x="491219" y="265489"/>
                </a:lnTo>
                <a:cubicBezTo>
                  <a:pt x="474915" y="249184"/>
                  <a:pt x="453412" y="241246"/>
                  <a:pt x="432049" y="241814"/>
                </a:cubicBezTo>
                <a:cubicBezTo>
                  <a:pt x="431505" y="241664"/>
                  <a:pt x="430958" y="241657"/>
                  <a:pt x="430412" y="241657"/>
                </a:cubicBezTo>
                <a:cubicBezTo>
                  <a:pt x="409588" y="241657"/>
                  <a:pt x="388764" y="249602"/>
                  <a:pt x="372877" y="265489"/>
                </a:cubicBezTo>
                <a:lnTo>
                  <a:pt x="114805" y="523561"/>
                </a:lnTo>
                <a:close/>
                <a:moveTo>
                  <a:pt x="150213" y="654666"/>
                </a:moveTo>
                <a:lnTo>
                  <a:pt x="713883" y="654666"/>
                </a:lnTo>
                <a:cubicBezTo>
                  <a:pt x="796843" y="654666"/>
                  <a:pt x="864096" y="587413"/>
                  <a:pt x="864096" y="504453"/>
                </a:cubicBezTo>
                <a:lnTo>
                  <a:pt x="864096" y="150213"/>
                </a:lnTo>
                <a:cubicBezTo>
                  <a:pt x="864096" y="67253"/>
                  <a:pt x="796843" y="0"/>
                  <a:pt x="713883" y="0"/>
                </a:cubicBezTo>
                <a:lnTo>
                  <a:pt x="150213" y="0"/>
                </a:lnTo>
                <a:cubicBezTo>
                  <a:pt x="67253" y="0"/>
                  <a:pt x="0" y="67253"/>
                  <a:pt x="0" y="150213"/>
                </a:cubicBezTo>
                <a:lnTo>
                  <a:pt x="0" y="504453"/>
                </a:lnTo>
                <a:cubicBezTo>
                  <a:pt x="0" y="587413"/>
                  <a:pt x="67253" y="654666"/>
                  <a:pt x="150213" y="654666"/>
                </a:cubicBezTo>
                <a:close/>
              </a:path>
            </a:pathLst>
          </a:custGeom>
          <a:solidFill>
            <a:srgbClr val="FFD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reeform 12"/>
          <p:cNvSpPr/>
          <p:nvPr/>
        </p:nvSpPr>
        <p:spPr bwMode="auto">
          <a:xfrm>
            <a:off x="1666875" y="4357688"/>
            <a:ext cx="1008063" cy="1008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矩形 6"/>
          <p:cNvSpPr/>
          <p:nvPr/>
        </p:nvSpPr>
        <p:spPr>
          <a:xfrm>
            <a:off x="1876425" y="4621213"/>
            <a:ext cx="588963" cy="479425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rgbClr val="F7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6" name="标题 10"/>
          <p:cNvSpPr>
            <a:spLocks noGrp="1"/>
          </p:cNvSpPr>
          <p:nvPr>
            <p:ph type="title"/>
          </p:nvPr>
        </p:nvSpPr>
        <p:spPr>
          <a:xfrm>
            <a:off x="457200" y="593408"/>
            <a:ext cx="8229600" cy="706437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ctr" eaLnBrk="1" hangingPunct="1"/>
            <a:r>
              <a:rPr lang="en-US" altLang="zh-CN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Fonctionnement Pricipal</a:t>
            </a:r>
            <a:endParaRPr lang="en-US" altLang="zh-CN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6" name="标题 10"/>
          <p:cNvSpPr>
            <a:spLocks noGrp="1"/>
          </p:cNvSpPr>
          <p:nvPr>
            <p:ph type="title"/>
          </p:nvPr>
        </p:nvSpPr>
        <p:spPr>
          <a:xfrm>
            <a:off x="457200" y="845503"/>
            <a:ext cx="8229600" cy="706437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fr-FR" altLang="en-US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Logo de l'application </a:t>
            </a:r>
            <a:endParaRPr lang="fr-FR" altLang="en-US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1" descr="ic_launch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5185" y="2118360"/>
            <a:ext cx="2373630" cy="2373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6" name="标题 10"/>
          <p:cNvSpPr>
            <a:spLocks noGrp="1"/>
          </p:cNvSpPr>
          <p:nvPr>
            <p:ph type="title"/>
          </p:nvPr>
        </p:nvSpPr>
        <p:spPr>
          <a:xfrm>
            <a:off x="457200" y="580073"/>
            <a:ext cx="8229600" cy="706437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en-US" altLang="zh-CN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Interface graphique</a:t>
            </a:r>
            <a:endParaRPr lang="en-US" altLang="zh-CN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" name="Picture 2" descr="IMG_20170103_093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0" y="1500505"/>
            <a:ext cx="3256915" cy="3256915"/>
          </a:xfrm>
          <a:prstGeom prst="rect">
            <a:avLst/>
          </a:prstGeom>
        </p:spPr>
      </p:pic>
      <p:pic>
        <p:nvPicPr>
          <p:cNvPr id="4" name="Picture 3" descr="IMG_20170103_0934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45" y="1500505"/>
            <a:ext cx="3256280" cy="32562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831340" y="5125085"/>
            <a:ext cx="58013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</a:rPr>
              <a:t>Conception : Simple à apprendre, </a:t>
            </a:r>
            <a:r>
              <a:rPr lang="fr-FR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à utiliser</a:t>
            </a:r>
            <a:endParaRPr lang="fr-FR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6" name="标题 10"/>
          <p:cNvSpPr>
            <a:spLocks noGrp="1"/>
          </p:cNvSpPr>
          <p:nvPr>
            <p:ph type="title"/>
          </p:nvPr>
        </p:nvSpPr>
        <p:spPr>
          <a:xfrm>
            <a:off x="457200" y="429260"/>
            <a:ext cx="8229600" cy="582613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fr-FR" altLang="en-US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Utilisation</a:t>
            </a:r>
            <a:endParaRPr lang="fr-FR" altLang="en-US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12240" y="4912360"/>
            <a:ext cx="650557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Gliser l'écran pour communiquer avec l'application, il y a 2 etapes. </a:t>
            </a:r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r>
              <a:rPr lang="fr-FR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1. afficher la réponse</a:t>
            </a:r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r>
              <a:rPr lang="fr-FR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2. saisir la demande</a:t>
            </a:r>
            <a:endParaRPr lang="fr-FR" altLang="en-US">
              <a:solidFill>
                <a:schemeClr val="accent4"/>
              </a:solidFill>
              <a:effectLst/>
            </a:endParaRPr>
          </a:p>
        </p:txBody>
      </p:sp>
      <p:pic>
        <p:nvPicPr>
          <p:cNvPr id="2" name="Picture 1" descr="IMG_20170103_0934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0040" y="1249680"/>
            <a:ext cx="3424555" cy="3424555"/>
          </a:xfrm>
          <a:prstGeom prst="rect">
            <a:avLst/>
          </a:prstGeom>
        </p:spPr>
      </p:pic>
      <p:pic>
        <p:nvPicPr>
          <p:cNvPr id="5" name="Picture 4" descr="move_horizontal_arrows_left_right_touch_finger_hand_gesture-5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715" y="1985645"/>
            <a:ext cx="195262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6" name="标题 10"/>
          <p:cNvSpPr>
            <a:spLocks noGrp="1"/>
          </p:cNvSpPr>
          <p:nvPr>
            <p:ph type="title"/>
          </p:nvPr>
        </p:nvSpPr>
        <p:spPr>
          <a:xfrm>
            <a:off x="457835" y="610235"/>
            <a:ext cx="8229600" cy="582613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ctr" eaLnBrk="1" hangingPunct="1"/>
            <a:r>
              <a:rPr lang="fr-FR" altLang="en-US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Développement</a:t>
            </a:r>
            <a:endParaRPr lang="fr-FR" altLang="en-US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18895" y="1578610"/>
            <a:ext cx="6505575" cy="484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Développé</a:t>
            </a:r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r>
              <a:rPr lang="fr-FR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1. Gliser l'ecran</a:t>
            </a:r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r>
              <a:rPr lang="en-US" altLang="fr-FR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2</a:t>
            </a:r>
            <a:r>
              <a:rPr lang="fr-FR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. Stocker le logfile et l'envoyer vers le serveur</a:t>
            </a:r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r>
              <a:rPr lang="fr-FR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3. Intégrer le synthètiseur de voix</a:t>
            </a:r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r>
              <a:rPr lang="fr-FR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Améliorer</a:t>
            </a:r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r>
              <a:rPr lang="fr-FR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1</a:t>
            </a:r>
            <a:r>
              <a:rPr lang="en-US" altLang="fr-FR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.</a:t>
            </a:r>
            <a:r>
              <a:rPr lang="fr-FR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 Intégrer la reconnaisance de voix</a:t>
            </a:r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r>
              <a:rPr lang="en-US" altLang="fr-FR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2. G</a:t>
            </a:r>
            <a:r>
              <a:rPr lang="fr-FR" altLang="fr-FR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énérer rapidement la reponse </a:t>
            </a:r>
            <a:endParaRPr lang="fr-FR" altLang="fr-FR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r>
              <a:rPr lang="fr-FR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3. Le serveur accepte la connexion du reseaux extern</a:t>
            </a:r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6" name="标题 10"/>
          <p:cNvSpPr>
            <a:spLocks noGrp="1"/>
          </p:cNvSpPr>
          <p:nvPr>
            <p:ph type="title"/>
          </p:nvPr>
        </p:nvSpPr>
        <p:spPr>
          <a:xfrm>
            <a:off x="457200" y="589280"/>
            <a:ext cx="8229600" cy="582613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fr-FR" altLang="en-US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Conclusion</a:t>
            </a:r>
            <a:endParaRPr lang="fr-FR" altLang="en-US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65580" y="1405890"/>
            <a:ext cx="650557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L</a:t>
            </a:r>
            <a:r>
              <a:rPr lang="en-US" altLang="fr-FR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e programme</a:t>
            </a:r>
            <a:r>
              <a:rPr lang="fr-FR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 génére la réponse à partir d'un serveur extern. sans inclure le serveau de ALICEBOT.</a:t>
            </a:r>
            <a:endParaRPr lang="en-US" altLang="fr-FR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r>
              <a:rPr lang="fr-FR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l'avantage : L'application est rapide. </a:t>
            </a:r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r>
              <a:rPr lang="fr-FR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MingLiU_HKSCS-ExtB" panose="02020500000000000000" charset="-120"/>
                <a:sym typeface="+mn-ea"/>
              </a:rPr>
              <a:t>l'inconvenient : Le serveur ne peut pas supporter beaucoup de demande. </a:t>
            </a:r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  <a:p>
            <a:endParaRPr lang="fr-FR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MingLiU_HKSCS-ExtB" panose="02020500000000000000" charset="-12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图示制作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 Narrow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图示制作模板</Template>
  <TotalTime>0</TotalTime>
  <Words>1120</Words>
  <Application>WPS Presentation</Application>
  <PresentationFormat>On-screen Show (4:3)</PresentationFormat>
  <Paragraphs>63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 Narrow</vt:lpstr>
      <vt:lpstr>Microsoft YaHei</vt:lpstr>
      <vt:lpstr>Calibri</vt:lpstr>
      <vt:lpstr>MingLiU_HKSCS-ExtB</vt:lpstr>
      <vt:lpstr>幼圆</vt:lpstr>
      <vt:lpstr>图示制作模板</vt:lpstr>
      <vt:lpstr>Blue Waves</vt:lpstr>
      <vt:lpstr>Projet ECHO</vt:lpstr>
      <vt:lpstr>Introduction</vt:lpstr>
      <vt:lpstr>Fonctionnement Pricipal</vt:lpstr>
      <vt:lpstr>Logo de l'application </vt:lpstr>
      <vt:lpstr>Interface graphique</vt:lpstr>
      <vt:lpstr>Utilisation</vt:lpstr>
      <vt:lpstr>Développement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请在这里输入您的标题</dc:title>
  <dc:creator>admin</dc:creator>
  <cp:lastModifiedBy>HBBPR</cp:lastModifiedBy>
  <cp:revision>13</cp:revision>
  <dcterms:created xsi:type="dcterms:W3CDTF">2014-05-30T06:53:00Z</dcterms:created>
  <dcterms:modified xsi:type="dcterms:W3CDTF">2017-01-05T15:31:20Z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>A000520140530A01PPTS.pptx</vt:lpwstr>
  </property>
  <property fmtid="{D5CDD505-2E9C-101B-9397-08002B2CF9AE}" pid="3" name="标题">
    <vt:lpwstr>ËÄÏîÁ÷³Ì</vt:lpwstr>
  </property>
  <property fmtid="{D5CDD505-2E9C-101B-9397-08002B2CF9AE}" pid="4" name="关键字">
    <vt:lpwstr>²¢ÁÐÁÐ±í Á÷³Ì²½Öè 4 ¶àÉ« Ô² Á¬½Ó ²¢ÁÐ ËµÃ÷ ¹Ûµã ÁÐ¾Ù</vt:lpwstr>
  </property>
  <property fmtid="{D5CDD505-2E9C-101B-9397-08002B2CF9AE}" pid="5" name="HaveTip">
    <vt:bool>true</vt:bool>
  </property>
  <property fmtid="{D5CDD505-2E9C-101B-9397-08002B2CF9AE}" pid="6" name="KSOProductBuildVer">
    <vt:lpwstr>1033-10.2.0.5804</vt:lpwstr>
  </property>
</Properties>
</file>