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0486" y="744537"/>
            <a:ext cx="6616699" cy="372268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4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7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6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78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86aaf979_0_2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5286aaf979_0_2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86aaf979_0_4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5286aaf979_0_4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86aaf979_0_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5286aaf979_0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80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8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84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50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cfe73d0a4_0_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4cfe73d0a4_0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5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44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5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60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62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64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8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70:notes"/>
          <p:cNvSpPr txBox="1"/>
          <p:nvPr>
            <p:ph idx="1" type="body"/>
          </p:nvPr>
        </p:nvSpPr>
        <p:spPr>
          <a:xfrm>
            <a:off x="679450" y="4714875"/>
            <a:ext cx="54387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10400" y="4868862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010400" y="4889401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7010400" y="4803998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685800" y="2840052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010400" y="48688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0" y="4732337"/>
            <a:ext cx="9144000" cy="4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386" y="4803775"/>
            <a:ext cx="268200" cy="2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200150"/>
            <a:ext cx="8229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010400" y="4803998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/>
        </p:nvSpPr>
        <p:spPr>
          <a:xfrm>
            <a:off x="395287" y="842962"/>
            <a:ext cx="8229600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都寫在SASS 檔案裡面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Sass 原理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1692275" y="2643186"/>
            <a:ext cx="2016124" cy="7921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</a:t>
            </a:r>
            <a:r>
              <a:rPr lang="en-US" sz="3000">
                <a:solidFill>
                  <a:srgbClr val="FFFFFF"/>
                </a:solidFill>
              </a:rPr>
              <a:t>c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5148162" y="2646361"/>
            <a:ext cx="2016000" cy="7923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4727575" y="3033711"/>
            <a:ext cx="420687" cy="6349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125" y="2706686"/>
            <a:ext cx="660300" cy="66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6"/>
          <p:cNvCxnSpPr/>
          <p:nvPr/>
        </p:nvCxnSpPr>
        <p:spPr>
          <a:xfrm>
            <a:off x="3708400" y="3040061"/>
            <a:ext cx="358775" cy="4762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實作練習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39750" y="4741862"/>
            <a:ext cx="8459786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23850" y="700087"/>
            <a:ext cx="6985000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542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嘗試使用變數含變數功能。</a:t>
            </a:r>
            <a:endParaRPr/>
          </a:p>
          <a:p>
            <a:pPr indent="-276225" lvl="0" marL="542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嘗試使用顏色變數。</a:t>
            </a:r>
            <a:endParaRPr/>
          </a:p>
          <a:p>
            <a:pPr indent="-123825" lvl="0" marL="542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84212" y="1779586"/>
            <a:ext cx="7848599" cy="3024187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$font-size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$font-l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$font-size*1.2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$color-blue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#137edc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D9E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  font-size: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 $font-l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D9E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  background: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 darken($color-blue,</a:t>
            </a: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10%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ctrTitle"/>
          </p:nvPr>
        </p:nvSpPr>
        <p:spPr>
          <a:xfrm>
            <a:off x="0" y="1582737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@import(匯入)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685800" y="2840036"/>
            <a:ext cx="7772400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/>
              <a:t>可將 SCSS 檔案彙整成一隻 CSS 檔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010400" y="4868862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7"/>
          <p:cNvCxnSpPr/>
          <p:nvPr/>
        </p:nvCxnSpPr>
        <p:spPr>
          <a:xfrm>
            <a:off x="2339975" y="1190625"/>
            <a:ext cx="936624" cy="744537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39" name="Google Shape;139;p17"/>
          <p:cNvSpPr/>
          <p:nvPr/>
        </p:nvSpPr>
        <p:spPr>
          <a:xfrm>
            <a:off x="3276600" y="1719261"/>
            <a:ext cx="2016124" cy="7921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07950" y="793750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variable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732586" y="1719261"/>
            <a:ext cx="2016124" cy="792162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>
            <a:off x="6311900" y="2109786"/>
            <a:ext cx="420687" cy="4762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779586"/>
            <a:ext cx="660400" cy="6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7"/>
          <p:cNvCxnSpPr/>
          <p:nvPr/>
        </p:nvCxnSpPr>
        <p:spPr>
          <a:xfrm>
            <a:off x="5292725" y="2114550"/>
            <a:ext cx="358775" cy="6349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2039475" y="2859075"/>
            <a:ext cx="4473000" cy="1368300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lang="en-US" sz="28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//自己寫的 scss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4067175" y="2500311"/>
            <a:ext cx="0" cy="35877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47" name="Google Shape;147;p17"/>
          <p:cNvCxnSpPr/>
          <p:nvPr/>
        </p:nvCxnSpPr>
        <p:spPr>
          <a:xfrm rot="10800000">
            <a:off x="4348161" y="2490786"/>
            <a:ext cx="7937" cy="368299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8"/>
          <p:cNvCxnSpPr/>
          <p:nvPr/>
        </p:nvCxnSpPr>
        <p:spPr>
          <a:xfrm>
            <a:off x="2403925" y="865300"/>
            <a:ext cx="942300" cy="8256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54" name="Google Shape;154;p18"/>
          <p:cNvSpPr/>
          <p:nvPr/>
        </p:nvSpPr>
        <p:spPr>
          <a:xfrm>
            <a:off x="3276600" y="1719261"/>
            <a:ext cx="2016000" cy="79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5500" y="506375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variable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732511" y="1716036"/>
            <a:ext cx="2016000" cy="7923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6311900" y="2109786"/>
            <a:ext cx="420600" cy="4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750" y="1782036"/>
            <a:ext cx="660300" cy="66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8"/>
          <p:cNvCxnSpPr/>
          <p:nvPr/>
        </p:nvCxnSpPr>
        <p:spPr>
          <a:xfrm>
            <a:off x="5292725" y="2114550"/>
            <a:ext cx="3588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2039475" y="2859075"/>
            <a:ext cx="4473000" cy="1368300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lang="en-US" sz="28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t/>
            </a:r>
            <a:endParaRPr sz="2800">
              <a:solidFill>
                <a:srgbClr val="FD97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4067175" y="2500311"/>
            <a:ext cx="0" cy="358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62" name="Google Shape;162;p18"/>
          <p:cNvCxnSpPr/>
          <p:nvPr/>
        </p:nvCxnSpPr>
        <p:spPr>
          <a:xfrm rot="10800000">
            <a:off x="4348298" y="2490685"/>
            <a:ext cx="7800" cy="368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7010400" y="48688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2451025" y="2143886"/>
            <a:ext cx="8424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65" name="Google Shape;165;p18"/>
          <p:cNvSpPr/>
          <p:nvPr/>
        </p:nvSpPr>
        <p:spPr>
          <a:xfrm>
            <a:off x="206750" y="1750863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main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9"/>
          <p:cNvCxnSpPr/>
          <p:nvPr/>
        </p:nvCxnSpPr>
        <p:spPr>
          <a:xfrm>
            <a:off x="2717625" y="824625"/>
            <a:ext cx="646200" cy="887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71" name="Google Shape;171;p19"/>
          <p:cNvSpPr/>
          <p:nvPr/>
        </p:nvSpPr>
        <p:spPr>
          <a:xfrm>
            <a:off x="3276600" y="1719261"/>
            <a:ext cx="2016000" cy="79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61350" y="263375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variable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732586" y="1719261"/>
            <a:ext cx="2016000" cy="7923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6311900" y="2109786"/>
            <a:ext cx="420600" cy="4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779586"/>
            <a:ext cx="660300" cy="66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9"/>
          <p:cNvCxnSpPr/>
          <p:nvPr/>
        </p:nvCxnSpPr>
        <p:spPr>
          <a:xfrm>
            <a:off x="5292725" y="2114550"/>
            <a:ext cx="3588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3201100" y="2922975"/>
            <a:ext cx="3979500" cy="1530000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lang="en-US" sz="28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"reset"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lang="en-US" sz="28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lang="en-US" sz="2800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t/>
            </a:r>
            <a:endParaRPr sz="2800">
              <a:solidFill>
                <a:srgbClr val="FD97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4067175" y="2500311"/>
            <a:ext cx="0" cy="358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79" name="Google Shape;179;p19"/>
          <p:cNvCxnSpPr/>
          <p:nvPr/>
        </p:nvCxnSpPr>
        <p:spPr>
          <a:xfrm rot="10800000">
            <a:off x="4348298" y="2490685"/>
            <a:ext cx="7800" cy="368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7010400" y="48688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>
            <a:off x="2451025" y="2143886"/>
            <a:ext cx="8424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82" name="Google Shape;182;p19"/>
          <p:cNvSpPr/>
          <p:nvPr/>
        </p:nvSpPr>
        <p:spPr>
          <a:xfrm>
            <a:off x="161350" y="2859063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main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206750" y="1713563"/>
            <a:ext cx="27447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reset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flipH="1" rot="10800000">
            <a:off x="2678250" y="2508000"/>
            <a:ext cx="639600" cy="569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68312" y="0"/>
            <a:ext cx="8496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使用@import可將SCSS彙整成一隻檔案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95287" y="842962"/>
            <a:ext cx="74898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276600" y="1719261"/>
            <a:ext cx="2016000" cy="79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07950" y="793750"/>
            <a:ext cx="22320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_reset.scss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07950" y="2284411"/>
            <a:ext cx="22320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_base.scss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732586" y="1719261"/>
            <a:ext cx="2016000" cy="7923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195" name="Google Shape;195;p20"/>
          <p:cNvCxnSpPr/>
          <p:nvPr/>
        </p:nvCxnSpPr>
        <p:spPr>
          <a:xfrm>
            <a:off x="2339975" y="1190625"/>
            <a:ext cx="936600" cy="7446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96" name="Google Shape;196;p20"/>
          <p:cNvCxnSpPr/>
          <p:nvPr/>
        </p:nvCxnSpPr>
        <p:spPr>
          <a:xfrm flipH="1" rot="10800000">
            <a:off x="2339975" y="2114499"/>
            <a:ext cx="936600" cy="5652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6311900" y="2109786"/>
            <a:ext cx="420600" cy="4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779586"/>
            <a:ext cx="660300" cy="66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0"/>
          <p:cNvCxnSpPr/>
          <p:nvPr/>
        </p:nvCxnSpPr>
        <p:spPr>
          <a:xfrm>
            <a:off x="5292725" y="2114550"/>
            <a:ext cx="3588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0" name="Google Shape;200;p20"/>
          <p:cNvSpPr/>
          <p:nvPr/>
        </p:nvSpPr>
        <p:spPr>
          <a:xfrm>
            <a:off x="2555875" y="2859086"/>
            <a:ext cx="3528900" cy="1368300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"reset"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"base"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>
            <a:off x="4067175" y="2500311"/>
            <a:ext cx="0" cy="3588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4348298" y="2490685"/>
            <a:ext cx="7800" cy="368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7010400" y="48688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實作練習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395287" y="842962"/>
            <a:ext cx="8208962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在SASS資料夾新增兩個檔案 </a:t>
            </a:r>
            <a:r>
              <a:rPr b="1" i="0" lang="en-US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_reset.scss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i="0" lang="en-US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_base.scss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並在裡面寫些css。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在all.scss裡面寫→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儲存全部SCSS後觀察編譯出來的CSS是否符合結果，並試著將import順序相反後觀察結果。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924300" y="1995486"/>
            <a:ext cx="3527424" cy="1368425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"reset"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"base"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539750" y="4741862"/>
            <a:ext cx="8208962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如果SCSS的檔名前面有加下底線( _ )，就不會編譯出css。</a:t>
            </a:r>
            <a:endParaRPr/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觀念補充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395287" y="842962"/>
            <a:ext cx="8353425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SCSS/SASS 在編譯過程中，是從上到下來執行，所以下述的程式碼會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編譯錯誤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55650" y="2139950"/>
            <a:ext cx="5688011" cy="2592387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.box{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D9E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  font-size: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 $blue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$blue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#0088ff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目前你可以做出的架構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95287" y="842962"/>
            <a:ext cx="8353425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3348037" y="2489200"/>
            <a:ext cx="2016124" cy="7921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79386" y="1563687"/>
            <a:ext cx="2232025" cy="79216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_Variable.SCSS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79386" y="3484562"/>
            <a:ext cx="2232025" cy="79216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_base.scss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6804025" y="2489200"/>
            <a:ext cx="2016124" cy="792162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2411411" y="1958975"/>
            <a:ext cx="936624" cy="74612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32" name="Google Shape;232;p23"/>
          <p:cNvCxnSpPr/>
          <p:nvPr/>
        </p:nvCxnSpPr>
        <p:spPr>
          <a:xfrm flipH="1" rot="10800000">
            <a:off x="2411411" y="3052762"/>
            <a:ext cx="936624" cy="82867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6383337" y="2878136"/>
            <a:ext cx="420687" cy="6349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549525"/>
            <a:ext cx="658812" cy="658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3"/>
          <p:cNvCxnSpPr/>
          <p:nvPr/>
        </p:nvCxnSpPr>
        <p:spPr>
          <a:xfrm>
            <a:off x="5364162" y="2884486"/>
            <a:ext cx="360362" cy="6349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6" name="Google Shape;236;p23"/>
          <p:cNvCxnSpPr/>
          <p:nvPr/>
        </p:nvCxnSpPr>
        <p:spPr>
          <a:xfrm flipH="1" rot="10800000">
            <a:off x="2411411" y="2884487"/>
            <a:ext cx="936624" cy="23812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37" name="Google Shape;237;p23"/>
          <p:cNvSpPr/>
          <p:nvPr/>
        </p:nvSpPr>
        <p:spPr>
          <a:xfrm>
            <a:off x="179386" y="2476500"/>
            <a:ext cx="2232025" cy="79216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_reset.scss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ctrTitle"/>
          </p:nvPr>
        </p:nvSpPr>
        <p:spPr>
          <a:xfrm>
            <a:off x="0" y="1582737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14.Sass工作流程分享</a:t>
            </a:r>
            <a:endParaRPr/>
          </a:p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685800" y="2840036"/>
            <a:ext cx="7772400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68312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目前你可以做出的架構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348037" y="2489200"/>
            <a:ext cx="2016000" cy="79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79386" y="1563687"/>
            <a:ext cx="22320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_Variable.SCSS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79386" y="3484562"/>
            <a:ext cx="22320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3000">
                <a:solidFill>
                  <a:srgbClr val="FFFFFF"/>
                </a:solidFill>
              </a:rPr>
              <a:t>main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6804025" y="2489200"/>
            <a:ext cx="2016000" cy="7923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all.css</a:t>
            </a:r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2411411" y="1958975"/>
            <a:ext cx="936600" cy="7461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2411411" y="3052837"/>
            <a:ext cx="936600" cy="8286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1" name="Google Shape;51;p7"/>
          <p:cNvCxnSpPr/>
          <p:nvPr/>
        </p:nvCxnSpPr>
        <p:spPr>
          <a:xfrm>
            <a:off x="6383337" y="2878136"/>
            <a:ext cx="4206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549525"/>
            <a:ext cx="658800" cy="6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7"/>
          <p:cNvCxnSpPr/>
          <p:nvPr/>
        </p:nvCxnSpPr>
        <p:spPr>
          <a:xfrm>
            <a:off x="5364162" y="2884486"/>
            <a:ext cx="360300" cy="6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" name="Google Shape;54;p7"/>
          <p:cNvCxnSpPr/>
          <p:nvPr/>
        </p:nvCxnSpPr>
        <p:spPr>
          <a:xfrm flipH="1" rot="10800000">
            <a:off x="2411411" y="2884599"/>
            <a:ext cx="936600" cy="237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" name="Google Shape;55;p7"/>
          <p:cNvSpPr/>
          <p:nvPr/>
        </p:nvSpPr>
        <p:spPr>
          <a:xfrm>
            <a:off x="179386" y="2476500"/>
            <a:ext cx="2232000" cy="792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_reset.scss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48688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Sass工作流程分享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395287" y="842962"/>
            <a:ext cx="8353425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將專案資料夾拉進sublime側欄選單：</a:t>
            </a:r>
            <a:endParaRPr/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搜尋檔案：Ctrl+p(Win) 、 Cmd+p(Mac)</a:t>
            </a:r>
            <a:endParaRPr/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關閉檔案：Ctrl+w(Win) 、 Cmd+w(Mac)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開啟Line Comments註解，方便搜尋程式碼。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Sass 提供兩種寫法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468312" y="1708150"/>
            <a:ext cx="2519361" cy="3095625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E2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74E2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.menu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.menu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.menu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276600" y="1058862"/>
            <a:ext cx="2303461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SCSS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084887" y="1058862"/>
            <a:ext cx="2303461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SASS</a:t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3276600" y="1708150"/>
            <a:ext cx="2519361" cy="3095625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.menu3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6084887" y="1708150"/>
            <a:ext cx="2519361" cy="3095625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</a:t>
            </a:r>
            <a:endParaRPr/>
          </a:p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..</a:t>
            </a:r>
            <a:endParaRPr/>
          </a:p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..</a:t>
            </a:r>
            <a:endParaRPr/>
          </a:p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..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323850" y="1058862"/>
            <a:ext cx="2303461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SCSS常見問題與撰寫觀念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95287" y="842962"/>
            <a:ext cx="7705724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SCSS可完全當作CSS來寫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如果CSS後面沒加分號「;」會編譯錯誤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如果有編譯錯誤，錯誤訊息會顯示在編譯出的CSS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多利用巢狀寫法(Nesting)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CSS巢狀不要超過四層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539750" y="4741862"/>
            <a:ext cx="8459786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ctrTitle"/>
          </p:nvPr>
        </p:nvSpPr>
        <p:spPr>
          <a:xfrm>
            <a:off x="0" y="1582737"/>
            <a:ext cx="91440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Variable(變數)</a:t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010400" y="4868862"/>
            <a:ext cx="21335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變數(variables)</a:t>
            </a:r>
            <a:endParaRPr/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395287" y="842962"/>
            <a:ext cx="7705724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將時常需要設定的CSS放在</a:t>
            </a:r>
            <a:r>
              <a:rPr b="1" i="0" lang="en-US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來管理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變數是用美元符號開頭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539750" y="4741862"/>
            <a:ext cx="8459786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539750" y="2066925"/>
            <a:ext cx="7920036" cy="2881312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#f00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$font-size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13px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$width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960px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.shop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$width / 4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編譯出240px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變數(variables)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539750" y="4741862"/>
            <a:ext cx="8459786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5076825" y="1495425"/>
            <a:ext cx="3743324" cy="2446336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D9E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#f00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179386" y="1493837"/>
            <a:ext cx="4679950" cy="2447925"/>
          </a:xfrm>
          <a:prstGeom prst="roundRect">
            <a:avLst>
              <a:gd fmla="val 1144" name="adj"/>
            </a:avLst>
          </a:prstGeom>
          <a:solidFill>
            <a:srgbClr val="2728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971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#f00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FF2E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6FF2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D9E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6BD9EF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800" u="none" cap="none" strike="noStrike">
                <a:solidFill>
                  <a:srgbClr val="FD971F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116012" y="842962"/>
            <a:ext cx="2303461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5651500" y="842962"/>
            <a:ext cx="2305050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變數格式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39750" y="4741862"/>
            <a:ext cx="8459786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插補(Interpolation)：#{}，可使用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#{$變數名稱}來連接字串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468312" y="700087"/>
            <a:ext cx="8229600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542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格式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數字：10、1px、3em</a:t>
            </a:r>
            <a:endParaRPr/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字串：'test'、 "../images/big/“</a:t>
            </a:r>
            <a:endParaRPr/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顏色：red、#000000、rgba(255,255,255,0.9) </a:t>
            </a:r>
            <a:endParaRPr/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布林：true、flase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9429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■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空值：null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542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支援運算(1em+1em、6px*2)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68312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觀念補充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395287" y="842962"/>
            <a:ext cx="7489824" cy="37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用SCSS寫完變數後，後面要記得加上分號「;」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變數裡面還可以帶變數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ymbo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常用顏色變數功能：</a:t>
            </a:r>
            <a:endParaRPr/>
          </a:p>
          <a:p>
            <a:pPr indent="-365125" lvl="1" marL="809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darken($blue,10%)　 →　將變數色系調暗10% </a:t>
            </a:r>
            <a:endParaRPr/>
          </a:p>
          <a:p>
            <a:pPr indent="-365125" lvl="1" marL="809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lighten (#ff0000,10%)  →    將色碼色系調亮10%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7010400" y="48688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