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42"/>
  </p:notesMasterIdLst>
  <p:handoutMasterIdLst>
    <p:handoutMasterId r:id="rId43"/>
  </p:handoutMasterIdLst>
  <p:sldIdLst>
    <p:sldId id="889" r:id="rId2"/>
    <p:sldId id="853" r:id="rId3"/>
    <p:sldId id="827" r:id="rId4"/>
    <p:sldId id="805" r:id="rId5"/>
    <p:sldId id="826" r:id="rId6"/>
    <p:sldId id="865" r:id="rId7"/>
    <p:sldId id="868" r:id="rId8"/>
    <p:sldId id="869" r:id="rId9"/>
    <p:sldId id="825" r:id="rId10"/>
    <p:sldId id="870" r:id="rId11"/>
    <p:sldId id="829" r:id="rId12"/>
    <p:sldId id="783" r:id="rId13"/>
    <p:sldId id="833" r:id="rId14"/>
    <p:sldId id="872" r:id="rId15"/>
    <p:sldId id="873" r:id="rId16"/>
    <p:sldId id="874" r:id="rId17"/>
    <p:sldId id="875" r:id="rId18"/>
    <p:sldId id="876" r:id="rId19"/>
    <p:sldId id="877" r:id="rId20"/>
    <p:sldId id="878" r:id="rId21"/>
    <p:sldId id="879" r:id="rId22"/>
    <p:sldId id="880" r:id="rId23"/>
    <p:sldId id="882" r:id="rId24"/>
    <p:sldId id="888" r:id="rId25"/>
    <p:sldId id="886" r:id="rId26"/>
    <p:sldId id="884" r:id="rId27"/>
    <p:sldId id="887" r:id="rId28"/>
    <p:sldId id="885" r:id="rId29"/>
    <p:sldId id="852" r:id="rId30"/>
    <p:sldId id="854" r:id="rId31"/>
    <p:sldId id="863" r:id="rId32"/>
    <p:sldId id="864" r:id="rId33"/>
    <p:sldId id="855" r:id="rId34"/>
    <p:sldId id="857" r:id="rId35"/>
    <p:sldId id="859" r:id="rId36"/>
    <p:sldId id="856" r:id="rId37"/>
    <p:sldId id="860" r:id="rId38"/>
    <p:sldId id="861" r:id="rId39"/>
    <p:sldId id="890" r:id="rId40"/>
    <p:sldId id="664" r:id="rId41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83E1"/>
    <a:srgbClr val="A40508"/>
    <a:srgbClr val="B2B2B2"/>
    <a:srgbClr val="00A000"/>
    <a:srgbClr val="808000"/>
    <a:srgbClr val="FF9966"/>
    <a:srgbClr val="FF9900"/>
    <a:srgbClr val="003300"/>
    <a:srgbClr val="F4F3EB"/>
    <a:srgbClr val="F0E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3443" autoAdjust="0"/>
  </p:normalViewPr>
  <p:slideViewPr>
    <p:cSldViewPr>
      <p:cViewPr varScale="1">
        <p:scale>
          <a:sx n="92" d="100"/>
          <a:sy n="92" d="100"/>
        </p:scale>
        <p:origin x="64" y="3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494" y="-126"/>
      </p:cViewPr>
      <p:guideLst>
        <p:guide orient="horz" pos="2142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1974" cy="339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9" tIns="47618" rIns="95239" bIns="4761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ko-KR" altLang="ko-KR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667" y="0"/>
            <a:ext cx="4301974" cy="339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9" tIns="47618" rIns="95239" bIns="4761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ko-KR" altLang="ko-KR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8243"/>
            <a:ext cx="4301974" cy="339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9" tIns="47618" rIns="95239" bIns="4761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ko-KR" altLang="ko-KR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667" y="6458243"/>
            <a:ext cx="4301974" cy="339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9" tIns="47618" rIns="95239" bIns="4761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AD2C73ED-842D-4ECA-9DB6-B58A771D076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0822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1974" cy="339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9" tIns="47618" rIns="95239" bIns="476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ko-KR" altLang="ko-KR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667" y="0"/>
            <a:ext cx="4301974" cy="339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9" tIns="47618" rIns="95239" bIns="476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ko-KR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11175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2692" y="3229122"/>
            <a:ext cx="7281258" cy="305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9" tIns="47618" rIns="95239" bIns="476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 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- 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8243"/>
            <a:ext cx="4301974" cy="339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9" tIns="47618" rIns="95239" bIns="476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ko-KR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667" y="6458243"/>
            <a:ext cx="4301974" cy="339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9" tIns="47618" rIns="95239" bIns="476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975484-8895-42C7-8115-77298A30E9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6187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Ø"/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Font typeface="Arial" pitchFamily="34" charset="0"/>
      <a:buChar char="•"/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75484-8895-42C7-8115-77298A30E964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4954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adnominal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75484-8895-42C7-8115-77298A30E964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4533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adnominal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75484-8895-42C7-8115-77298A30E964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936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adnominal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75484-8895-42C7-8115-77298A30E964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3371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adnominal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75484-8895-42C7-8115-77298A30E964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911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34501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rgbClr val="FBFCFF"/>
                </a:solidFill>
                <a:latin typeface="맑은 고딕" panose="020B0503020000020004" pitchFamily="50" charset="-127"/>
                <a:ea typeface="Arial Unicode MS" charset="0"/>
                <a:cs typeface="Arial Unicode MS" charset="0"/>
              </a:rPr>
              <a:t>Introduction to</a:t>
            </a:r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0" y="304800"/>
            <a:ext cx="9144000" cy="2514600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US" altLang="ko-KR" sz="1600" dirty="0">
                <a:solidFill>
                  <a:srgbClr val="FFFFFF"/>
                </a:solidFill>
                <a:latin typeface="맑은 고딕" panose="020B0503020000020004" pitchFamily="50" charset="-127"/>
                <a:ea typeface="ＭＳ Ｐゴシック" pitchFamily="34" charset="-128"/>
              </a:rPr>
              <a:t> 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2133600" y="4495800"/>
            <a:ext cx="5105400" cy="15240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i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50" name="Picture 22" descr="postech ui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6175" y="6524625"/>
            <a:ext cx="15303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Rectangle 8"/>
          <p:cNvSpPr>
            <a:spLocks noChangeArrowheads="1"/>
          </p:cNvSpPr>
          <p:nvPr userDrawn="1"/>
        </p:nvSpPr>
        <p:spPr bwMode="auto">
          <a:xfrm>
            <a:off x="0" y="2819400"/>
            <a:ext cx="9144000" cy="1066800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l"/>
            <a:endParaRPr lang="en-US" altLang="ko-KR" sz="1600" b="0" dirty="0">
              <a:solidFill>
                <a:srgbClr val="FFFFFF"/>
              </a:solidFill>
              <a:latin typeface="맑은 고딕" panose="020B0503020000020004" pitchFamily="50" charset="-127"/>
              <a:ea typeface="ＭＳ Ｐゴシック" pitchFamily="34" charset="-128"/>
            </a:endParaRPr>
          </a:p>
        </p:txBody>
      </p:sp>
      <p:sp>
        <p:nvSpPr>
          <p:cNvPr id="53" name="Rectangle 11"/>
          <p:cNvSpPr/>
          <p:nvPr userDrawn="1"/>
        </p:nvSpPr>
        <p:spPr bwMode="invGray">
          <a:xfrm>
            <a:off x="0" y="1143000"/>
            <a:ext cx="1371600" cy="7955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anose="020B0503020000020004" pitchFamily="50" charset="-127"/>
            </a:endParaRPr>
          </a:p>
        </p:txBody>
      </p:sp>
      <p:sp>
        <p:nvSpPr>
          <p:cNvPr id="54" name="Rectangle 12"/>
          <p:cNvSpPr/>
          <p:nvPr userDrawn="1"/>
        </p:nvSpPr>
        <p:spPr bwMode="invGray">
          <a:xfrm>
            <a:off x="1066800" y="1143000"/>
            <a:ext cx="8077200" cy="1371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anose="020B0503020000020004" pitchFamily="50" charset="-127"/>
            </a:endParaRPr>
          </a:p>
        </p:txBody>
      </p:sp>
      <p:sp>
        <p:nvSpPr>
          <p:cNvPr id="56" name="Rectangle 8"/>
          <p:cNvSpPr>
            <a:spLocks noChangeArrowheads="1"/>
          </p:cNvSpPr>
          <p:nvPr userDrawn="1"/>
        </p:nvSpPr>
        <p:spPr bwMode="auto">
          <a:xfrm>
            <a:off x="7620000" y="0"/>
            <a:ext cx="1524000" cy="304800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l"/>
            <a:endParaRPr lang="en-US" altLang="ko-KR" sz="1600" b="0" dirty="0">
              <a:solidFill>
                <a:srgbClr val="FFFFFF"/>
              </a:solidFill>
              <a:latin typeface="맑은 고딕" panose="020B0503020000020004" pitchFamily="50" charset="-127"/>
              <a:ea typeface="ＭＳ Ｐゴシック" pitchFamily="34" charset="-128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ctrTitle"/>
          </p:nvPr>
        </p:nvSpPr>
        <p:spPr bwMode="white">
          <a:xfrm>
            <a:off x="1219200" y="1219200"/>
            <a:ext cx="7620000" cy="1219200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295400"/>
            <a:ext cx="8686800" cy="1588"/>
          </a:xfrm>
          <a:prstGeom prst="line">
            <a:avLst/>
          </a:prstGeom>
          <a:noFill/>
          <a:ln w="5715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6AC394-B36C-41F1-9D34-18A3385D490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D8519-0122-4C86-BE86-0C8AD2F3EC9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D2E837-08A2-4A8E-A088-2BABD5CF66B2}" type="slidenum">
              <a:rPr lang="en-US" altLang="ko-KR"/>
              <a:pPr/>
              <a:t>‹#›</a:t>
            </a:fld>
            <a:endParaRPr lang="en-US" altLang="ko-KR"/>
          </a:p>
        </p:txBody>
      </p: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228600" y="1295400"/>
            <a:ext cx="8686800" cy="1588"/>
          </a:xfrm>
          <a:prstGeom prst="line">
            <a:avLst/>
          </a:prstGeom>
          <a:noFill/>
          <a:ln w="5715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185351-72AD-4255-BE8F-C6C2DE5F311B}" type="slidenum">
              <a:rPr lang="en-US" altLang="ko-KR"/>
              <a:pPr/>
              <a:t>‹#›</a:t>
            </a:fld>
            <a:endParaRPr lang="en-US" altLang="ko-KR"/>
          </a:p>
        </p:txBody>
      </p:sp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228600" y="1295400"/>
            <a:ext cx="8686800" cy="1588"/>
          </a:xfrm>
          <a:prstGeom prst="line">
            <a:avLst/>
          </a:prstGeom>
          <a:noFill/>
          <a:ln w="5715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1B2F7-0AD9-468F-80AC-DFB5CCF15B1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03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504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4F93BD-1610-4740-88B2-8AA1F203D7F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00200"/>
            <a:ext cx="77724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2CDB2-9AEF-471D-ABEB-9615B9F88F2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7772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BB2DF8-AD10-4160-89CB-6ABE12DF615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맑은 고딕" panose="020B0503020000020004" pitchFamily="50" charset="-127"/>
              </a:defRPr>
            </a:lvl1pPr>
          </a:lstStyle>
          <a:p>
            <a:fld id="{7CCC53A6-4A78-4E0A-AE75-E97C0E4C626A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304800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1600" b="0" i="0" dirty="0">
              <a:solidFill>
                <a:srgbClr val="FFFFFF"/>
              </a:solidFill>
              <a:latin typeface="맑은 고딕" panose="020B0503020000020004" pitchFamily="50" charset="-127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304800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US" altLang="ko-KR" sz="1600" dirty="0">
                <a:solidFill>
                  <a:srgbClr val="FFFFFF"/>
                </a:solidFill>
                <a:latin typeface="맑은 고딕" panose="020B0503020000020004" pitchFamily="50" charset="-127"/>
                <a:ea typeface="ＭＳ Ｐゴシック" pitchFamily="34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304800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l"/>
            <a:endParaRPr lang="en-US" altLang="ko-KR" sz="1600" b="0" dirty="0">
              <a:solidFill>
                <a:srgbClr val="FFFFFF"/>
              </a:solidFill>
              <a:latin typeface="맑은 고딕" panose="020B0503020000020004" pitchFamily="50" charset="-127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53" r:id="rId3"/>
    <p:sldLayoutId id="2147483860" r:id="rId4"/>
    <p:sldLayoutId id="2147483862" r:id="rId5"/>
    <p:sldLayoutId id="2147483854" r:id="rId6"/>
    <p:sldLayoutId id="2147483855" r:id="rId7"/>
    <p:sldLayoutId id="2147483865" r:id="rId8"/>
    <p:sldLayoutId id="214748386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pitchFamily="2" charset="2"/>
        <a:buChar char="§"/>
        <a:defRPr sz="2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066800" y="1219200"/>
            <a:ext cx="8077200" cy="12192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Morphological Analyzer</a:t>
            </a:r>
            <a:endParaRPr lang="ko-KR" altLang="en-US" sz="4000" spc="-150" dirty="0"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667246" y="4191000"/>
            <a:ext cx="7809509" cy="220980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Knowledge </a:t>
            </a:r>
            <a:r>
              <a:rPr lang="en-US" altLang="ko-KR" sz="2800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&amp;</a:t>
            </a:r>
            <a:r>
              <a:rPr lang="en-US" altLang="ko-KR" sz="2800" dirty="0" smtClean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Language Engineering </a:t>
            </a:r>
            <a:r>
              <a:rPr lang="en-US" altLang="ko-KR" sz="2800" dirty="0" smtClean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Lab., POSTECH</a:t>
            </a:r>
            <a:endParaRPr lang="en-US" altLang="ko-KR" sz="2000" dirty="0">
              <a:solidFill>
                <a:prstClr val="black"/>
              </a:solidFill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 for Korean</a:t>
            </a:r>
          </a:p>
          <a:p>
            <a:pPr lvl="1"/>
            <a:r>
              <a:rPr lang="en-US" altLang="ko-KR" dirty="0" smtClean="0"/>
              <a:t>Use </a:t>
            </a:r>
            <a:r>
              <a:rPr lang="en-US" altLang="ko-KR" strike="sngStrike" dirty="0" smtClean="0"/>
              <a:t>full-form dictionary</a:t>
            </a:r>
            <a:r>
              <a:rPr lang="en-US" altLang="ko-KR" dirty="0" smtClean="0"/>
              <a:t>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partial word dictionary</a:t>
            </a:r>
            <a:endParaRPr lang="en-US" altLang="ko-KR" dirty="0"/>
          </a:p>
          <a:p>
            <a:pPr lvl="1"/>
            <a:r>
              <a:rPr lang="en-US" altLang="ko-KR" strike="sngStrike" dirty="0" smtClean="0"/>
              <a:t>Affix stripping/Stemming</a:t>
            </a:r>
          </a:p>
          <a:p>
            <a:pPr lvl="1"/>
            <a:r>
              <a:rPr lang="en-US" altLang="ko-KR" dirty="0" smtClean="0"/>
              <a:t>Finite State Automata/Finite State Transducer </a:t>
            </a:r>
          </a:p>
          <a:p>
            <a:pPr lvl="1"/>
            <a:r>
              <a:rPr lang="en-US" altLang="ko-KR" dirty="0" smtClean="0"/>
              <a:t>Table-Parsing</a:t>
            </a:r>
            <a:endParaRPr lang="en-US" altLang="ko-KR" dirty="0"/>
          </a:p>
          <a:p>
            <a:pPr lvl="2"/>
            <a:r>
              <a:rPr lang="en-US" altLang="ko-KR" dirty="0" err="1"/>
              <a:t>Cocke</a:t>
            </a:r>
            <a:r>
              <a:rPr lang="en-US" altLang="ko-KR" dirty="0"/>
              <a:t>-Younger-</a:t>
            </a:r>
            <a:r>
              <a:rPr lang="en-US" altLang="ko-KR" dirty="0" err="1"/>
              <a:t>Kasami</a:t>
            </a:r>
            <a:r>
              <a:rPr lang="en-US" altLang="ko-KR" dirty="0"/>
              <a:t> (CYK</a:t>
            </a:r>
            <a:r>
              <a:rPr lang="en-US" altLang="ko-KR" dirty="0" smtClean="0"/>
              <a:t>) Algorithm</a:t>
            </a:r>
          </a:p>
          <a:p>
            <a:pPr lvl="1"/>
            <a:r>
              <a:rPr lang="en-US" altLang="ko-KR" dirty="0" smtClean="0"/>
              <a:t>…</a:t>
            </a:r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07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CYK Algorithm</a:t>
                </a:r>
                <a:endParaRPr lang="en-US" altLang="ko-KR" dirty="0" smtClean="0">
                  <a:ea typeface="+mn-ea"/>
                </a:endParaRPr>
              </a:p>
              <a:p>
                <a:pPr lvl="1"/>
                <a:r>
                  <a:rPr lang="en-US" altLang="ko-KR" sz="2400" dirty="0" smtClean="0">
                    <a:ea typeface="+mn-ea"/>
                  </a:rPr>
                  <a:t>Parsing algorithm for context-free grammar (CFG)</a:t>
                </a:r>
              </a:p>
              <a:p>
                <a:pPr lvl="1"/>
                <a:r>
                  <a:rPr lang="en-US" altLang="ko-KR" sz="2400" dirty="0" smtClean="0">
                    <a:ea typeface="+mn-ea"/>
                  </a:rPr>
                  <a:t>Bottom-up parsing &amp; Dynamic programming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+mn-ea"/>
                      </a:rPr>
                      <m:t>O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en-US" altLang="ko-KR" dirty="0" smtClean="0">
                    <a:ea typeface="+mn-ea"/>
                  </a:rPr>
                  <a:t> time complexity</a:t>
                </a:r>
                <a:endParaRPr lang="ko-KR" altLang="en-US" dirty="0">
                  <a:ea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11</a:t>
            </a:fld>
            <a:endParaRPr lang="en-US" altLang="ko-KR"/>
          </a:p>
        </p:txBody>
      </p:sp>
      <p:grpSp>
        <p:nvGrpSpPr>
          <p:cNvPr id="15" name="그룹 14"/>
          <p:cNvGrpSpPr/>
          <p:nvPr/>
        </p:nvGrpSpPr>
        <p:grpSpPr>
          <a:xfrm>
            <a:off x="685800" y="3421797"/>
            <a:ext cx="7865534" cy="2826603"/>
            <a:chOff x="762000" y="3421797"/>
            <a:chExt cx="7865534" cy="2826603"/>
          </a:xfrm>
        </p:grpSpPr>
        <p:sp>
          <p:nvSpPr>
            <p:cNvPr id="5" name="직사각형 4"/>
            <p:cNvSpPr/>
            <p:nvPr/>
          </p:nvSpPr>
          <p:spPr>
            <a:xfrm>
              <a:off x="855135" y="3488829"/>
              <a:ext cx="1735665" cy="16927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ko-KR" sz="2000" dirty="0" smtClean="0"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rPr>
                <a:t>Grammar </a:t>
              </a:r>
              <a:r>
                <a:rPr lang="en-US" altLang="ko-KR" sz="2000" b="1" dirty="0" smtClean="0"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rPr>
                <a:t>G</a:t>
              </a:r>
              <a:endParaRPr lang="en-US" altLang="ko-KR" sz="2000" dirty="0"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endParaRPr>
            </a:p>
            <a:p>
              <a:r>
                <a:rPr lang="en-US" altLang="ko-KR" sz="2000" dirty="0"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rPr>
                <a:t> </a:t>
              </a:r>
              <a:r>
                <a:rPr lang="en-US" altLang="ko-KR" sz="2000" dirty="0" smtClean="0"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rPr>
                <a:t>   S </a:t>
              </a:r>
              <a:r>
                <a:rPr lang="en-US" altLang="ko-KR" sz="2000" dirty="0"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  <a:sym typeface="Wingdings" panose="05000000000000000000" pitchFamily="2" charset="2"/>
                </a:rPr>
                <a:t> AB | </a:t>
              </a:r>
              <a:r>
                <a:rPr lang="en-US" altLang="ko-KR" sz="2000" dirty="0" smtClean="0"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  <a:sym typeface="Wingdings" panose="05000000000000000000" pitchFamily="2" charset="2"/>
                </a:rPr>
                <a:t>BC</a:t>
              </a:r>
            </a:p>
            <a:p>
              <a:r>
                <a:rPr lang="en-US" altLang="ko-KR" sz="2000" dirty="0"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lang="en-US" altLang="ko-KR" sz="2000" dirty="0" smtClean="0"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  <a:sym typeface="Wingdings" panose="05000000000000000000" pitchFamily="2" charset="2"/>
                </a:rPr>
                <a:t>   A </a:t>
              </a:r>
              <a:r>
                <a:rPr lang="en-US" altLang="ko-KR" sz="2000" dirty="0"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  <a:sym typeface="Wingdings" panose="05000000000000000000" pitchFamily="2" charset="2"/>
                </a:rPr>
                <a:t> BA | </a:t>
              </a:r>
              <a:r>
                <a:rPr lang="en-US" altLang="ko-KR" sz="2000" i="1" dirty="0" smtClean="0"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  <a:sym typeface="Wingdings" panose="05000000000000000000" pitchFamily="2" charset="2"/>
                </a:rPr>
                <a:t>a</a:t>
              </a:r>
            </a:p>
            <a:p>
              <a:r>
                <a:rPr lang="en-US" altLang="ko-KR" sz="2000" i="1" dirty="0"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lang="en-US" altLang="ko-KR" sz="2000" i="1" dirty="0" smtClean="0"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  <a:sym typeface="Wingdings" panose="05000000000000000000" pitchFamily="2" charset="2"/>
                </a:rPr>
                <a:t>   </a:t>
              </a:r>
              <a:r>
                <a:rPr lang="en-US" altLang="ko-KR" sz="2000" dirty="0" smtClean="0"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  <a:sym typeface="Wingdings" panose="05000000000000000000" pitchFamily="2" charset="2"/>
                </a:rPr>
                <a:t>B </a:t>
              </a:r>
              <a:r>
                <a:rPr lang="en-US" altLang="ko-KR" sz="2000" dirty="0"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  <a:sym typeface="Wingdings" panose="05000000000000000000" pitchFamily="2" charset="2"/>
                </a:rPr>
                <a:t> CC | </a:t>
              </a:r>
              <a:r>
                <a:rPr lang="en-US" altLang="ko-KR" sz="2000" i="1" dirty="0" smtClean="0"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  <a:sym typeface="Wingdings" panose="05000000000000000000" pitchFamily="2" charset="2"/>
                </a:rPr>
                <a:t>b</a:t>
              </a:r>
            </a:p>
            <a:p>
              <a:r>
                <a:rPr lang="en-US" altLang="ko-KR" sz="2000" i="1" dirty="0"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lang="en-US" altLang="ko-KR" sz="2000" i="1" dirty="0" smtClean="0"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  <a:sym typeface="Wingdings" panose="05000000000000000000" pitchFamily="2" charset="2"/>
                </a:rPr>
                <a:t>   </a:t>
              </a:r>
              <a:r>
                <a:rPr lang="en-US" altLang="ko-KR" sz="2000" dirty="0" smtClean="0"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  <a:sym typeface="Wingdings" panose="05000000000000000000" pitchFamily="2" charset="2"/>
                </a:rPr>
                <a:t>C </a:t>
              </a:r>
              <a:r>
                <a:rPr lang="en-US" altLang="ko-KR" sz="2000" dirty="0"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  <a:sym typeface="Wingdings" panose="05000000000000000000" pitchFamily="2" charset="2"/>
                </a:rPr>
                <a:t> AB | </a:t>
              </a:r>
              <a:r>
                <a:rPr lang="en-US" altLang="ko-KR" sz="2000" i="1" dirty="0"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  <a:sym typeface="Wingdings" panose="05000000000000000000" pitchFamily="2" charset="2"/>
                </a:rPr>
                <a:t>a</a:t>
              </a:r>
            </a:p>
          </p:txBody>
        </p:sp>
        <p:graphicFrame>
          <p:nvGraphicFramePr>
            <p:cNvPr id="6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59912860"/>
                </p:ext>
              </p:extLst>
            </p:nvPr>
          </p:nvGraphicFramePr>
          <p:xfrm>
            <a:off x="2895600" y="3749148"/>
            <a:ext cx="5638800" cy="2194452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127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2776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2776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2776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12776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355310"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800" b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{S, A,</a:t>
                        </a:r>
                        <a:r>
                          <a:rPr lang="en-US" sz="1800" b="1" baseline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 C}</a:t>
                        </a:r>
                        <a:endParaRPr lang="en-US" sz="1800" b="1" baseline="-25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T="45711" marB="45711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sz="1800" b="1" baseline="-25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T="45711" marB="45711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T="45711" marB="4571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381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T="45711" marB="4571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381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T="45711" marB="4571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381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55310"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800" b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Ø</a:t>
                        </a:r>
                        <a:endParaRPr lang="en-US" sz="1800" b="1" baseline="-25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T="45711" marB="45711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800" b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{S, A,</a:t>
                        </a:r>
                        <a:r>
                          <a:rPr lang="en-US" sz="1800" b="1" baseline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 C}</a:t>
                        </a:r>
                        <a:endParaRPr lang="en-US" sz="1800" b="1" baseline="-25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T="45711" marB="45711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T="45711" marB="45711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38100" cmpd="sng">
                        <a:noFill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T="45711" marB="45711" anchor="ctr">
                      <a:lnT w="38100" cmpd="sng">
                        <a:noFill/>
                      </a:lnT>
                      <a:lnB w="12700" cmpd="sng">
                        <a:noFill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T="45711" marB="45711" anchor="ctr">
                      <a:lnT w="38100" cmpd="sng">
                        <a:noFill/>
                      </a:lnT>
                      <a:lnB w="12700" cmpd="sng">
                        <a:noFill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55310"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800" b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Ø</a:t>
                        </a:r>
                        <a:endParaRPr lang="en-US" sz="1800" b="1" baseline="-25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T="45711" marB="45711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800" b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{B}</a:t>
                        </a:r>
                        <a:endParaRPr lang="en-US" sz="1800" b="1" baseline="-25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T="45711" marB="45711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800" b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{B}</a:t>
                        </a:r>
                        <a:endParaRPr lang="en-US" sz="1800" b="1" baseline="-25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T="45711" marB="45711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T="45711" marB="45711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T="45711" marB="4571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55310"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800" b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{S, A</a:t>
                        </a:r>
                        <a:r>
                          <a:rPr lang="en-US" sz="1800" b="1" baseline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}</a:t>
                        </a:r>
                        <a:endParaRPr lang="en-US" sz="1800" b="1" baseline="-25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T="45711" marB="45711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800" b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{B}</a:t>
                        </a:r>
                        <a:endParaRPr lang="en-US" sz="1800" b="1" baseline="-25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T="45711" marB="45711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800" b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{S,</a:t>
                        </a:r>
                        <a:r>
                          <a:rPr lang="en-US" sz="1800" b="1" baseline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 C}</a:t>
                        </a:r>
                        <a:endParaRPr lang="en-US" sz="1800" b="1" baseline="-25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T="45711" marB="45711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800" b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{S, A</a:t>
                        </a:r>
                        <a:r>
                          <a:rPr lang="en-US" sz="1800" b="1" baseline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}</a:t>
                        </a:r>
                        <a:endParaRPr lang="en-US" sz="1800" b="1" baseline="-25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T="45711" marB="45711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T="45711" marB="45711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55310"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800" b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{B}</a:t>
                        </a:r>
                        <a:endParaRPr lang="en-US" sz="1800" b="1" baseline="-25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T="45711" marB="45711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800" b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{A,</a:t>
                        </a:r>
                        <a:r>
                          <a:rPr lang="en-US" sz="1800" b="1" baseline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 C}</a:t>
                        </a:r>
                        <a:endParaRPr lang="en-US" sz="1800" b="1" baseline="-25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T="45711" marB="45711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800" b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{A,</a:t>
                        </a:r>
                        <a:r>
                          <a:rPr lang="en-US" sz="1800" b="1" baseline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 C}</a:t>
                        </a:r>
                        <a:endParaRPr lang="en-US" sz="1800" b="1" baseline="-25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T="45711" marB="45711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800" b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{B}</a:t>
                        </a:r>
                        <a:endParaRPr lang="en-US" sz="1800" b="1" baseline="-25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T="45711" marB="45711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800" b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{A,</a:t>
                        </a:r>
                        <a:r>
                          <a:rPr lang="en-US" sz="1800" b="1" baseline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 C}</a:t>
                        </a:r>
                        <a:endParaRPr lang="en-US" sz="1800" b="1" baseline="-25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T="45711" marB="45711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55250"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800" b="1" i="1" baseline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</a:p>
                    </a:txBody>
                    <a:tcPr marT="45711" marB="45711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800" b="1" i="1" baseline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</a:p>
                    </a:txBody>
                    <a:tcPr marT="45711" marB="45711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800" b="1" i="1" baseline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</a:p>
                    </a:txBody>
                    <a:tcPr marT="45711" marB="45711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800" b="1" i="1" baseline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</a:p>
                    </a:txBody>
                    <a:tcPr marT="45711" marB="45711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800" b="1" i="1" baseline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</a:p>
                    </a:txBody>
                    <a:tcPr marT="45711" marB="45711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7" name="직사각형 6"/>
            <p:cNvSpPr/>
            <p:nvPr/>
          </p:nvSpPr>
          <p:spPr>
            <a:xfrm>
              <a:off x="3569757" y="5848290"/>
              <a:ext cx="4191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  <a:sym typeface="Wingdings" panose="05000000000000000000" pitchFamily="2" charset="2"/>
                </a:rPr>
                <a:t> </a:t>
              </a:r>
              <a:r>
                <a:rPr lang="en-US" altLang="ko-KR" sz="2000" b="1" dirty="0" smtClean="0"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  <a:sym typeface="Wingdings" panose="05000000000000000000" pitchFamily="2" charset="2"/>
                </a:rPr>
                <a:t>X</a:t>
              </a:r>
              <a:r>
                <a:rPr lang="en-US" altLang="ko-KR" sz="2000" dirty="0" smtClean="0"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  <a:sym typeface="Wingdings" panose="05000000000000000000" pitchFamily="2" charset="2"/>
                </a:rPr>
                <a:t> is a derivative of grammar </a:t>
              </a:r>
              <a:r>
                <a:rPr lang="en-US" altLang="ko-KR" sz="2000" b="1" dirty="0" smtClean="0"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  <a:sym typeface="Wingdings" panose="05000000000000000000" pitchFamily="2" charset="2"/>
                </a:rPr>
                <a:t>G</a:t>
              </a:r>
              <a:endParaRPr lang="en-US" altLang="ko-KR" sz="2000" b="1" dirty="0"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892995" y="3421797"/>
              <a:ext cx="15445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rPr>
                <a:t>Parsing </a:t>
              </a:r>
              <a:r>
                <a:rPr lang="en-US" altLang="ko-KR" sz="2000" dirty="0" smtClean="0"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rPr>
                <a:t>Table</a:t>
              </a:r>
              <a:endParaRPr lang="en-US" altLang="ko-KR" sz="2000" b="1" i="1" dirty="0"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55135" y="5453271"/>
              <a:ext cx="1735666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ko-KR" sz="2000" dirty="0" smtClean="0"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rPr>
                <a:t>Sequence </a:t>
              </a:r>
              <a:r>
                <a:rPr lang="en-US" altLang="ko-KR" sz="2000" b="1" dirty="0" smtClean="0"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rPr>
                <a:t>X</a:t>
              </a:r>
              <a:r>
                <a:rPr lang="en-US" altLang="ko-KR" sz="2000" dirty="0" smtClean="0"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rPr>
                <a:t/>
              </a:r>
              <a:br>
                <a:rPr lang="en-US" altLang="ko-KR" sz="2000" dirty="0" smtClean="0"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rPr>
              </a:br>
              <a:r>
                <a:rPr lang="en-US" altLang="ko-KR" sz="2000" dirty="0" smtClean="0"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rPr>
                <a:t>    = </a:t>
              </a:r>
              <a:r>
                <a:rPr lang="en-US" altLang="ko-KR" sz="2000" b="1" i="1" dirty="0" err="1" smtClean="0">
                  <a:latin typeface="Calibri" panose="020F0502020204030204" pitchFamily="34" charset="0"/>
                  <a:ea typeface="굴림" panose="020B0600000101010101" pitchFamily="50" charset="-127"/>
                  <a:cs typeface="Calibri" panose="020F0502020204030204" pitchFamily="34" charset="0"/>
                </a:rPr>
                <a:t>baaba</a:t>
              </a:r>
              <a:endParaRPr lang="en-US" altLang="ko-KR" sz="2000" b="1" i="1" dirty="0"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802467" y="3421797"/>
              <a:ext cx="5825067" cy="28266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62000" y="3421797"/>
              <a:ext cx="1905000" cy="17598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62000" y="5334000"/>
              <a:ext cx="1905000" cy="91369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198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>
                    <a:ea typeface="+mn-ea"/>
                  </a:rPr>
                  <a:t>Korean Morphological Analysis with CYK Algorithm</a:t>
                </a:r>
              </a:p>
              <a:p>
                <a:pPr lvl="1"/>
                <a:r>
                  <a:rPr lang="en-US" altLang="ko-KR" dirty="0" smtClean="0">
                    <a:ea typeface="+mn-ea"/>
                  </a:rPr>
                  <a:t>Modified CYK Algorithm</a:t>
                </a:r>
              </a:p>
              <a:p>
                <a:pPr lvl="2"/>
                <a:r>
                  <a:rPr lang="en-US" altLang="ko-KR" dirty="0" smtClean="0">
                    <a:ea typeface="+mn-ea"/>
                  </a:rPr>
                  <a:t>Structural Restriction -&gt; Linear Restriction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 smtClean="0">
                    <a:ea typeface="+mn-ea"/>
                  </a:rPr>
                  <a:t> time complexity</a:t>
                </a:r>
              </a:p>
              <a:p>
                <a:pPr lvl="1"/>
                <a:r>
                  <a:rPr lang="en-US" altLang="ko-KR" dirty="0" smtClean="0">
                    <a:ea typeface="+mn-ea"/>
                  </a:rPr>
                  <a:t>Required Resources</a:t>
                </a:r>
              </a:p>
              <a:p>
                <a:pPr lvl="2"/>
                <a:r>
                  <a:rPr lang="en-US" altLang="ko-KR" dirty="0" smtClean="0">
                    <a:ea typeface="+mn-ea"/>
                  </a:rPr>
                  <a:t>Morpheme Dictionary</a:t>
                </a:r>
              </a:p>
              <a:p>
                <a:pPr lvl="2"/>
                <a:r>
                  <a:rPr lang="en-US" altLang="ko-KR" dirty="0" smtClean="0">
                    <a:ea typeface="+mn-ea"/>
                  </a:rPr>
                  <a:t>Connectivity Information</a:t>
                </a:r>
              </a:p>
              <a:p>
                <a:pPr lvl="2"/>
                <a:r>
                  <a:rPr lang="en-US" altLang="ko-KR" dirty="0" smtClean="0">
                    <a:ea typeface="+mn-ea"/>
                  </a:rPr>
                  <a:t>Spelling Change Rule</a:t>
                </a:r>
              </a:p>
              <a:p>
                <a:pPr lvl="1"/>
                <a:r>
                  <a:rPr lang="en-US" altLang="ko-KR" dirty="0" smtClean="0">
                    <a:ea typeface="+mn-ea"/>
                  </a:rPr>
                  <a:t>Two-phase Model</a:t>
                </a:r>
              </a:p>
              <a:p>
                <a:pPr lvl="2"/>
                <a:r>
                  <a:rPr lang="en-US" altLang="ko-KR" dirty="0" smtClean="0">
                    <a:ea typeface="+mn-ea"/>
                  </a:rPr>
                  <a:t>phase 1: Morpheme Segmentation</a:t>
                </a:r>
              </a:p>
              <a:p>
                <a:pPr lvl="2"/>
                <a:r>
                  <a:rPr lang="en-US" altLang="ko-KR" dirty="0" smtClean="0">
                    <a:ea typeface="+mn-ea"/>
                  </a:rPr>
                  <a:t>phase 2: Connectivity Check</a:t>
                </a:r>
                <a:endParaRPr lang="en-US" altLang="ko-KR" dirty="0">
                  <a:ea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041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13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93598"/>
              </p:ext>
            </p:extLst>
          </p:nvPr>
        </p:nvGraphicFramePr>
        <p:xfrm>
          <a:off x="228600" y="990600"/>
          <a:ext cx="8640000" cy="5590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78205237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47412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2863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37551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7595146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2334386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03931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56511476"/>
                    </a:ext>
                  </a:extLst>
                </a:gridCol>
              </a:tblGrid>
              <a:tr h="65392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spc="0" baseline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146679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5162889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732090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5933334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6779997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pc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5782464"/>
                  </a:ext>
                </a:extLst>
              </a:tr>
              <a:tr h="67767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pc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49796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pc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69910900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ㄱ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ㅏ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ㅁ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ㄱ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ㅣ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ㅡ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0746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141934"/>
              </p:ext>
            </p:extLst>
          </p:nvPr>
        </p:nvGraphicFramePr>
        <p:xfrm>
          <a:off x="6907500" y="1524000"/>
          <a:ext cx="18555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50">
                  <a:extLst>
                    <a:ext uri="{9D8B030D-6E8A-4147-A177-3AD203B41FA5}">
                      <a16:colId xmlns:a16="http://schemas.microsoft.com/office/drawing/2014/main" val="2834982748"/>
                    </a:ext>
                  </a:extLst>
                </a:gridCol>
                <a:gridCol w="1298850">
                  <a:extLst>
                    <a:ext uri="{9D8B030D-6E8A-4147-A177-3AD203B41FA5}">
                      <a16:colId xmlns:a16="http://schemas.microsoft.com/office/drawing/2014/main" val="3606386548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Morpheme</a:t>
                      </a:r>
                      <a:r>
                        <a:rPr lang="en-US" altLang="ko-KR" sz="1200" baseline="0" dirty="0" smtClean="0"/>
                        <a:t> Dictionary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4415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감기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82552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감기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동사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32243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7823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동사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844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가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동사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8301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ㅁ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247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기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166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는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보조사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554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는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관형사형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89271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V="1">
            <a:off x="7924800" y="6019800"/>
            <a:ext cx="0" cy="4572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38740" y="990600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example: </a:t>
            </a:r>
            <a:r>
              <a:rPr lang="ko-KR" altLang="en-US" b="1" dirty="0" smtClean="0">
                <a:latin typeface="+mn-ea"/>
                <a:ea typeface="+mn-ea"/>
              </a:rPr>
              <a:t>감기는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28600" y="274638"/>
            <a:ext cx="8640000" cy="71596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altLang="ko-KR" sz="3200" dirty="0" smtClean="0"/>
              <a:t>Modified </a:t>
            </a:r>
            <a:r>
              <a:rPr lang="en-US" altLang="ko-KR" sz="3200" dirty="0"/>
              <a:t>CYK </a:t>
            </a:r>
            <a:r>
              <a:rPr lang="en-US" altLang="ko-KR" sz="3200" dirty="0" smtClean="0"/>
              <a:t>Algorithm </a:t>
            </a:r>
            <a:r>
              <a:rPr lang="en-US" altLang="ko-KR" sz="2400" dirty="0" smtClean="0"/>
              <a:t>(phase1</a:t>
            </a:r>
            <a:r>
              <a:rPr lang="en-US" altLang="ko-KR" sz="2400" dirty="0"/>
              <a:t>. Morpheme </a:t>
            </a:r>
            <a:r>
              <a:rPr lang="en-US" altLang="ko-KR" sz="2400" dirty="0" smtClean="0"/>
              <a:t>Segmentation</a:t>
            </a:r>
            <a:r>
              <a:rPr lang="en-US" altLang="ko-KR" sz="24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6915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14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166462"/>
              </p:ext>
            </p:extLst>
          </p:nvPr>
        </p:nvGraphicFramePr>
        <p:xfrm>
          <a:off x="228600" y="990600"/>
          <a:ext cx="8640000" cy="5590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78205237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47412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2863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37551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7595146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2334386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03931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56511476"/>
                    </a:ext>
                  </a:extLst>
                </a:gridCol>
              </a:tblGrid>
              <a:tr h="65392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spc="0" baseline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146679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5162889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732090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5933334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6779997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pc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5782464"/>
                  </a:ext>
                </a:extLst>
              </a:tr>
              <a:tr h="67767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pc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49796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pc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ㅡ</a:t>
                      </a:r>
                      <a:endParaRPr lang="ko-KR" altLang="en-US" sz="1400" b="1" spc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69910900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ㄱ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ㅏ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ㅁ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ㄱ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ㅣ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ㅡ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0746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43796"/>
              </p:ext>
            </p:extLst>
          </p:nvPr>
        </p:nvGraphicFramePr>
        <p:xfrm>
          <a:off x="6907500" y="1524000"/>
          <a:ext cx="18555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50">
                  <a:extLst>
                    <a:ext uri="{9D8B030D-6E8A-4147-A177-3AD203B41FA5}">
                      <a16:colId xmlns:a16="http://schemas.microsoft.com/office/drawing/2014/main" val="2834982748"/>
                    </a:ext>
                  </a:extLst>
                </a:gridCol>
                <a:gridCol w="1298850">
                  <a:extLst>
                    <a:ext uri="{9D8B030D-6E8A-4147-A177-3AD203B41FA5}">
                      <a16:colId xmlns:a16="http://schemas.microsoft.com/office/drawing/2014/main" val="3606386548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Morpheme</a:t>
                      </a:r>
                      <a:r>
                        <a:rPr lang="en-US" altLang="ko-KR" sz="1200" b="1" baseline="0" dirty="0" smtClean="0"/>
                        <a:t> Dictionary</a:t>
                      </a:r>
                      <a:endParaRPr lang="ko-KR" alt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4415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감기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82552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감기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동사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32243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7823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동사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844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가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동사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8301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ㅁ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247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기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166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는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보조사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554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는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관형사형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89271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V="1">
            <a:off x="7924800" y="6019800"/>
            <a:ext cx="0" cy="4572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38740" y="990600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example: </a:t>
            </a:r>
            <a:r>
              <a:rPr lang="ko-KR" altLang="en-US" b="1" dirty="0" smtClean="0">
                <a:latin typeface="+mn-ea"/>
                <a:ea typeface="+mn-ea"/>
              </a:rPr>
              <a:t>감기는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28600" y="274638"/>
            <a:ext cx="8640000" cy="71596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altLang="ko-KR" sz="3200" dirty="0" smtClean="0"/>
              <a:t>Modified </a:t>
            </a:r>
            <a:r>
              <a:rPr lang="en-US" altLang="ko-KR" sz="3200" dirty="0"/>
              <a:t>CYK </a:t>
            </a:r>
            <a:r>
              <a:rPr lang="en-US" altLang="ko-KR" sz="3200" dirty="0" smtClean="0"/>
              <a:t>Algorithm </a:t>
            </a:r>
            <a:r>
              <a:rPr lang="en-US" altLang="ko-KR" sz="2400" dirty="0" smtClean="0"/>
              <a:t>(phase1</a:t>
            </a:r>
            <a:r>
              <a:rPr lang="en-US" altLang="ko-KR" sz="2400" dirty="0"/>
              <a:t>. Morpheme </a:t>
            </a:r>
            <a:r>
              <a:rPr lang="en-US" altLang="ko-KR" sz="2400" dirty="0" smtClean="0"/>
              <a:t>Segmentation</a:t>
            </a:r>
            <a:r>
              <a:rPr lang="en-US" altLang="ko-KR" sz="2400" dirty="0"/>
              <a:t>)</a:t>
            </a:r>
            <a:endParaRPr lang="ko-KR" altLang="en-US" sz="32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858000" y="6019800"/>
            <a:ext cx="10668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0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15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59801"/>
              </p:ext>
            </p:extLst>
          </p:nvPr>
        </p:nvGraphicFramePr>
        <p:xfrm>
          <a:off x="228600" y="990600"/>
          <a:ext cx="8640000" cy="5590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78205237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47412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2863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37551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7595146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2334386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03931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56511476"/>
                    </a:ext>
                  </a:extLst>
                </a:gridCol>
              </a:tblGrid>
              <a:tr h="65392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spc="0" baseline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146679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5162889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732090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5933334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6779997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pc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5782464"/>
                  </a:ext>
                </a:extLst>
              </a:tr>
              <a:tr h="67767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pc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ㅡㄴ</a:t>
                      </a:r>
                      <a:endParaRPr lang="ko-KR" altLang="en-US" sz="1400" b="1" spc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49796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pc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ㅡ</a:t>
                      </a:r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69910900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ㄱ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ㅏ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ㅁ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ㄱ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ㅣ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ㅡ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0746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249570"/>
              </p:ext>
            </p:extLst>
          </p:nvPr>
        </p:nvGraphicFramePr>
        <p:xfrm>
          <a:off x="6907500" y="1524000"/>
          <a:ext cx="18555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50">
                  <a:extLst>
                    <a:ext uri="{9D8B030D-6E8A-4147-A177-3AD203B41FA5}">
                      <a16:colId xmlns:a16="http://schemas.microsoft.com/office/drawing/2014/main" val="2834982748"/>
                    </a:ext>
                  </a:extLst>
                </a:gridCol>
                <a:gridCol w="1298850">
                  <a:extLst>
                    <a:ext uri="{9D8B030D-6E8A-4147-A177-3AD203B41FA5}">
                      <a16:colId xmlns:a16="http://schemas.microsoft.com/office/drawing/2014/main" val="3606386548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Morpheme</a:t>
                      </a:r>
                      <a:r>
                        <a:rPr lang="en-US" altLang="ko-KR" sz="1200" b="1" baseline="0" dirty="0" smtClean="0"/>
                        <a:t> Dictionary</a:t>
                      </a:r>
                      <a:endParaRPr lang="ko-KR" alt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4415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감기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82552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감기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동사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32243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7823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동사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844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가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동사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8301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ㅁ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247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기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166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는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보조사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554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는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관형사형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89271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V="1">
            <a:off x="7924800" y="6019800"/>
            <a:ext cx="0" cy="4572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38740" y="990600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example: </a:t>
            </a:r>
            <a:r>
              <a:rPr lang="ko-KR" altLang="en-US" b="1" dirty="0" smtClean="0">
                <a:latin typeface="+mn-ea"/>
                <a:ea typeface="+mn-ea"/>
              </a:rPr>
              <a:t>감기는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28600" y="274638"/>
            <a:ext cx="8640000" cy="71596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altLang="ko-KR" sz="3200" dirty="0" smtClean="0"/>
              <a:t>Modified </a:t>
            </a:r>
            <a:r>
              <a:rPr lang="en-US" altLang="ko-KR" sz="3200" dirty="0"/>
              <a:t>CYK </a:t>
            </a:r>
            <a:r>
              <a:rPr lang="en-US" altLang="ko-KR" sz="3200" dirty="0" smtClean="0"/>
              <a:t>Algorithm </a:t>
            </a:r>
            <a:r>
              <a:rPr lang="en-US" altLang="ko-KR" sz="2400" dirty="0" smtClean="0"/>
              <a:t>(phase1</a:t>
            </a:r>
            <a:r>
              <a:rPr lang="en-US" altLang="ko-KR" sz="2400" dirty="0"/>
              <a:t>. Morpheme </a:t>
            </a:r>
            <a:r>
              <a:rPr lang="en-US" altLang="ko-KR" sz="2400" dirty="0" smtClean="0"/>
              <a:t>Segmentation</a:t>
            </a:r>
            <a:r>
              <a:rPr lang="en-US" altLang="ko-KR" sz="2400" dirty="0"/>
              <a:t>)</a:t>
            </a:r>
            <a:endParaRPr lang="ko-KR" altLang="en-US" sz="32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858000" y="6019800"/>
            <a:ext cx="106680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907500" y="5410200"/>
            <a:ext cx="0" cy="6096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07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16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00664"/>
              </p:ext>
            </p:extLst>
          </p:nvPr>
        </p:nvGraphicFramePr>
        <p:xfrm>
          <a:off x="228600" y="990600"/>
          <a:ext cx="8640000" cy="5590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78205237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47412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2863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37551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7595146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2334386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03931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56511476"/>
                    </a:ext>
                  </a:extLst>
                </a:gridCol>
              </a:tblGrid>
              <a:tr h="65392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spc="0" baseline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146679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5162889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732090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5933334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6779997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pc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5782464"/>
                  </a:ext>
                </a:extLst>
              </a:tr>
              <a:tr h="67767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pc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ㅡㄴ</a:t>
                      </a:r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49796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pc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400" b="1" spc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ㅡ</a:t>
                      </a:r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69910900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ㄱ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ㅏ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ㅁ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ㄱ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ㅣ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ㅡ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0746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682835"/>
              </p:ext>
            </p:extLst>
          </p:nvPr>
        </p:nvGraphicFramePr>
        <p:xfrm>
          <a:off x="6907500" y="1524000"/>
          <a:ext cx="18555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50">
                  <a:extLst>
                    <a:ext uri="{9D8B030D-6E8A-4147-A177-3AD203B41FA5}">
                      <a16:colId xmlns:a16="http://schemas.microsoft.com/office/drawing/2014/main" val="2834982748"/>
                    </a:ext>
                  </a:extLst>
                </a:gridCol>
                <a:gridCol w="1298850">
                  <a:extLst>
                    <a:ext uri="{9D8B030D-6E8A-4147-A177-3AD203B41FA5}">
                      <a16:colId xmlns:a16="http://schemas.microsoft.com/office/drawing/2014/main" val="3606386548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Morpheme</a:t>
                      </a:r>
                      <a:r>
                        <a:rPr lang="en-US" altLang="ko-KR" sz="1200" b="1" baseline="0" dirty="0" smtClean="0"/>
                        <a:t> Dictionary</a:t>
                      </a:r>
                      <a:endParaRPr lang="ko-KR" alt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4415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감기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82552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감기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동사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32243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7823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동사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844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가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동사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8301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ㅁ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247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기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166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는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보조사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554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는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관형사형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89271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V="1">
            <a:off x="7924800" y="6019800"/>
            <a:ext cx="0" cy="4572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38740" y="990600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example: </a:t>
            </a:r>
            <a:r>
              <a:rPr lang="ko-KR" altLang="en-US" b="1" dirty="0" smtClean="0">
                <a:latin typeface="+mn-ea"/>
                <a:ea typeface="+mn-ea"/>
              </a:rPr>
              <a:t>감기는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28600" y="274638"/>
            <a:ext cx="8640000" cy="71596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altLang="ko-KR" sz="3200" dirty="0" smtClean="0"/>
              <a:t>Modified </a:t>
            </a:r>
            <a:r>
              <a:rPr lang="en-US" altLang="ko-KR" sz="3200" dirty="0"/>
              <a:t>CYK </a:t>
            </a:r>
            <a:r>
              <a:rPr lang="en-US" altLang="ko-KR" sz="3200" dirty="0" smtClean="0"/>
              <a:t>Algorithm </a:t>
            </a:r>
            <a:r>
              <a:rPr lang="en-US" altLang="ko-KR" sz="2400" dirty="0" smtClean="0"/>
              <a:t>(phase1</a:t>
            </a:r>
            <a:r>
              <a:rPr lang="en-US" altLang="ko-KR" sz="2400" dirty="0"/>
              <a:t>. Morpheme </a:t>
            </a:r>
            <a:r>
              <a:rPr lang="en-US" altLang="ko-KR" sz="2400" dirty="0" smtClean="0"/>
              <a:t>Segmentation</a:t>
            </a:r>
            <a:r>
              <a:rPr lang="en-US" altLang="ko-KR" sz="2400" dirty="0"/>
              <a:t>)</a:t>
            </a:r>
            <a:endParaRPr lang="ko-KR" altLang="en-US" sz="32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858000" y="6019800"/>
            <a:ext cx="106680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907500" y="5410200"/>
            <a:ext cx="0" cy="6096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5791200" y="5410200"/>
            <a:ext cx="1116300" cy="6096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5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17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51162"/>
              </p:ext>
            </p:extLst>
          </p:nvPr>
        </p:nvGraphicFramePr>
        <p:xfrm>
          <a:off x="228600" y="990600"/>
          <a:ext cx="8640000" cy="5590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78205237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47412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2863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37551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7595146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2334386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03931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56511476"/>
                    </a:ext>
                  </a:extLst>
                </a:gridCol>
              </a:tblGrid>
              <a:tr h="65392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spc="0" baseline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146679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5162889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732090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5933334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6779997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는</a:t>
                      </a:r>
                      <a:endParaRPr lang="en-US" altLang="ko-KR" sz="1400" b="1" spc="0" dirty="0" smtClean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latinLnBrk="1"/>
                      <a:r>
                        <a:rPr lang="ko-KR" altLang="en-US" sz="1000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는</a:t>
                      </a:r>
                      <a:r>
                        <a:rPr lang="en-US" altLang="ko-KR" sz="1000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ko-KR" altLang="en-US" sz="1000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보조사</a:t>
                      </a:r>
                      <a:endParaRPr lang="en-US" altLang="ko-KR" sz="1000" spc="0" dirty="0" smtClean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latinLnBrk="1"/>
                      <a:r>
                        <a:rPr lang="ko-KR" altLang="en-US" sz="1000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는</a:t>
                      </a:r>
                      <a:r>
                        <a:rPr lang="en-US" altLang="ko-KR" sz="1000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ko-KR" altLang="en-US" sz="1000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관형사형</a:t>
                      </a:r>
                      <a:r>
                        <a:rPr lang="en-US" altLang="ko-KR" sz="1000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_</a:t>
                      </a:r>
                      <a:r>
                        <a:rPr lang="ko-KR" altLang="en-US" sz="1000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어미</a:t>
                      </a:r>
                      <a:endParaRPr lang="en-US" altLang="ko-KR" sz="1000" spc="0" dirty="0" smtClean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5782464"/>
                  </a:ext>
                </a:extLst>
              </a:tr>
              <a:tr h="67767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pc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느</a:t>
                      </a:r>
                      <a:endParaRPr lang="ko-KR" altLang="en-US" sz="1400" b="1" spc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ㅡㄴ</a:t>
                      </a:r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49796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pc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ㅡ</a:t>
                      </a:r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69910900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ㄱ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ㅏ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ㅁ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ㄱ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ㅣ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ㅡ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0746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692121"/>
              </p:ext>
            </p:extLst>
          </p:nvPr>
        </p:nvGraphicFramePr>
        <p:xfrm>
          <a:off x="6907500" y="1524000"/>
          <a:ext cx="18555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50">
                  <a:extLst>
                    <a:ext uri="{9D8B030D-6E8A-4147-A177-3AD203B41FA5}">
                      <a16:colId xmlns:a16="http://schemas.microsoft.com/office/drawing/2014/main" val="2834982748"/>
                    </a:ext>
                  </a:extLst>
                </a:gridCol>
                <a:gridCol w="1298850">
                  <a:extLst>
                    <a:ext uri="{9D8B030D-6E8A-4147-A177-3AD203B41FA5}">
                      <a16:colId xmlns:a16="http://schemas.microsoft.com/office/drawing/2014/main" val="3606386548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Morpheme</a:t>
                      </a:r>
                      <a:r>
                        <a:rPr lang="en-US" altLang="ko-KR" sz="1200" b="1" baseline="0" dirty="0" smtClean="0"/>
                        <a:t> Dictionary</a:t>
                      </a:r>
                      <a:endParaRPr lang="ko-KR" alt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4415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감기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82552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감기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동사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32243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7823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동사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844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가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동사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8301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ㅁ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247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기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166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rgbClr val="C00000"/>
                          </a:solidFill>
                        </a:rPr>
                        <a:t>는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rgbClr val="C00000"/>
                          </a:solidFill>
                        </a:rPr>
                        <a:t>보조사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554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rgbClr val="C00000"/>
                          </a:solidFill>
                        </a:rPr>
                        <a:t>는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rgbClr val="C00000"/>
                          </a:solidFill>
                        </a:rPr>
                        <a:t>관형사형</a:t>
                      </a:r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_</a:t>
                      </a:r>
                      <a:r>
                        <a:rPr lang="ko-KR" altLang="en-US" sz="1200" b="1" dirty="0" smtClean="0">
                          <a:solidFill>
                            <a:srgbClr val="C00000"/>
                          </a:solidFill>
                        </a:rPr>
                        <a:t>어미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89271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V="1">
            <a:off x="7924800" y="6019800"/>
            <a:ext cx="0" cy="4572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38740" y="990600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example: </a:t>
            </a:r>
            <a:r>
              <a:rPr lang="ko-KR" altLang="en-US" b="1" dirty="0" smtClean="0">
                <a:latin typeface="+mn-ea"/>
                <a:ea typeface="+mn-ea"/>
              </a:rPr>
              <a:t>감기는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28600" y="274638"/>
            <a:ext cx="8640000" cy="71596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altLang="ko-KR" sz="3200" dirty="0" smtClean="0"/>
              <a:t>Modified </a:t>
            </a:r>
            <a:r>
              <a:rPr lang="en-US" altLang="ko-KR" sz="3200" dirty="0"/>
              <a:t>CYK </a:t>
            </a:r>
            <a:r>
              <a:rPr lang="en-US" altLang="ko-KR" sz="3200" dirty="0" smtClean="0"/>
              <a:t>Algorithm </a:t>
            </a:r>
            <a:r>
              <a:rPr lang="en-US" altLang="ko-KR" sz="2400" dirty="0" smtClean="0"/>
              <a:t>(phase1</a:t>
            </a:r>
            <a:r>
              <a:rPr lang="en-US" altLang="ko-KR" sz="2400" dirty="0"/>
              <a:t>. Morpheme </a:t>
            </a:r>
            <a:r>
              <a:rPr lang="en-US" altLang="ko-KR" sz="2400" dirty="0" smtClean="0"/>
              <a:t>Segmentation</a:t>
            </a:r>
            <a:r>
              <a:rPr lang="en-US" altLang="ko-KR" sz="2400" dirty="0"/>
              <a:t>)</a:t>
            </a:r>
            <a:endParaRPr lang="ko-KR" altLang="en-US" sz="32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858000" y="6019800"/>
            <a:ext cx="106680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907500" y="5410200"/>
            <a:ext cx="0" cy="6096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5791200" y="5410200"/>
            <a:ext cx="1116300" cy="6096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791200" y="4724400"/>
            <a:ext cx="0" cy="12954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38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18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401477"/>
              </p:ext>
            </p:extLst>
          </p:nvPr>
        </p:nvGraphicFramePr>
        <p:xfrm>
          <a:off x="228600" y="990600"/>
          <a:ext cx="8640000" cy="5590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78205237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47412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2863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37551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7595146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2334386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03931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56511476"/>
                    </a:ext>
                  </a:extLst>
                </a:gridCol>
              </a:tblGrid>
              <a:tr h="65392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spc="0" baseline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146679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5162889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732090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5933334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ㅣ는</a:t>
                      </a:r>
                      <a:endParaRPr lang="ko-KR" altLang="en-US" sz="1400" b="1" spc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6779997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ㅣ느</a:t>
                      </a:r>
                      <a:endParaRPr lang="ko-KR" altLang="en-US" sz="1400" b="1" spc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는</a:t>
                      </a:r>
                      <a:endParaRPr lang="en-US" altLang="ko-KR" sz="1400" b="1" spc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latinLnBrk="1"/>
                      <a:r>
                        <a:rPr lang="ko-KR" altLang="en-US" sz="10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는</a:t>
                      </a:r>
                      <a:r>
                        <a:rPr lang="en-US" altLang="ko-KR" sz="10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ko-KR" altLang="en-US" sz="10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보조사</a:t>
                      </a:r>
                      <a:endParaRPr lang="en-US" altLang="ko-KR" sz="1000" b="1" spc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latinLnBrk="1"/>
                      <a:r>
                        <a:rPr lang="ko-KR" altLang="en-US" sz="10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는</a:t>
                      </a:r>
                      <a:r>
                        <a:rPr lang="en-US" altLang="ko-KR" sz="10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ko-KR" altLang="en-US" sz="10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관형사형</a:t>
                      </a:r>
                      <a:r>
                        <a:rPr lang="en-US" altLang="ko-KR" sz="10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_</a:t>
                      </a:r>
                      <a:r>
                        <a:rPr lang="ko-KR" altLang="en-US" sz="10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어미</a:t>
                      </a:r>
                      <a:endParaRPr lang="en-US" altLang="ko-KR" sz="1000" b="1" spc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5782464"/>
                  </a:ext>
                </a:extLst>
              </a:tr>
              <a:tr h="67767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pc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ㅣㄴ</a:t>
                      </a:r>
                      <a:endParaRPr lang="ko-KR" altLang="en-US" sz="1400" b="1" spc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느</a:t>
                      </a:r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ㅡㄴ</a:t>
                      </a:r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49796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pc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ㅣ</a:t>
                      </a:r>
                      <a:endParaRPr lang="ko-KR" altLang="en-US" sz="1400" b="1" spc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ㅡ</a:t>
                      </a:r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69910900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ㄱ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ㅏ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ㅁ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ㄱ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ㅣ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ㅡ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0746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174014"/>
              </p:ext>
            </p:extLst>
          </p:nvPr>
        </p:nvGraphicFramePr>
        <p:xfrm>
          <a:off x="6907500" y="1524000"/>
          <a:ext cx="18555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50">
                  <a:extLst>
                    <a:ext uri="{9D8B030D-6E8A-4147-A177-3AD203B41FA5}">
                      <a16:colId xmlns:a16="http://schemas.microsoft.com/office/drawing/2014/main" val="2834982748"/>
                    </a:ext>
                  </a:extLst>
                </a:gridCol>
                <a:gridCol w="1298850">
                  <a:extLst>
                    <a:ext uri="{9D8B030D-6E8A-4147-A177-3AD203B41FA5}">
                      <a16:colId xmlns:a16="http://schemas.microsoft.com/office/drawing/2014/main" val="3606386548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Morpheme</a:t>
                      </a:r>
                      <a:r>
                        <a:rPr lang="en-US" altLang="ko-KR" sz="1200" b="1" baseline="0" dirty="0" smtClean="0"/>
                        <a:t> Dictionary</a:t>
                      </a:r>
                      <a:endParaRPr lang="ko-KR" alt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4415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감기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82552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감기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동사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32243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7823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동사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844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가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동사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8301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ㅁ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247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기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166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는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보조사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554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는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관형사형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어미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89271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V="1">
            <a:off x="7924800" y="6019800"/>
            <a:ext cx="0" cy="4572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38740" y="990600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example: </a:t>
            </a:r>
            <a:r>
              <a:rPr lang="ko-KR" altLang="en-US" b="1" dirty="0" smtClean="0">
                <a:latin typeface="+mn-ea"/>
                <a:ea typeface="+mn-ea"/>
              </a:rPr>
              <a:t>감기는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28600" y="274638"/>
            <a:ext cx="8640000" cy="71596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altLang="ko-KR" sz="3200" dirty="0" smtClean="0"/>
              <a:t>Modified </a:t>
            </a:r>
            <a:r>
              <a:rPr lang="en-US" altLang="ko-KR" sz="3200" dirty="0"/>
              <a:t>CYK </a:t>
            </a:r>
            <a:r>
              <a:rPr lang="en-US" altLang="ko-KR" sz="3200" dirty="0" smtClean="0"/>
              <a:t>Algorithm </a:t>
            </a:r>
            <a:r>
              <a:rPr lang="en-US" altLang="ko-KR" sz="2400" dirty="0" smtClean="0"/>
              <a:t>(phase1</a:t>
            </a:r>
            <a:r>
              <a:rPr lang="en-US" altLang="ko-KR" sz="2400" dirty="0"/>
              <a:t>. Morpheme </a:t>
            </a:r>
            <a:r>
              <a:rPr lang="en-US" altLang="ko-KR" sz="2400" dirty="0" smtClean="0"/>
              <a:t>Segmentation</a:t>
            </a:r>
            <a:r>
              <a:rPr lang="en-US" altLang="ko-KR" sz="2400" dirty="0"/>
              <a:t>)</a:t>
            </a:r>
            <a:endParaRPr lang="ko-KR" altLang="en-US" sz="32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858000" y="6019800"/>
            <a:ext cx="106680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907500" y="5410200"/>
            <a:ext cx="0" cy="6096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5791200" y="5410200"/>
            <a:ext cx="1116300" cy="6096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791200" y="4724400"/>
            <a:ext cx="0" cy="12954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4648200" y="4724400"/>
            <a:ext cx="1143000" cy="12954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4648200" y="4038600"/>
            <a:ext cx="0" cy="19812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29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19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862458"/>
              </p:ext>
            </p:extLst>
          </p:nvPr>
        </p:nvGraphicFramePr>
        <p:xfrm>
          <a:off x="228600" y="990600"/>
          <a:ext cx="8640000" cy="5590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78205237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47412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2863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37551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7595146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2334386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03931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56511476"/>
                    </a:ext>
                  </a:extLst>
                </a:gridCol>
              </a:tblGrid>
              <a:tr h="65392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spc="0" baseline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146679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5162889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732090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기는</a:t>
                      </a:r>
                      <a:endParaRPr lang="ko-KR" altLang="en-US" sz="1400" b="1" spc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5933334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</a:t>
                      </a:r>
                      <a:r>
                        <a:rPr lang="en-US" altLang="ko-KR" sz="1400" b="1" spc="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ko-KR" altLang="en-US" sz="1400" b="1" spc="0" baseline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기느</a:t>
                      </a:r>
                      <a:endParaRPr lang="ko-KR" altLang="en-US" sz="1400" b="1" spc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ㅣ는</a:t>
                      </a:r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6779997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긴</a:t>
                      </a:r>
                      <a:endParaRPr lang="ko-KR" altLang="en-US" sz="1400" b="1" spc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ㅣ느</a:t>
                      </a:r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는</a:t>
                      </a:r>
                      <a:endParaRPr lang="en-US" altLang="ko-KR" sz="1400" b="1" spc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latinLnBrk="1"/>
                      <a:r>
                        <a:rPr lang="ko-KR" altLang="en-US" sz="10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는</a:t>
                      </a:r>
                      <a:r>
                        <a:rPr lang="en-US" altLang="ko-KR" sz="10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ko-KR" altLang="en-US" sz="10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보조사</a:t>
                      </a:r>
                      <a:endParaRPr lang="en-US" altLang="ko-KR" sz="1000" b="1" spc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latinLnBrk="1"/>
                      <a:r>
                        <a:rPr lang="ko-KR" altLang="en-US" sz="10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는</a:t>
                      </a:r>
                      <a:r>
                        <a:rPr lang="en-US" altLang="ko-KR" sz="10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ko-KR" altLang="en-US" sz="10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관형사형</a:t>
                      </a:r>
                      <a:r>
                        <a:rPr lang="en-US" altLang="ko-KR" sz="10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_</a:t>
                      </a:r>
                      <a:r>
                        <a:rPr lang="ko-KR" altLang="en-US" sz="10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어미</a:t>
                      </a:r>
                      <a:endParaRPr lang="en-US" altLang="ko-KR" sz="1000" b="1" spc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5782464"/>
                  </a:ext>
                </a:extLst>
              </a:tr>
              <a:tr h="67767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Find </a:t>
                      </a: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기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기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명사형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_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어미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ㅣㄴ</a:t>
                      </a:r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느</a:t>
                      </a:r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ㅡㄴ</a:t>
                      </a:r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49796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pc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ㄱ</a:t>
                      </a:r>
                      <a:endParaRPr lang="ko-KR" altLang="en-US" sz="1400" b="1" spc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ㅣ</a:t>
                      </a:r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ㅡ</a:t>
                      </a:r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69910900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ㄱ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ㅏ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ㅁ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ㄱ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ㅣ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ㅡ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0746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175431"/>
              </p:ext>
            </p:extLst>
          </p:nvPr>
        </p:nvGraphicFramePr>
        <p:xfrm>
          <a:off x="6907500" y="1524000"/>
          <a:ext cx="18555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50">
                  <a:extLst>
                    <a:ext uri="{9D8B030D-6E8A-4147-A177-3AD203B41FA5}">
                      <a16:colId xmlns:a16="http://schemas.microsoft.com/office/drawing/2014/main" val="2834982748"/>
                    </a:ext>
                  </a:extLst>
                </a:gridCol>
                <a:gridCol w="1298850">
                  <a:extLst>
                    <a:ext uri="{9D8B030D-6E8A-4147-A177-3AD203B41FA5}">
                      <a16:colId xmlns:a16="http://schemas.microsoft.com/office/drawing/2014/main" val="3606386548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Morpheme</a:t>
                      </a:r>
                      <a:r>
                        <a:rPr lang="en-US" altLang="ko-KR" sz="1200" b="1" baseline="0" dirty="0" smtClean="0"/>
                        <a:t> Dictionary</a:t>
                      </a:r>
                      <a:endParaRPr lang="ko-KR" alt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4415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감기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82552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감기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동사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32243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7823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동사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844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가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동사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8301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ㅁ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247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rgbClr val="C00000"/>
                          </a:solidFill>
                        </a:rPr>
                        <a:t>기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rgbClr val="C00000"/>
                          </a:solidFill>
                        </a:rPr>
                        <a:t>명사형</a:t>
                      </a:r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_</a:t>
                      </a:r>
                      <a:r>
                        <a:rPr lang="ko-KR" altLang="en-US" sz="1200" b="1" dirty="0" smtClean="0">
                          <a:solidFill>
                            <a:srgbClr val="C00000"/>
                          </a:solidFill>
                        </a:rPr>
                        <a:t>어미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166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는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보조사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554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는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관형사형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어미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89271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V="1">
            <a:off x="7924800" y="6019800"/>
            <a:ext cx="0" cy="4572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38740" y="990600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example: </a:t>
            </a:r>
            <a:r>
              <a:rPr lang="ko-KR" altLang="en-US" b="1" dirty="0" smtClean="0">
                <a:latin typeface="+mn-ea"/>
                <a:ea typeface="+mn-ea"/>
              </a:rPr>
              <a:t>감기는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28600" y="274638"/>
            <a:ext cx="8640000" cy="71596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altLang="ko-KR" sz="3200" dirty="0" smtClean="0"/>
              <a:t>Modified </a:t>
            </a:r>
            <a:r>
              <a:rPr lang="en-US" altLang="ko-KR" sz="3200" dirty="0"/>
              <a:t>CYK </a:t>
            </a:r>
            <a:r>
              <a:rPr lang="en-US" altLang="ko-KR" sz="3200" dirty="0" smtClean="0"/>
              <a:t>Algorithm </a:t>
            </a:r>
            <a:r>
              <a:rPr lang="en-US" altLang="ko-KR" sz="2400" dirty="0" smtClean="0"/>
              <a:t>(phase1</a:t>
            </a:r>
            <a:r>
              <a:rPr lang="en-US" altLang="ko-KR" sz="2400" dirty="0"/>
              <a:t>. Morpheme </a:t>
            </a:r>
            <a:r>
              <a:rPr lang="en-US" altLang="ko-KR" sz="2400" dirty="0" smtClean="0"/>
              <a:t>Segmentation</a:t>
            </a:r>
            <a:r>
              <a:rPr lang="en-US" altLang="ko-KR" sz="2400" dirty="0"/>
              <a:t>)</a:t>
            </a:r>
            <a:endParaRPr lang="ko-KR" altLang="en-US" sz="32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858000" y="6019800"/>
            <a:ext cx="106680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907500" y="5410200"/>
            <a:ext cx="0" cy="6096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5791200" y="5410200"/>
            <a:ext cx="1116300" cy="6096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791200" y="4724400"/>
            <a:ext cx="0" cy="12954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4648200" y="4724400"/>
            <a:ext cx="1143000" cy="12954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4648200" y="4038600"/>
            <a:ext cx="0" cy="19812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3581401" y="4038600"/>
            <a:ext cx="1066799" cy="19812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581401" y="3352800"/>
            <a:ext cx="0" cy="2667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20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880"/>
              </a:lnSpc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Morphological Analyzer</a:t>
            </a:r>
            <a:endParaRPr lang="en-US" altLang="ko-KR" sz="2400" dirty="0">
              <a:solidFill>
                <a:prstClr val="black"/>
              </a:solidFill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lvl="1">
              <a:lnSpc>
                <a:spcPts val="2880"/>
              </a:lnSpc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Morphological Analysis</a:t>
            </a:r>
            <a:endParaRPr lang="en-US" altLang="ko-KR" dirty="0">
              <a:solidFill>
                <a:prstClr val="black"/>
              </a:solidFill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lvl="1">
              <a:lnSpc>
                <a:spcPts val="2880"/>
              </a:lnSpc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Method</a:t>
            </a:r>
          </a:p>
          <a:p>
            <a:pPr lvl="1">
              <a:lnSpc>
                <a:spcPts val="2880"/>
              </a:lnSpc>
              <a:defRPr/>
            </a:pPr>
            <a:endParaRPr lang="en-US" altLang="ko-KR" dirty="0">
              <a:solidFill>
                <a:prstClr val="black"/>
              </a:solidFill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>
              <a:lnSpc>
                <a:spcPts val="2880"/>
              </a:lnSpc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Practice</a:t>
            </a:r>
            <a:endParaRPr lang="en-US" altLang="ko-KR" sz="2400" dirty="0">
              <a:solidFill>
                <a:prstClr val="black"/>
              </a:solidFill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lvl="1">
              <a:lnSpc>
                <a:spcPts val="2880"/>
              </a:lnSpc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Simple Korean Morphological Analyzer</a:t>
            </a:r>
            <a:endParaRPr lang="en-US" altLang="ko-KR" dirty="0">
              <a:solidFill>
                <a:prstClr val="black"/>
              </a:solidFill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195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20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599818"/>
              </p:ext>
            </p:extLst>
          </p:nvPr>
        </p:nvGraphicFramePr>
        <p:xfrm>
          <a:off x="228600" y="990600"/>
          <a:ext cx="8640000" cy="5590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78205237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47412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2863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37551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7595146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2334386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03931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56511476"/>
                    </a:ext>
                  </a:extLst>
                </a:gridCol>
              </a:tblGrid>
              <a:tr h="653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감기는</a:t>
                      </a:r>
                      <a:endParaRPr lang="en-US" altLang="ko-KR" sz="1400" b="1" spc="0" baseline="0" dirty="0" smtClean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146679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baseline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감기느</a:t>
                      </a:r>
                      <a:endParaRPr lang="ko-KR" altLang="en-US" sz="1400" b="1" spc="0" baseline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ㅏㅁ기는</a:t>
                      </a:r>
                      <a:endParaRPr lang="ko-KR" altLang="en-US" sz="1400" b="1" spc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5162889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감긴</a:t>
                      </a:r>
                      <a:endParaRPr lang="ko-KR" altLang="en-US" sz="1400" b="1" spc="0" baseline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ㅏㅁ기느</a:t>
                      </a:r>
                      <a:endParaRPr lang="ko-KR" altLang="en-US" sz="1400" b="1" spc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baseline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ㅁ기는</a:t>
                      </a:r>
                      <a:endParaRPr lang="ko-KR" altLang="en-US" sz="1400" b="1" spc="0" baseline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732090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감기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감기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감기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동사</a:t>
                      </a: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</a:t>
                      </a:r>
                      <a:r>
                        <a:rPr lang="en-US" altLang="ko-KR" sz="1400" b="1" spc="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ko-KR" altLang="en-US" sz="1400" b="1" spc="0" baseline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ㅏㅁ긴</a:t>
                      </a:r>
                      <a:endParaRPr lang="ko-KR" altLang="en-US" sz="1400" b="1" spc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baseline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ㅁ기느</a:t>
                      </a:r>
                      <a:endParaRPr lang="ko-KR" altLang="en-US" sz="1400" b="1" spc="0" baseline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기는</a:t>
                      </a:r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5933334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감ㄱ</a:t>
                      </a:r>
                      <a:endParaRPr lang="ko-KR" altLang="en-US" sz="1400" b="1" spc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ㅏㅁ기</a:t>
                      </a:r>
                      <a:endParaRPr lang="ko-KR" altLang="en-US" sz="1400" b="1" spc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baseline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ㅁ긴</a:t>
                      </a:r>
                      <a:endParaRPr lang="ko-KR" altLang="en-US" sz="1400" b="1" spc="0" baseline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</a:t>
                      </a: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ko-KR" altLang="en-US" sz="1400" b="1" spc="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기느</a:t>
                      </a:r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ㅣ는</a:t>
                      </a:r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6779997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감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감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감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동사</a:t>
                      </a:r>
                      <a:endParaRPr lang="ko-KR" altLang="en-US" sz="1400" b="1" spc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ㅏㅁㄱ</a:t>
                      </a:r>
                      <a:endParaRPr lang="ko-KR" altLang="en-US" sz="1400" b="1" spc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ㅁ기</a:t>
                      </a:r>
                      <a:endParaRPr lang="ko-KR" altLang="en-US" sz="1400" b="1" spc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긴</a:t>
                      </a:r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ㅣ느</a:t>
                      </a:r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는</a:t>
                      </a:r>
                      <a:endParaRPr lang="en-US" altLang="ko-KR" sz="1400" b="1" spc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latinLnBrk="1"/>
                      <a:r>
                        <a:rPr lang="ko-KR" altLang="en-US" sz="10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는</a:t>
                      </a:r>
                      <a:r>
                        <a:rPr lang="en-US" altLang="ko-KR" sz="10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ko-KR" altLang="en-US" sz="10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보조사</a:t>
                      </a:r>
                      <a:endParaRPr lang="en-US" altLang="ko-KR" sz="1000" b="1" spc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latinLnBrk="1"/>
                      <a:r>
                        <a:rPr lang="ko-KR" altLang="en-US" sz="10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는</a:t>
                      </a:r>
                      <a:r>
                        <a:rPr lang="en-US" altLang="ko-KR" sz="10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ko-KR" altLang="en-US" sz="10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관형사형</a:t>
                      </a:r>
                      <a:r>
                        <a:rPr lang="en-US" altLang="ko-KR" sz="10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_</a:t>
                      </a:r>
                      <a:r>
                        <a:rPr lang="ko-KR" altLang="en-US" sz="10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어미</a:t>
                      </a:r>
                      <a:endParaRPr lang="en-US" altLang="ko-KR" sz="1000" b="1" spc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5782464"/>
                  </a:ext>
                </a:extLst>
              </a:tr>
              <a:tr h="67767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가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가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동사</a:t>
                      </a:r>
                      <a:endParaRPr lang="ko-KR" altLang="en-US" sz="1400" b="1" spc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ㅏㅁ</a:t>
                      </a:r>
                      <a:endParaRPr lang="ko-KR" altLang="en-US" sz="1400" b="1" spc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ㅁㄱ</a:t>
                      </a:r>
                      <a:endParaRPr lang="ko-KR" altLang="en-US" sz="1400" b="1" spc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</a:t>
                      </a: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ko-KR" altLang="en-US" sz="1400" b="1" spc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기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기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명사형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_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어미</a:t>
                      </a:r>
                      <a:endParaRPr lang="en-US" altLang="ko-KR" sz="1400" b="1" spc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ㅣㄴ</a:t>
                      </a:r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느</a:t>
                      </a:r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ㅡㄴ</a:t>
                      </a:r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49796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</a:t>
                      </a:r>
                      <a:r>
                        <a:rPr lang="en-US" altLang="ko-KR" sz="1400" b="1" spc="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ko-KR" altLang="en-US" sz="1400" b="1" spc="0" baseline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ㄱ</a:t>
                      </a:r>
                      <a:endParaRPr lang="ko-KR" altLang="en-US" sz="1400" b="1" spc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ㅏ</a:t>
                      </a:r>
                      <a:endParaRPr lang="ko-KR" altLang="en-US" sz="1400" b="1" spc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ㅁ</a:t>
                      </a:r>
                      <a:endParaRPr lang="en-US" altLang="ko-KR" sz="1400" b="1" spc="0" dirty="0" smtClean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ㅁ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명사형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_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어미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ㄱ</a:t>
                      </a:r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ㅣ</a:t>
                      </a:r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ㅡ</a:t>
                      </a:r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</a:t>
                      </a:r>
                      <a:r>
                        <a:rPr lang="ko-KR" altLang="en-US" sz="14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69910900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ㄱ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ㅏ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ㅁ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ㄱ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ㅣ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ㅡ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0746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394520"/>
              </p:ext>
            </p:extLst>
          </p:nvPr>
        </p:nvGraphicFramePr>
        <p:xfrm>
          <a:off x="6907500" y="1524000"/>
          <a:ext cx="18555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50">
                  <a:extLst>
                    <a:ext uri="{9D8B030D-6E8A-4147-A177-3AD203B41FA5}">
                      <a16:colId xmlns:a16="http://schemas.microsoft.com/office/drawing/2014/main" val="2834982748"/>
                    </a:ext>
                  </a:extLst>
                </a:gridCol>
                <a:gridCol w="1298850">
                  <a:extLst>
                    <a:ext uri="{9D8B030D-6E8A-4147-A177-3AD203B41FA5}">
                      <a16:colId xmlns:a16="http://schemas.microsoft.com/office/drawing/2014/main" val="3606386548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Morpheme</a:t>
                      </a:r>
                      <a:r>
                        <a:rPr lang="en-US" altLang="ko-KR" sz="1200" b="1" baseline="0" dirty="0" smtClean="0"/>
                        <a:t> Dictionary</a:t>
                      </a:r>
                      <a:endParaRPr lang="ko-KR" alt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4415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rgbClr val="C00000"/>
                          </a:solidFill>
                        </a:rPr>
                        <a:t>감기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rgbClr val="C00000"/>
                          </a:solidFill>
                        </a:rPr>
                        <a:t>명사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82552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rgbClr val="C00000"/>
                          </a:solidFill>
                        </a:rPr>
                        <a:t>감기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rgbClr val="C00000"/>
                          </a:solidFill>
                        </a:rPr>
                        <a:t>동사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32243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rgbClr val="C00000"/>
                          </a:solidFill>
                        </a:rPr>
                        <a:t>감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rgbClr val="C00000"/>
                          </a:solidFill>
                        </a:rPr>
                        <a:t>명사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7823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rgbClr val="C00000"/>
                          </a:solidFill>
                        </a:rPr>
                        <a:t>감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rgbClr val="C00000"/>
                          </a:solidFill>
                        </a:rPr>
                        <a:t>동사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844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rgbClr val="C00000"/>
                          </a:solidFill>
                        </a:rPr>
                        <a:t>가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rgbClr val="C00000"/>
                          </a:solidFill>
                        </a:rPr>
                        <a:t>동사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8301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>
                          <a:solidFill>
                            <a:srgbClr val="C00000"/>
                          </a:solidFill>
                        </a:rPr>
                        <a:t>ㅁ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rgbClr val="C00000"/>
                          </a:solidFill>
                        </a:rPr>
                        <a:t>명사형</a:t>
                      </a:r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_</a:t>
                      </a:r>
                      <a:r>
                        <a:rPr lang="ko-KR" altLang="en-US" sz="1200" b="1" dirty="0" smtClean="0">
                          <a:solidFill>
                            <a:srgbClr val="C00000"/>
                          </a:solidFill>
                        </a:rPr>
                        <a:t>어미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247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기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166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는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보조사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554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는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관형사형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어미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89271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V="1">
            <a:off x="7924800" y="6019800"/>
            <a:ext cx="0" cy="4572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38740" y="990600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example: </a:t>
            </a:r>
            <a:r>
              <a:rPr lang="ko-KR" altLang="en-US" b="1" dirty="0" smtClean="0">
                <a:latin typeface="+mn-ea"/>
                <a:ea typeface="+mn-ea"/>
              </a:rPr>
              <a:t>감기는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28600" y="274638"/>
            <a:ext cx="8640000" cy="71596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altLang="ko-KR" sz="3200" dirty="0" smtClean="0"/>
              <a:t>Modified </a:t>
            </a:r>
            <a:r>
              <a:rPr lang="en-US" altLang="ko-KR" sz="3200" dirty="0"/>
              <a:t>CYK </a:t>
            </a:r>
            <a:r>
              <a:rPr lang="en-US" altLang="ko-KR" sz="3200" dirty="0" smtClean="0"/>
              <a:t>Algorithm </a:t>
            </a:r>
            <a:r>
              <a:rPr lang="en-US" altLang="ko-KR" sz="2400" dirty="0" smtClean="0"/>
              <a:t>(phase1</a:t>
            </a:r>
            <a:r>
              <a:rPr lang="en-US" altLang="ko-KR" sz="2400" dirty="0"/>
              <a:t>. Morpheme </a:t>
            </a:r>
            <a:r>
              <a:rPr lang="en-US" altLang="ko-KR" sz="2400" dirty="0" smtClean="0"/>
              <a:t>Segmentation</a:t>
            </a:r>
            <a:r>
              <a:rPr lang="en-US" altLang="ko-KR" sz="2400" dirty="0"/>
              <a:t>)</a:t>
            </a:r>
            <a:endParaRPr lang="ko-KR" altLang="en-US" sz="32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858000" y="6019800"/>
            <a:ext cx="106680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907500" y="5410200"/>
            <a:ext cx="0" cy="6096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5791200" y="5410200"/>
            <a:ext cx="1116300" cy="6096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791200" y="4724400"/>
            <a:ext cx="0" cy="12954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4648200" y="4724400"/>
            <a:ext cx="1143000" cy="12954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4648200" y="4038600"/>
            <a:ext cx="0" cy="19812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3581401" y="4038600"/>
            <a:ext cx="1066799" cy="19812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581401" y="3352800"/>
            <a:ext cx="0" cy="26670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514602" y="3378200"/>
            <a:ext cx="1066799" cy="26416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514602" y="2667000"/>
            <a:ext cx="0" cy="33528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1447800" y="2667000"/>
            <a:ext cx="1066802" cy="33528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447800" y="1955800"/>
            <a:ext cx="3" cy="4064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381001" y="1989667"/>
            <a:ext cx="1066798" cy="403013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381000" y="1278467"/>
            <a:ext cx="2" cy="474133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9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21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836412"/>
              </p:ext>
            </p:extLst>
          </p:nvPr>
        </p:nvGraphicFramePr>
        <p:xfrm>
          <a:off x="228600" y="990600"/>
          <a:ext cx="8640000" cy="5590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78205237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47412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2863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37551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7595146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2334386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03931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56511476"/>
                    </a:ext>
                  </a:extLst>
                </a:gridCol>
              </a:tblGrid>
              <a:tr h="65392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spc="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146679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5162889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732090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감기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감기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동사</a:t>
                      </a: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5933334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6779997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감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감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동사</a:t>
                      </a:r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는</a:t>
                      </a:r>
                      <a:r>
                        <a:rPr lang="en-US" altLang="ko-KR" sz="10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ko-KR" altLang="en-US" sz="10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보조사</a:t>
                      </a:r>
                      <a:endParaRPr lang="en-US" altLang="ko-KR" sz="1000" b="1" spc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latinLnBrk="1"/>
                      <a:r>
                        <a:rPr lang="ko-KR" altLang="en-US" sz="10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는</a:t>
                      </a:r>
                      <a:r>
                        <a:rPr lang="en-US" altLang="ko-KR" sz="10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ko-KR" altLang="en-US" sz="10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관형사형</a:t>
                      </a:r>
                      <a:r>
                        <a:rPr lang="en-US" altLang="ko-KR" sz="10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_</a:t>
                      </a:r>
                      <a:r>
                        <a:rPr lang="ko-KR" altLang="en-US" sz="10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어미</a:t>
                      </a:r>
                      <a:endParaRPr lang="en-US" altLang="ko-KR" sz="1000" b="1" spc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5782464"/>
                  </a:ext>
                </a:extLst>
              </a:tr>
              <a:tr h="67767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가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동사</a:t>
                      </a:r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기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명사형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_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어미</a:t>
                      </a:r>
                      <a:endParaRPr lang="en-US" altLang="ko-KR" sz="1400" b="1" spc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49796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ㅁ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명사형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_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어미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69910900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ㄱ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ㅏ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ㅁ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ㄱ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ㅣ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ㅡ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0746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62794"/>
              </p:ext>
            </p:extLst>
          </p:nvPr>
        </p:nvGraphicFramePr>
        <p:xfrm>
          <a:off x="6907500" y="1524000"/>
          <a:ext cx="18555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50">
                  <a:extLst>
                    <a:ext uri="{9D8B030D-6E8A-4147-A177-3AD203B41FA5}">
                      <a16:colId xmlns:a16="http://schemas.microsoft.com/office/drawing/2014/main" val="2834982748"/>
                    </a:ext>
                  </a:extLst>
                </a:gridCol>
                <a:gridCol w="1298850">
                  <a:extLst>
                    <a:ext uri="{9D8B030D-6E8A-4147-A177-3AD203B41FA5}">
                      <a16:colId xmlns:a16="http://schemas.microsoft.com/office/drawing/2014/main" val="3606386548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Morpheme</a:t>
                      </a:r>
                      <a:r>
                        <a:rPr lang="en-US" altLang="ko-KR" sz="1200" b="1" baseline="0" dirty="0" smtClean="0"/>
                        <a:t> Dictionary</a:t>
                      </a:r>
                      <a:endParaRPr lang="ko-KR" alt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4415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감기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82552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감기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동사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32243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7823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동사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844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가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동사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8301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ㅁ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247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기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166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는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보조사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554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는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관형사형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어미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8927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38740" y="990600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example: </a:t>
            </a:r>
            <a:r>
              <a:rPr lang="ko-KR" altLang="en-US" b="1" dirty="0" smtClean="0">
                <a:latin typeface="+mn-ea"/>
                <a:ea typeface="+mn-ea"/>
              </a:rPr>
              <a:t>감기는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28600" y="274638"/>
            <a:ext cx="8640000" cy="71596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altLang="ko-KR" sz="3200" dirty="0" smtClean="0"/>
              <a:t>Modified </a:t>
            </a:r>
            <a:r>
              <a:rPr lang="en-US" altLang="ko-KR" sz="3200" dirty="0"/>
              <a:t>CYK </a:t>
            </a:r>
            <a:r>
              <a:rPr lang="en-US" altLang="ko-KR" sz="3200" dirty="0" smtClean="0"/>
              <a:t>Algorithm </a:t>
            </a:r>
            <a:r>
              <a:rPr lang="en-US" altLang="ko-KR" sz="2400" dirty="0" smtClean="0"/>
              <a:t>(phase1</a:t>
            </a:r>
            <a:r>
              <a:rPr lang="en-US" altLang="ko-KR" sz="2400" dirty="0"/>
              <a:t>. Morpheme </a:t>
            </a:r>
            <a:r>
              <a:rPr lang="en-US" altLang="ko-KR" sz="2400" dirty="0" smtClean="0"/>
              <a:t>Segmentation</a:t>
            </a:r>
            <a:r>
              <a:rPr lang="en-US" altLang="ko-KR" sz="24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4019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22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623401"/>
              </p:ext>
            </p:extLst>
          </p:nvPr>
        </p:nvGraphicFramePr>
        <p:xfrm>
          <a:off x="228600" y="990600"/>
          <a:ext cx="8640000" cy="5590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78205237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47412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2863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37551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7595146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2334386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03931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56511476"/>
                    </a:ext>
                  </a:extLst>
                </a:gridCol>
              </a:tblGrid>
              <a:tr h="653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0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146679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5162889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732090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감기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감기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동사</a:t>
                      </a: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5933334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6779997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감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감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동사</a:t>
                      </a:r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spc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는</a:t>
                      </a:r>
                      <a:r>
                        <a:rPr lang="en-US" altLang="ko-KR" sz="1000" b="1" spc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ko-KR" altLang="en-US" sz="1000" b="1" spc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보조사</a:t>
                      </a:r>
                      <a:endParaRPr lang="en-US" altLang="ko-KR" sz="1000" b="1" spc="0" dirty="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latinLnBrk="1"/>
                      <a:r>
                        <a:rPr lang="ko-KR" altLang="en-US" sz="1000" b="1" spc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는</a:t>
                      </a:r>
                      <a:r>
                        <a:rPr lang="en-US" altLang="ko-KR" sz="1000" b="1" spc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ko-KR" altLang="en-US" sz="1000" b="1" spc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관형사형</a:t>
                      </a:r>
                      <a:r>
                        <a:rPr lang="en-US" altLang="ko-KR" sz="1000" b="1" spc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_</a:t>
                      </a:r>
                      <a:r>
                        <a:rPr lang="ko-KR" altLang="en-US" sz="1000" b="1" spc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어미</a:t>
                      </a:r>
                      <a:endParaRPr lang="en-US" altLang="ko-KR" sz="1000" b="1" spc="0" dirty="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5782464"/>
                  </a:ext>
                </a:extLst>
              </a:tr>
              <a:tr h="67767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가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동사</a:t>
                      </a:r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기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명사형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_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어미</a:t>
                      </a:r>
                      <a:endParaRPr lang="en-US" altLang="ko-KR" sz="1400" b="1" spc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49796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ㅁ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명사형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_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어미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10900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ㄱ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ㅏ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ㅁ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ㄱ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ㅣ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ㅡ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0746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38740" y="990600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example: </a:t>
            </a:r>
            <a:r>
              <a:rPr lang="ko-KR" altLang="en-US" b="1" dirty="0" smtClean="0">
                <a:latin typeface="+mn-ea"/>
                <a:ea typeface="+mn-ea"/>
              </a:rPr>
              <a:t>감기는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28600" y="274638"/>
            <a:ext cx="8640000" cy="71596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altLang="ko-KR" sz="3200" dirty="0" smtClean="0"/>
              <a:t>Modified </a:t>
            </a:r>
            <a:r>
              <a:rPr lang="en-US" altLang="ko-KR" sz="3200" dirty="0"/>
              <a:t>CYK </a:t>
            </a:r>
            <a:r>
              <a:rPr lang="en-US" altLang="ko-KR" sz="3200" dirty="0" smtClean="0"/>
              <a:t>Algorithm </a:t>
            </a:r>
            <a:r>
              <a:rPr lang="en-US" altLang="ko-KR" sz="2400" dirty="0" smtClean="0"/>
              <a:t>(phase2. Connectivity Check)</a:t>
            </a:r>
            <a:endParaRPr lang="ko-KR" altLang="en-US" sz="32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295400" y="990600"/>
            <a:ext cx="7573200" cy="45720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87775"/>
              </p:ext>
            </p:extLst>
          </p:nvPr>
        </p:nvGraphicFramePr>
        <p:xfrm>
          <a:off x="6705600" y="1524000"/>
          <a:ext cx="2068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800">
                  <a:extLst>
                    <a:ext uri="{9D8B030D-6E8A-4147-A177-3AD203B41FA5}">
                      <a16:colId xmlns:a16="http://schemas.microsoft.com/office/drawing/2014/main" val="283498274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Connectivity Information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4415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명사</a:t>
                      </a:r>
                      <a:r>
                        <a:rPr lang="en-US" altLang="ko-KR" sz="1200" b="1" dirty="0" smtClean="0"/>
                        <a:t>+</a:t>
                      </a:r>
                      <a:r>
                        <a:rPr lang="ko-KR" altLang="en-US" sz="1200" b="1" dirty="0" smtClean="0"/>
                        <a:t>보조사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352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동사</a:t>
                      </a:r>
                      <a:r>
                        <a:rPr lang="en-US" altLang="ko-KR" sz="1200" b="1" dirty="0" smtClean="0"/>
                        <a:t>+</a:t>
                      </a:r>
                      <a:r>
                        <a:rPr lang="ko-KR" altLang="en-US" sz="1200" b="1" dirty="0" smtClean="0"/>
                        <a:t>명사형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978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동사</a:t>
                      </a:r>
                      <a:r>
                        <a:rPr lang="en-US" altLang="ko-KR" sz="1200" b="1" dirty="0" smtClean="0"/>
                        <a:t>+</a:t>
                      </a:r>
                      <a:r>
                        <a:rPr lang="ko-KR" altLang="en-US" sz="1200" b="1" dirty="0" smtClean="0"/>
                        <a:t>관형사형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0512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명사형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r>
                        <a:rPr lang="en-US" altLang="ko-KR" sz="1200" b="1" dirty="0" smtClean="0"/>
                        <a:t>+</a:t>
                      </a:r>
                      <a:r>
                        <a:rPr lang="ko-KR" altLang="en-US" sz="1200" b="1" dirty="0" smtClean="0"/>
                        <a:t>보조사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601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17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23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090991"/>
              </p:ext>
            </p:extLst>
          </p:nvPr>
        </p:nvGraphicFramePr>
        <p:xfrm>
          <a:off x="228600" y="990600"/>
          <a:ext cx="8640000" cy="5590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78205237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47412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2863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37551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7595146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2334386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03931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56511476"/>
                    </a:ext>
                  </a:extLst>
                </a:gridCol>
              </a:tblGrid>
              <a:tr h="653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146679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5162889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732090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감기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감기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동사</a:t>
                      </a: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5933334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6779997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감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감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동사</a:t>
                      </a:r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는</a:t>
                      </a:r>
                      <a:r>
                        <a:rPr lang="en-US" altLang="ko-KR" sz="1000" b="1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ko-KR" altLang="en-US" sz="1000" b="1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보조사</a:t>
                      </a:r>
                      <a:endParaRPr lang="en-US" altLang="ko-KR" sz="1000" b="1" spc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latinLnBrk="1"/>
                      <a:r>
                        <a:rPr lang="ko-KR" altLang="en-US" sz="1000" b="1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는</a:t>
                      </a:r>
                      <a:r>
                        <a:rPr lang="en-US" altLang="ko-KR" sz="1000" b="1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ko-KR" altLang="en-US" sz="1000" b="1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관형사형</a:t>
                      </a:r>
                      <a:r>
                        <a:rPr lang="en-US" altLang="ko-KR" sz="1000" b="1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_</a:t>
                      </a:r>
                      <a:r>
                        <a:rPr lang="ko-KR" altLang="en-US" sz="1000" b="1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어미</a:t>
                      </a:r>
                      <a:endParaRPr lang="en-US" altLang="ko-KR" sz="1000" b="1" spc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5782464"/>
                  </a:ext>
                </a:extLst>
              </a:tr>
              <a:tr h="67767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가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동사</a:t>
                      </a:r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기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명사형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_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어미</a:t>
                      </a:r>
                      <a:endParaRPr lang="en-US" altLang="ko-KR" sz="1400" b="1" spc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49796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ㅁ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명사형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_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어미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10900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ㄱ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ㅏ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ㅁ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ㄱ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ㅣ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ㅡ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0746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38740" y="990600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example: </a:t>
            </a:r>
            <a:r>
              <a:rPr lang="ko-KR" altLang="en-US" b="1" dirty="0" smtClean="0">
                <a:latin typeface="+mn-ea"/>
                <a:ea typeface="+mn-ea"/>
              </a:rPr>
              <a:t>감기는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28600" y="274638"/>
            <a:ext cx="8640000" cy="71596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altLang="ko-KR" sz="3200" dirty="0" smtClean="0"/>
              <a:t>Modified </a:t>
            </a:r>
            <a:r>
              <a:rPr lang="en-US" altLang="ko-KR" sz="3200" dirty="0"/>
              <a:t>CYK </a:t>
            </a:r>
            <a:r>
              <a:rPr lang="en-US" altLang="ko-KR" sz="3200" dirty="0" smtClean="0"/>
              <a:t>Algorithm </a:t>
            </a:r>
            <a:r>
              <a:rPr lang="en-US" altLang="ko-KR" sz="2400" dirty="0" smtClean="0"/>
              <a:t>(phase2. Connectivity Check)</a:t>
            </a:r>
            <a:endParaRPr lang="ko-KR" altLang="en-US" sz="32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6705600" y="1524000"/>
          <a:ext cx="2068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800">
                  <a:extLst>
                    <a:ext uri="{9D8B030D-6E8A-4147-A177-3AD203B41FA5}">
                      <a16:colId xmlns:a16="http://schemas.microsoft.com/office/drawing/2014/main" val="283498274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Connectivity Information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4415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명사</a:t>
                      </a:r>
                      <a:r>
                        <a:rPr lang="en-US" altLang="ko-KR" sz="1200" b="1" dirty="0" smtClean="0"/>
                        <a:t>+</a:t>
                      </a:r>
                      <a:r>
                        <a:rPr lang="ko-KR" altLang="en-US" sz="1200" b="1" dirty="0" smtClean="0"/>
                        <a:t>보조사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352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동사</a:t>
                      </a:r>
                      <a:r>
                        <a:rPr lang="en-US" altLang="ko-KR" sz="1200" b="1" dirty="0" smtClean="0"/>
                        <a:t>+</a:t>
                      </a:r>
                      <a:r>
                        <a:rPr lang="ko-KR" altLang="en-US" sz="1200" b="1" dirty="0" smtClean="0"/>
                        <a:t>명사형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978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동사</a:t>
                      </a:r>
                      <a:r>
                        <a:rPr lang="en-US" altLang="ko-KR" sz="1200" b="1" dirty="0" smtClean="0"/>
                        <a:t>+</a:t>
                      </a:r>
                      <a:r>
                        <a:rPr lang="ko-KR" altLang="en-US" sz="1200" b="1" dirty="0" smtClean="0"/>
                        <a:t>관형사형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0512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명사형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r>
                        <a:rPr lang="en-US" altLang="ko-KR" sz="1200" b="1" dirty="0" smtClean="0"/>
                        <a:t>+</a:t>
                      </a:r>
                      <a:r>
                        <a:rPr lang="ko-KR" altLang="en-US" sz="1200" b="1" dirty="0" smtClean="0"/>
                        <a:t>보조사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601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19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24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673151"/>
              </p:ext>
            </p:extLst>
          </p:nvPr>
        </p:nvGraphicFramePr>
        <p:xfrm>
          <a:off x="228600" y="990600"/>
          <a:ext cx="8640000" cy="5590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78205237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47412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2863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37551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7595146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2334386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03931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56511476"/>
                    </a:ext>
                  </a:extLst>
                </a:gridCol>
              </a:tblGrid>
              <a:tr h="653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146679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5162889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732090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감기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감기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동사</a:t>
                      </a: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5933334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6779997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감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감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동사</a:t>
                      </a:r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는</a:t>
                      </a:r>
                      <a:r>
                        <a:rPr lang="en-US" altLang="ko-KR" sz="1000" b="1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ko-KR" altLang="en-US" sz="1000" b="1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보조사</a:t>
                      </a:r>
                      <a:endParaRPr lang="en-US" altLang="ko-KR" sz="1000" b="1" spc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latinLnBrk="1"/>
                      <a:r>
                        <a:rPr lang="ko-KR" altLang="en-US" sz="1000" b="1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는</a:t>
                      </a:r>
                      <a:r>
                        <a:rPr lang="en-US" altLang="ko-KR" sz="1000" b="1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ko-KR" altLang="en-US" sz="1000" b="1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관형사형</a:t>
                      </a:r>
                      <a:r>
                        <a:rPr lang="en-US" altLang="ko-KR" sz="1000" b="1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_</a:t>
                      </a:r>
                      <a:r>
                        <a:rPr lang="ko-KR" altLang="en-US" sz="1000" b="1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어미</a:t>
                      </a:r>
                      <a:endParaRPr lang="en-US" altLang="ko-KR" sz="1000" b="1" spc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5782464"/>
                  </a:ext>
                </a:extLst>
              </a:tr>
              <a:tr h="67767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가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동사</a:t>
                      </a:r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기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명사형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_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어미</a:t>
                      </a:r>
                      <a:endParaRPr lang="en-US" altLang="ko-KR" sz="1400" b="1" spc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49796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ㅁ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명사형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_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어미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10900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ㄱ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ㅏ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ㅁ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ㄱ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ㅣ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ㅡ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0746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38740" y="990600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example: </a:t>
            </a:r>
            <a:r>
              <a:rPr lang="ko-KR" altLang="en-US" b="1" dirty="0" smtClean="0">
                <a:latin typeface="+mn-ea"/>
                <a:ea typeface="+mn-ea"/>
              </a:rPr>
              <a:t>감기는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28600" y="274638"/>
            <a:ext cx="8640000" cy="71596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altLang="ko-KR" sz="3200" dirty="0" smtClean="0"/>
              <a:t>Modified </a:t>
            </a:r>
            <a:r>
              <a:rPr lang="en-US" altLang="ko-KR" sz="3200" dirty="0"/>
              <a:t>CYK </a:t>
            </a:r>
            <a:r>
              <a:rPr lang="en-US" altLang="ko-KR" sz="3200" dirty="0" smtClean="0"/>
              <a:t>Algorithm </a:t>
            </a:r>
            <a:r>
              <a:rPr lang="en-US" altLang="ko-KR" sz="2400" dirty="0" smtClean="0"/>
              <a:t>(phase2. Connectivity Check)</a:t>
            </a:r>
            <a:endParaRPr lang="ko-KR" altLang="en-US" sz="32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6705600" y="1524000"/>
          <a:ext cx="2068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800">
                  <a:extLst>
                    <a:ext uri="{9D8B030D-6E8A-4147-A177-3AD203B41FA5}">
                      <a16:colId xmlns:a16="http://schemas.microsoft.com/office/drawing/2014/main" val="283498274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Connectivity Information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4415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명사</a:t>
                      </a:r>
                      <a:r>
                        <a:rPr lang="en-US" altLang="ko-KR" sz="1200" b="1" dirty="0" smtClean="0"/>
                        <a:t>+</a:t>
                      </a:r>
                      <a:r>
                        <a:rPr lang="ko-KR" altLang="en-US" sz="1200" b="1" dirty="0" smtClean="0"/>
                        <a:t>보조사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352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동사</a:t>
                      </a:r>
                      <a:r>
                        <a:rPr lang="en-US" altLang="ko-KR" sz="1200" b="1" dirty="0" smtClean="0"/>
                        <a:t>+</a:t>
                      </a:r>
                      <a:r>
                        <a:rPr lang="ko-KR" altLang="en-US" sz="1200" b="1" dirty="0" smtClean="0"/>
                        <a:t>명사형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978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동사</a:t>
                      </a:r>
                      <a:r>
                        <a:rPr lang="en-US" altLang="ko-KR" sz="1200" b="1" dirty="0" smtClean="0"/>
                        <a:t>+</a:t>
                      </a:r>
                      <a:r>
                        <a:rPr lang="ko-KR" altLang="en-US" sz="1200" b="1" dirty="0" smtClean="0"/>
                        <a:t>관형사형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0512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명사형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r>
                        <a:rPr lang="en-US" altLang="ko-KR" sz="1200" b="1" dirty="0" smtClean="0"/>
                        <a:t>+</a:t>
                      </a:r>
                      <a:r>
                        <a:rPr lang="ko-KR" altLang="en-US" sz="1200" b="1" dirty="0" smtClean="0"/>
                        <a:t>보조사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601857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819900" y="5032189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A-A'</a:t>
            </a:r>
            <a:endParaRPr lang="ko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0400" y="57105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53400" y="5715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A'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8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25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989622"/>
              </p:ext>
            </p:extLst>
          </p:nvPr>
        </p:nvGraphicFramePr>
        <p:xfrm>
          <a:off x="228600" y="990600"/>
          <a:ext cx="8640000" cy="5590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78205237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47412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2863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37551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7595146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2334386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03931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56511476"/>
                    </a:ext>
                  </a:extLst>
                </a:gridCol>
              </a:tblGrid>
              <a:tr h="653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146679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5162889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732090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감기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감기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동사</a:t>
                      </a: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5933334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6779997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감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감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동사</a:t>
                      </a:r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spc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는</a:t>
                      </a:r>
                      <a:r>
                        <a:rPr lang="en-US" altLang="ko-KR" sz="1000" b="1" spc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ko-KR" altLang="en-US" sz="1000" b="1" spc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보조사</a:t>
                      </a:r>
                      <a:endParaRPr lang="en-US" altLang="ko-KR" sz="1000" b="1" spc="0" dirty="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latinLnBrk="1"/>
                      <a:r>
                        <a:rPr lang="ko-KR" altLang="en-US" sz="1000" b="1" spc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는</a:t>
                      </a:r>
                      <a:r>
                        <a:rPr lang="en-US" altLang="ko-KR" sz="1000" b="1" spc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ko-KR" altLang="en-US" sz="1000" b="1" spc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관형사형</a:t>
                      </a:r>
                      <a:r>
                        <a:rPr lang="en-US" altLang="ko-KR" sz="1000" b="1" spc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_</a:t>
                      </a:r>
                      <a:r>
                        <a:rPr lang="ko-KR" altLang="en-US" sz="1000" b="1" spc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어미</a:t>
                      </a:r>
                      <a:endParaRPr lang="en-US" altLang="ko-KR" sz="1000" b="1" spc="0" dirty="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5782464"/>
                  </a:ext>
                </a:extLst>
              </a:tr>
              <a:tr h="67767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가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동사</a:t>
                      </a:r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기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명사형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_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어미</a:t>
                      </a:r>
                      <a:endParaRPr lang="en-US" altLang="ko-KR" sz="1400" b="1" spc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49796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ㅁ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명사형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_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어미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10900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ㄱ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ㅏ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ㅁ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ㄱ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ㅣ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ㅡ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0746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38740" y="990600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example: </a:t>
            </a:r>
            <a:r>
              <a:rPr lang="ko-KR" altLang="en-US" b="1" dirty="0" smtClean="0">
                <a:latin typeface="+mn-ea"/>
                <a:ea typeface="+mn-ea"/>
              </a:rPr>
              <a:t>감기는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28600" y="274638"/>
            <a:ext cx="8640000" cy="71596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altLang="ko-KR" sz="3200" dirty="0" smtClean="0"/>
              <a:t>Modified </a:t>
            </a:r>
            <a:r>
              <a:rPr lang="en-US" altLang="ko-KR" sz="3200" dirty="0"/>
              <a:t>CYK </a:t>
            </a:r>
            <a:r>
              <a:rPr lang="en-US" altLang="ko-KR" sz="3200" dirty="0" smtClean="0"/>
              <a:t>Algorithm </a:t>
            </a:r>
            <a:r>
              <a:rPr lang="en-US" altLang="ko-KR" sz="2400" dirty="0" smtClean="0"/>
              <a:t>(phase2. Connectivity Check)</a:t>
            </a:r>
            <a:endParaRPr lang="ko-KR" altLang="en-US" sz="32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6705600" y="1524000"/>
          <a:ext cx="2068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800">
                  <a:extLst>
                    <a:ext uri="{9D8B030D-6E8A-4147-A177-3AD203B41FA5}">
                      <a16:colId xmlns:a16="http://schemas.microsoft.com/office/drawing/2014/main" val="283498274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Connectivity Information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4415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명사</a:t>
                      </a:r>
                      <a:r>
                        <a:rPr lang="en-US" altLang="ko-KR" sz="1200" b="1" dirty="0" smtClean="0"/>
                        <a:t>+</a:t>
                      </a:r>
                      <a:r>
                        <a:rPr lang="ko-KR" altLang="en-US" sz="1200" b="1" dirty="0" smtClean="0"/>
                        <a:t>보조사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352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동사</a:t>
                      </a:r>
                      <a:r>
                        <a:rPr lang="en-US" altLang="ko-KR" sz="1200" b="1" dirty="0" smtClean="0"/>
                        <a:t>+</a:t>
                      </a:r>
                      <a:r>
                        <a:rPr lang="ko-KR" altLang="en-US" sz="1200" b="1" dirty="0" smtClean="0"/>
                        <a:t>명사형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978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동사</a:t>
                      </a:r>
                      <a:r>
                        <a:rPr lang="en-US" altLang="ko-KR" sz="1200" b="1" dirty="0" smtClean="0"/>
                        <a:t>+</a:t>
                      </a:r>
                      <a:r>
                        <a:rPr lang="ko-KR" altLang="en-US" sz="1200" b="1" dirty="0" smtClean="0"/>
                        <a:t>관형사형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0512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명사형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r>
                        <a:rPr lang="en-US" altLang="ko-KR" sz="1200" b="1" dirty="0" smtClean="0"/>
                        <a:t>+</a:t>
                      </a:r>
                      <a:r>
                        <a:rPr lang="ko-KR" altLang="en-US" sz="1200" b="1" dirty="0" smtClean="0"/>
                        <a:t>보조사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601857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010400" y="4005470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A-A'</a:t>
            </a:r>
          </a:p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B-B'</a:t>
            </a:r>
            <a:endParaRPr lang="ko-KR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5710535"/>
            <a:ext cx="39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0400" y="50247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B'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53400" y="5715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A'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43600" y="5031449"/>
            <a:ext cx="39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직선 화살표 연결선 33"/>
          <p:cNvCxnSpPr>
            <a:stCxn id="29" idx="1"/>
          </p:cNvCxnSpPr>
          <p:nvPr/>
        </p:nvCxnSpPr>
        <p:spPr>
          <a:xfrm flipH="1" flipV="1">
            <a:off x="6607152" y="4415746"/>
            <a:ext cx="403248" cy="52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40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26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00138"/>
              </p:ext>
            </p:extLst>
          </p:nvPr>
        </p:nvGraphicFramePr>
        <p:xfrm>
          <a:off x="228600" y="990600"/>
          <a:ext cx="8640000" cy="5590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78205237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47412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2863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37551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7595146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2334386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03931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56511476"/>
                    </a:ext>
                  </a:extLst>
                </a:gridCol>
              </a:tblGrid>
              <a:tr h="653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146679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5162889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732090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감기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감기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동사</a:t>
                      </a: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기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명사형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_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어미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는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보조사</a:t>
                      </a:r>
                      <a:endParaRPr lang="ko-KR" altLang="en-US" sz="1400" b="1" spc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5933334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6779997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감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감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동사</a:t>
                      </a:r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는</a:t>
                      </a:r>
                      <a:r>
                        <a:rPr lang="en-US" altLang="ko-KR" sz="1000" b="1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ko-KR" altLang="en-US" sz="1000" b="1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보조사</a:t>
                      </a:r>
                      <a:endParaRPr lang="en-US" altLang="ko-KR" sz="1000" b="1" spc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latinLnBrk="1"/>
                      <a:r>
                        <a:rPr lang="ko-KR" altLang="en-US" sz="1000" b="1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는</a:t>
                      </a:r>
                      <a:r>
                        <a:rPr lang="en-US" altLang="ko-KR" sz="1000" b="1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ko-KR" altLang="en-US" sz="1000" b="1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관형사형</a:t>
                      </a:r>
                      <a:r>
                        <a:rPr lang="en-US" altLang="ko-KR" sz="1000" b="1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_</a:t>
                      </a:r>
                      <a:r>
                        <a:rPr lang="ko-KR" altLang="en-US" sz="1000" b="1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어미</a:t>
                      </a:r>
                      <a:endParaRPr lang="en-US" altLang="ko-KR" sz="1000" b="1" spc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5782464"/>
                  </a:ext>
                </a:extLst>
              </a:tr>
              <a:tr h="67767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가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동사</a:t>
                      </a:r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기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명사형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_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어미</a:t>
                      </a:r>
                      <a:endParaRPr lang="en-US" altLang="ko-KR" sz="1400" b="1" spc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49796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ㅁ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명사형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_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어미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10900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ㄱ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ㅏ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ㅁ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ㄱ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ㅣ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ㅡ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0746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38740" y="990600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example: </a:t>
            </a:r>
            <a:r>
              <a:rPr lang="ko-KR" altLang="en-US" b="1" dirty="0" smtClean="0">
                <a:latin typeface="+mn-ea"/>
                <a:ea typeface="+mn-ea"/>
              </a:rPr>
              <a:t>감기는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28600" y="274638"/>
            <a:ext cx="8640000" cy="71596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altLang="ko-KR" sz="3200" dirty="0" smtClean="0"/>
              <a:t>Modified </a:t>
            </a:r>
            <a:r>
              <a:rPr lang="en-US" altLang="ko-KR" sz="3200" dirty="0"/>
              <a:t>CYK </a:t>
            </a:r>
            <a:r>
              <a:rPr lang="en-US" altLang="ko-KR" sz="3200" dirty="0" smtClean="0"/>
              <a:t>Algorithm </a:t>
            </a:r>
            <a:r>
              <a:rPr lang="en-US" altLang="ko-KR" sz="2400" dirty="0" smtClean="0"/>
              <a:t>(phase2. Connectivity Check)</a:t>
            </a:r>
            <a:endParaRPr lang="ko-KR" altLang="en-US" sz="32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820537"/>
              </p:ext>
            </p:extLst>
          </p:nvPr>
        </p:nvGraphicFramePr>
        <p:xfrm>
          <a:off x="6705600" y="1524000"/>
          <a:ext cx="2068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800">
                  <a:extLst>
                    <a:ext uri="{9D8B030D-6E8A-4147-A177-3AD203B41FA5}">
                      <a16:colId xmlns:a16="http://schemas.microsoft.com/office/drawing/2014/main" val="283498274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Connectivity Information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4415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명사</a:t>
                      </a:r>
                      <a:r>
                        <a:rPr lang="en-US" altLang="ko-KR" sz="1200" b="1" dirty="0" smtClean="0"/>
                        <a:t>+</a:t>
                      </a:r>
                      <a:r>
                        <a:rPr lang="ko-KR" altLang="en-US" sz="1200" b="1" dirty="0" smtClean="0"/>
                        <a:t>보조사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352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동사</a:t>
                      </a:r>
                      <a:r>
                        <a:rPr lang="en-US" altLang="ko-KR" sz="1200" b="1" dirty="0" smtClean="0"/>
                        <a:t>+</a:t>
                      </a:r>
                      <a:r>
                        <a:rPr lang="ko-KR" altLang="en-US" sz="1200" b="1" dirty="0" smtClean="0"/>
                        <a:t>명사형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978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동사</a:t>
                      </a:r>
                      <a:r>
                        <a:rPr lang="en-US" altLang="ko-KR" sz="1200" b="1" dirty="0" smtClean="0"/>
                        <a:t>+</a:t>
                      </a:r>
                      <a:r>
                        <a:rPr lang="ko-KR" altLang="en-US" sz="1200" b="1" dirty="0" smtClean="0"/>
                        <a:t>관형사형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0512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C00000"/>
                          </a:solidFill>
                        </a:rPr>
                        <a:t>명사형</a:t>
                      </a:r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_</a:t>
                      </a:r>
                      <a:r>
                        <a:rPr lang="ko-KR" altLang="en-US" sz="1200" b="1" dirty="0" smtClean="0">
                          <a:solidFill>
                            <a:srgbClr val="C00000"/>
                          </a:solidFill>
                        </a:rPr>
                        <a:t>어미</a:t>
                      </a:r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ko-KR" altLang="en-US" sz="1200" b="1" dirty="0" smtClean="0">
                          <a:solidFill>
                            <a:srgbClr val="C00000"/>
                          </a:solidFill>
                        </a:rPr>
                        <a:t>보조사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601857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724400" y="30435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X-X'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95860" y="5714999"/>
            <a:ext cx="39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0400" y="50247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B'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53400" y="5715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A'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95860" y="5079836"/>
            <a:ext cx="39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5860" y="4352832"/>
            <a:ext cx="39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84023" y="3717669"/>
            <a:ext cx="39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6800" y="37293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3600" y="435283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C'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직선 화살표 연결선 17"/>
          <p:cNvCxnSpPr>
            <a:stCxn id="29" idx="1"/>
          </p:cNvCxnSpPr>
          <p:nvPr/>
        </p:nvCxnSpPr>
        <p:spPr>
          <a:xfrm flipH="1" flipV="1">
            <a:off x="4261281" y="3269146"/>
            <a:ext cx="463119" cy="52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69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27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475454"/>
              </p:ext>
            </p:extLst>
          </p:nvPr>
        </p:nvGraphicFramePr>
        <p:xfrm>
          <a:off x="228600" y="990600"/>
          <a:ext cx="8640000" cy="5590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78205237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47412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2863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37551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7595146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2334386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03931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56511476"/>
                    </a:ext>
                  </a:extLst>
                </a:gridCol>
              </a:tblGrid>
              <a:tr h="653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</a:t>
                      </a:r>
                    </a:p>
                    <a:p>
                      <a:pPr algn="ctr" latinLnBrk="1"/>
                      <a:r>
                        <a:rPr lang="en-US" altLang="ko-KR" sz="1600" b="1" spc="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(0,0)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146679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5162889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732090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5933334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6779997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spc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5782464"/>
                  </a:ext>
                </a:extLst>
              </a:tr>
              <a:tr h="67767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spc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49796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10900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07461"/>
                  </a:ext>
                </a:extLst>
              </a:tr>
            </a:tbl>
          </a:graphicData>
        </a:graphic>
      </p:graphicFrame>
      <p:sp>
        <p:nvSpPr>
          <p:cNvPr id="12" name="제목 1"/>
          <p:cNvSpPr txBox="1">
            <a:spLocks/>
          </p:cNvSpPr>
          <p:nvPr/>
        </p:nvSpPr>
        <p:spPr>
          <a:xfrm>
            <a:off x="228600" y="274638"/>
            <a:ext cx="8640000" cy="71596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altLang="ko-KR" sz="3200" dirty="0" smtClean="0"/>
              <a:t>Modified </a:t>
            </a:r>
            <a:r>
              <a:rPr lang="en-US" altLang="ko-KR" sz="3200" dirty="0"/>
              <a:t>CYK </a:t>
            </a:r>
            <a:r>
              <a:rPr lang="en-US" altLang="ko-KR" sz="3200" dirty="0" smtClean="0"/>
              <a:t>Algorithm </a:t>
            </a:r>
            <a:r>
              <a:rPr lang="en-US" altLang="ko-KR" sz="2400" dirty="0" smtClean="0"/>
              <a:t>(phase2. Connectivity Check)</a:t>
            </a:r>
            <a:endParaRPr lang="ko-KR" alt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3669107" y="3039323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X-X'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95860" y="5714999"/>
            <a:ext cx="39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0400" y="50247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B'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53400" y="5715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A'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95860" y="5079836"/>
            <a:ext cx="39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5860" y="4352832"/>
            <a:ext cx="39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84023" y="3717669"/>
            <a:ext cx="39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6800" y="37293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3600" y="435283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C'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81400" y="1219200"/>
            <a:ext cx="1905000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800" dirty="0" smtClean="0"/>
              <a:t>To fill (3,3)</a:t>
            </a:r>
          </a:p>
          <a:p>
            <a:pPr algn="ctr" latinLnBrk="1"/>
            <a:r>
              <a:rPr lang="en-US" altLang="ko-KR" sz="1800" dirty="0"/>
              <a:t>A-A’:(4,3)-(7,7)</a:t>
            </a:r>
          </a:p>
          <a:p>
            <a:pPr algn="ctr" latinLnBrk="1"/>
            <a:r>
              <a:rPr lang="en-US" altLang="ko-KR" sz="1800" dirty="0"/>
              <a:t>B-B’:(5,3)-(6,6)</a:t>
            </a:r>
          </a:p>
          <a:p>
            <a:pPr algn="ctr" latinLnBrk="1"/>
            <a:r>
              <a:rPr lang="en-US" altLang="ko-KR" sz="1800" dirty="0"/>
              <a:t>C-C’:(6,3)-(5,5)</a:t>
            </a:r>
          </a:p>
          <a:p>
            <a:pPr algn="ctr" latinLnBrk="1"/>
            <a:r>
              <a:rPr lang="en-US" altLang="ko-KR" sz="1800" dirty="0"/>
              <a:t>D-D’:(7,3)-(4,4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sp>
        <p:nvSpPr>
          <p:cNvPr id="20" name="직사각형 19"/>
          <p:cNvSpPr/>
          <p:nvPr/>
        </p:nvSpPr>
        <p:spPr>
          <a:xfrm>
            <a:off x="5495925" y="1219200"/>
            <a:ext cx="3306000" cy="15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ko-KR" sz="1800" dirty="0" smtClean="0"/>
              <a:t>X(</a:t>
            </a:r>
            <a:r>
              <a:rPr lang="en-US" altLang="ko-KR" sz="1800" dirty="0" err="1" smtClean="0"/>
              <a:t>idx_row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idx_col</a:t>
            </a:r>
            <a:r>
              <a:rPr lang="en-US" altLang="ko-KR" sz="1800" dirty="0" smtClean="0"/>
              <a:t>)</a:t>
            </a:r>
          </a:p>
          <a:p>
            <a:pPr latinLnBrk="1"/>
            <a:r>
              <a:rPr lang="en-US" altLang="ko-KR" sz="1800" dirty="0" smtClean="0"/>
              <a:t> - X'(</a:t>
            </a:r>
            <a:r>
              <a:rPr lang="en-US" altLang="ko-KR" sz="1800" dirty="0" err="1" smtClean="0"/>
              <a:t>idx_prime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idx_prime</a:t>
            </a:r>
            <a:r>
              <a:rPr lang="en-US" altLang="ko-KR" sz="1800" dirty="0" smtClean="0"/>
              <a:t>)</a:t>
            </a:r>
          </a:p>
          <a:p>
            <a:pPr latinLnBrk="1"/>
            <a:endParaRPr lang="en-US" altLang="ko-KR" sz="1800" dirty="0" smtClean="0"/>
          </a:p>
          <a:p>
            <a:pPr latinLnBrk="1"/>
            <a:r>
              <a:rPr lang="en-US" altLang="ko-KR" sz="1800" dirty="0" err="1" smtClean="0"/>
              <a:t>Idx_prime</a:t>
            </a:r>
            <a:endParaRPr lang="en-US" altLang="ko-KR" sz="1800" dirty="0"/>
          </a:p>
          <a:p>
            <a:pPr latinLnBrk="1"/>
            <a:r>
              <a:rPr lang="en-US" altLang="ko-KR" sz="1800" dirty="0" smtClean="0"/>
              <a:t> = length+idx_col-idx_row+1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886832"/>
              </p:ext>
            </p:extLst>
          </p:nvPr>
        </p:nvGraphicFramePr>
        <p:xfrm>
          <a:off x="25399" y="988266"/>
          <a:ext cx="208280" cy="5590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522881115"/>
                    </a:ext>
                  </a:extLst>
                </a:gridCol>
              </a:tblGrid>
              <a:tr h="653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665665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1600" b="1" spc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931452225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ko-KR" altLang="en-US" sz="1600" b="1" spc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055164687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18929993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116928303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008023163"/>
                  </a:ext>
                </a:extLst>
              </a:tr>
              <a:tr h="67767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78680216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ko-KR" altLang="en-US" sz="16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074001629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25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1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28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461546"/>
              </p:ext>
            </p:extLst>
          </p:nvPr>
        </p:nvGraphicFramePr>
        <p:xfrm>
          <a:off x="228600" y="990600"/>
          <a:ext cx="8640000" cy="5590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78205237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47412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2863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37551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7595146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2334386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03931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56511476"/>
                    </a:ext>
                  </a:extLst>
                </a:gridCol>
              </a:tblGrid>
              <a:tr h="653920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spc="0" baseline="0" dirty="0" smtClean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146679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D83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5162889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732090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감기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감기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동사</a:t>
                      </a: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기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명사형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_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어미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는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보조사</a:t>
                      </a:r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5933334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6779997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감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감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동사</a:t>
                      </a:r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는</a:t>
                      </a:r>
                      <a:r>
                        <a:rPr lang="en-US" altLang="ko-KR" sz="1000" b="1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ko-KR" altLang="en-US" sz="1000" b="1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보조사</a:t>
                      </a:r>
                      <a:endParaRPr lang="en-US" altLang="ko-KR" sz="1000" b="1" spc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latinLnBrk="1"/>
                      <a:r>
                        <a:rPr lang="ko-KR" altLang="en-US" sz="1000" b="1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는</a:t>
                      </a:r>
                      <a:r>
                        <a:rPr lang="en-US" altLang="ko-KR" sz="1000" b="1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ko-KR" altLang="en-US" sz="1000" b="1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관형사형</a:t>
                      </a:r>
                      <a:r>
                        <a:rPr lang="en-US" altLang="ko-KR" sz="1000" b="1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_</a:t>
                      </a:r>
                      <a:r>
                        <a:rPr lang="ko-KR" altLang="en-US" sz="1000" b="1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어미</a:t>
                      </a:r>
                      <a:endParaRPr lang="en-US" altLang="ko-KR" sz="1000" b="1" spc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5782464"/>
                  </a:ext>
                </a:extLst>
              </a:tr>
              <a:tr h="67767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가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동사</a:t>
                      </a:r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기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명사형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_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어미</a:t>
                      </a:r>
                      <a:endParaRPr lang="en-US" altLang="ko-KR" sz="1400" b="1" spc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49796"/>
                  </a:ext>
                </a:extLst>
              </a:tr>
              <a:tr h="6539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rgbClr val="CD83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ㅁ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명사형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_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어미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10900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ㄱ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ㅏ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ㅁ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ㄱ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ㅣ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ㅡ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ㄴ</a:t>
                      </a:r>
                      <a:endParaRPr lang="ko-KR" altLang="en-US" sz="1600" b="1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0746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38740" y="990600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example: </a:t>
            </a:r>
            <a:r>
              <a:rPr lang="ko-KR" altLang="en-US" b="1" dirty="0" smtClean="0">
                <a:latin typeface="+mn-ea"/>
                <a:ea typeface="+mn-ea"/>
              </a:rPr>
              <a:t>감기는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28600" y="274638"/>
            <a:ext cx="8640000" cy="71596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altLang="ko-KR" sz="3200" dirty="0" smtClean="0"/>
              <a:t>Modified </a:t>
            </a:r>
            <a:r>
              <a:rPr lang="en-US" altLang="ko-KR" sz="3200" dirty="0"/>
              <a:t>CYK </a:t>
            </a:r>
            <a:r>
              <a:rPr lang="en-US" altLang="ko-KR" sz="3200" dirty="0" smtClean="0"/>
              <a:t>Algorithm </a:t>
            </a:r>
            <a:r>
              <a:rPr lang="en-US" altLang="ko-KR" sz="2400" dirty="0" smtClean="0"/>
              <a:t>(phase2. Connectivity Check)</a:t>
            </a:r>
            <a:endParaRPr lang="ko-KR" altLang="en-US" sz="32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6705600" y="1524000"/>
          <a:ext cx="2068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800">
                  <a:extLst>
                    <a:ext uri="{9D8B030D-6E8A-4147-A177-3AD203B41FA5}">
                      <a16:colId xmlns:a16="http://schemas.microsoft.com/office/drawing/2014/main" val="283498274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Connectivity Information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4415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명사</a:t>
                      </a:r>
                      <a:r>
                        <a:rPr lang="en-US" altLang="ko-KR" sz="1200" b="1" dirty="0" smtClean="0"/>
                        <a:t>+</a:t>
                      </a:r>
                      <a:r>
                        <a:rPr lang="ko-KR" altLang="en-US" sz="1200" b="1" dirty="0" smtClean="0"/>
                        <a:t>보조사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352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동사</a:t>
                      </a:r>
                      <a:r>
                        <a:rPr lang="en-US" altLang="ko-KR" sz="1200" b="1" dirty="0" smtClean="0"/>
                        <a:t>+</a:t>
                      </a:r>
                      <a:r>
                        <a:rPr lang="ko-KR" altLang="en-US" sz="1200" b="1" dirty="0" smtClean="0"/>
                        <a:t>명사형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978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동사</a:t>
                      </a:r>
                      <a:r>
                        <a:rPr lang="en-US" altLang="ko-KR" sz="1200" b="1" dirty="0" smtClean="0"/>
                        <a:t>+</a:t>
                      </a:r>
                      <a:r>
                        <a:rPr lang="ko-KR" altLang="en-US" sz="1200" b="1" dirty="0" smtClean="0"/>
                        <a:t>관형사형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0512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명사형</a:t>
                      </a:r>
                      <a:r>
                        <a:rPr lang="en-US" altLang="ko-KR" sz="1200" b="1" dirty="0" smtClean="0"/>
                        <a:t>_</a:t>
                      </a:r>
                      <a:r>
                        <a:rPr lang="ko-KR" altLang="en-US" sz="1200" b="1" dirty="0" smtClean="0"/>
                        <a:t>어미</a:t>
                      </a:r>
                      <a:r>
                        <a:rPr lang="en-US" altLang="ko-KR" sz="1200" b="1" dirty="0" smtClean="0"/>
                        <a:t>+</a:t>
                      </a:r>
                      <a:r>
                        <a:rPr lang="ko-KR" altLang="en-US" sz="1200" b="1" dirty="0" smtClean="0"/>
                        <a:t>보조사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601857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69355" y="1076182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+X'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0948" y="3730049"/>
            <a:ext cx="39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0400" y="50247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B'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53400" y="5715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A'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0948" y="3048000"/>
            <a:ext cx="39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0948" y="2367882"/>
            <a:ext cx="39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111" y="1732719"/>
            <a:ext cx="39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6800" y="37293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3600" y="435283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C'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2785" y="5715000"/>
            <a:ext cx="39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2785" y="5046083"/>
            <a:ext cx="39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0948" y="4410920"/>
            <a:ext cx="39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94956" y="3048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E'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61356" y="1752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G'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28156" y="2362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F'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51267" y="1023119"/>
            <a:ext cx="263973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050" b="1" dirty="0">
                <a:solidFill>
                  <a:srgbClr val="C00000"/>
                </a:solidFill>
              </a:rPr>
              <a:t>감기</a:t>
            </a:r>
            <a:r>
              <a:rPr lang="en-US" altLang="ko-KR" sz="1050" b="1" dirty="0" smtClean="0">
                <a:solidFill>
                  <a:srgbClr val="C00000"/>
                </a:solidFill>
              </a:rPr>
              <a:t>:</a:t>
            </a:r>
            <a:r>
              <a:rPr lang="ko-KR" altLang="en-US" sz="1050" b="1" dirty="0" smtClean="0">
                <a:solidFill>
                  <a:srgbClr val="C00000"/>
                </a:solidFill>
              </a:rPr>
              <a:t>명사</a:t>
            </a:r>
            <a:r>
              <a:rPr lang="en-US" altLang="ko-KR" sz="1050" b="1" dirty="0" smtClean="0">
                <a:solidFill>
                  <a:srgbClr val="C00000"/>
                </a:solidFill>
              </a:rPr>
              <a:t>+</a:t>
            </a:r>
            <a:r>
              <a:rPr lang="ko-KR" altLang="en-US" sz="1050" b="1" dirty="0" smtClean="0">
                <a:solidFill>
                  <a:srgbClr val="C00000"/>
                </a:solidFill>
              </a:rPr>
              <a:t>는</a:t>
            </a:r>
            <a:r>
              <a:rPr lang="en-US" altLang="ko-KR" sz="1050" b="1" dirty="0">
                <a:solidFill>
                  <a:srgbClr val="C00000"/>
                </a:solidFill>
              </a:rPr>
              <a:t>:</a:t>
            </a:r>
            <a:r>
              <a:rPr lang="ko-KR" altLang="en-US" sz="1050" b="1" dirty="0" smtClean="0">
                <a:solidFill>
                  <a:srgbClr val="C00000"/>
                </a:solidFill>
              </a:rPr>
              <a:t>보조사 </a:t>
            </a:r>
            <a:r>
              <a:rPr lang="en-US" altLang="ko-KR" sz="1050" b="1" dirty="0" smtClean="0">
                <a:solidFill>
                  <a:srgbClr val="C00000"/>
                </a:solidFill>
              </a:rPr>
              <a:t>(C-C')</a:t>
            </a:r>
            <a:endParaRPr lang="en-US" altLang="ko-KR" sz="1050" b="1" dirty="0">
              <a:solidFill>
                <a:srgbClr val="C00000"/>
              </a:solidFill>
            </a:endParaRPr>
          </a:p>
          <a:p>
            <a:pPr latinLnBrk="1"/>
            <a:r>
              <a:rPr lang="ko-KR" altLang="en-US" sz="1050" b="1" dirty="0">
                <a:solidFill>
                  <a:srgbClr val="C00000"/>
                </a:solidFill>
              </a:rPr>
              <a:t>감기</a:t>
            </a:r>
            <a:r>
              <a:rPr lang="en-US" altLang="ko-KR" sz="1050" b="1" dirty="0" smtClean="0">
                <a:solidFill>
                  <a:srgbClr val="C00000"/>
                </a:solidFill>
              </a:rPr>
              <a:t>:</a:t>
            </a:r>
            <a:r>
              <a:rPr lang="ko-KR" altLang="en-US" sz="1050" b="1" dirty="0" smtClean="0">
                <a:solidFill>
                  <a:srgbClr val="C00000"/>
                </a:solidFill>
              </a:rPr>
              <a:t>동사</a:t>
            </a:r>
            <a:r>
              <a:rPr lang="en-US" altLang="ko-KR" sz="1050" b="1" dirty="0" smtClean="0">
                <a:solidFill>
                  <a:srgbClr val="C00000"/>
                </a:solidFill>
              </a:rPr>
              <a:t>+</a:t>
            </a:r>
            <a:r>
              <a:rPr lang="ko-KR" altLang="en-US" sz="1050" b="1" dirty="0" smtClean="0">
                <a:solidFill>
                  <a:srgbClr val="C00000"/>
                </a:solidFill>
              </a:rPr>
              <a:t>는</a:t>
            </a:r>
            <a:r>
              <a:rPr lang="en-US" altLang="ko-KR" sz="1050" b="1" dirty="0">
                <a:solidFill>
                  <a:srgbClr val="C00000"/>
                </a:solidFill>
              </a:rPr>
              <a:t>:</a:t>
            </a:r>
            <a:r>
              <a:rPr lang="ko-KR" altLang="en-US" sz="1050" b="1" dirty="0" smtClean="0">
                <a:solidFill>
                  <a:srgbClr val="C00000"/>
                </a:solidFill>
              </a:rPr>
              <a:t>관형사형</a:t>
            </a:r>
            <a:r>
              <a:rPr lang="en-US" altLang="ko-KR" sz="1050" b="1" dirty="0" smtClean="0">
                <a:solidFill>
                  <a:srgbClr val="C00000"/>
                </a:solidFill>
              </a:rPr>
              <a:t>_</a:t>
            </a:r>
            <a:r>
              <a:rPr lang="ko-KR" altLang="en-US" sz="1050" b="1" dirty="0" smtClean="0">
                <a:solidFill>
                  <a:srgbClr val="C00000"/>
                </a:solidFill>
              </a:rPr>
              <a:t>어미 </a:t>
            </a:r>
            <a:r>
              <a:rPr lang="en-US" altLang="ko-KR" sz="1050" b="1" dirty="0" smtClean="0">
                <a:solidFill>
                  <a:srgbClr val="C00000"/>
                </a:solidFill>
              </a:rPr>
              <a:t>(C-C')</a:t>
            </a:r>
          </a:p>
          <a:p>
            <a:pPr latinLnBrk="1"/>
            <a:r>
              <a:rPr lang="ko-KR" altLang="en-US" sz="1050" b="1" dirty="0" smtClean="0">
                <a:solidFill>
                  <a:srgbClr val="C00000"/>
                </a:solidFill>
              </a:rPr>
              <a:t>감</a:t>
            </a:r>
            <a:r>
              <a:rPr lang="en-US" altLang="ko-KR" sz="1050" b="1" dirty="0" smtClean="0">
                <a:solidFill>
                  <a:srgbClr val="C00000"/>
                </a:solidFill>
              </a:rPr>
              <a:t>:</a:t>
            </a:r>
            <a:r>
              <a:rPr lang="ko-KR" altLang="en-US" sz="1050" b="1" dirty="0" smtClean="0">
                <a:solidFill>
                  <a:srgbClr val="C00000"/>
                </a:solidFill>
              </a:rPr>
              <a:t>동사</a:t>
            </a:r>
            <a:r>
              <a:rPr lang="en-US" altLang="ko-KR" sz="1050" b="1" dirty="0" smtClean="0">
                <a:solidFill>
                  <a:srgbClr val="C00000"/>
                </a:solidFill>
              </a:rPr>
              <a:t>+</a:t>
            </a:r>
            <a:r>
              <a:rPr lang="ko-KR" altLang="en-US" sz="1050" b="1" dirty="0" smtClean="0">
                <a:solidFill>
                  <a:srgbClr val="C00000"/>
                </a:solidFill>
              </a:rPr>
              <a:t>기</a:t>
            </a:r>
            <a:r>
              <a:rPr lang="en-US" altLang="ko-KR" sz="1050" b="1" dirty="0">
                <a:solidFill>
                  <a:srgbClr val="C00000"/>
                </a:solidFill>
              </a:rPr>
              <a:t>:</a:t>
            </a:r>
            <a:r>
              <a:rPr lang="ko-KR" altLang="en-US" sz="1050" b="1" dirty="0" smtClean="0">
                <a:solidFill>
                  <a:srgbClr val="C00000"/>
                </a:solidFill>
              </a:rPr>
              <a:t>명사형</a:t>
            </a:r>
            <a:r>
              <a:rPr lang="en-US" altLang="ko-KR" sz="1050" b="1" dirty="0" smtClean="0">
                <a:solidFill>
                  <a:srgbClr val="C00000"/>
                </a:solidFill>
              </a:rPr>
              <a:t>_</a:t>
            </a:r>
            <a:r>
              <a:rPr lang="ko-KR" altLang="en-US" sz="1050" b="1" dirty="0" smtClean="0">
                <a:solidFill>
                  <a:srgbClr val="C00000"/>
                </a:solidFill>
              </a:rPr>
              <a:t>어미</a:t>
            </a:r>
            <a:r>
              <a:rPr lang="en-US" altLang="ko-KR" sz="1050" b="1" dirty="0" smtClean="0">
                <a:solidFill>
                  <a:srgbClr val="C00000"/>
                </a:solidFill>
              </a:rPr>
              <a:t>+</a:t>
            </a:r>
            <a:r>
              <a:rPr lang="ko-KR" altLang="en-US" sz="1050" b="1" dirty="0" smtClean="0">
                <a:solidFill>
                  <a:srgbClr val="C00000"/>
                </a:solidFill>
              </a:rPr>
              <a:t>는</a:t>
            </a:r>
            <a:r>
              <a:rPr lang="en-US" altLang="ko-KR" sz="1050" b="1" dirty="0">
                <a:solidFill>
                  <a:srgbClr val="C00000"/>
                </a:solidFill>
              </a:rPr>
              <a:t>:</a:t>
            </a:r>
            <a:r>
              <a:rPr lang="ko-KR" altLang="en-US" sz="1050" b="1" dirty="0" smtClean="0">
                <a:solidFill>
                  <a:srgbClr val="C00000"/>
                </a:solidFill>
              </a:rPr>
              <a:t>보조사 </a:t>
            </a:r>
            <a:r>
              <a:rPr lang="en-US" altLang="ko-KR" sz="1050" b="1" dirty="0" smtClean="0">
                <a:solidFill>
                  <a:srgbClr val="C00000"/>
                </a:solidFill>
              </a:rPr>
              <a:t>(E-E')</a:t>
            </a:r>
            <a:endParaRPr lang="en-US" altLang="ko-KR" sz="1050" b="1" dirty="0">
              <a:solidFill>
                <a:srgbClr val="C00000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1142999" y="1143000"/>
            <a:ext cx="408267" cy="316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  <a:ea typeface="맑은 고딕" panose="020B0503020000020004" pitchFamily="50" charset="-127"/>
              </a:rPr>
              <a:t>Practice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D8519-0122-4C86-BE86-0C8AD2F3EC9B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039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Morphological Analyzer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D8519-0122-4C86-BE86-0C8AD2F3EC9B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6168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Build Morphological Analyzer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Simple Korean Morphological Analyzer</a:t>
            </a:r>
          </a:p>
          <a:p>
            <a:pPr lvl="1"/>
            <a:r>
              <a:rPr lang="en-US" altLang="ko-KR" dirty="0" smtClean="0"/>
              <a:t>Use Modified CYK Algorithm</a:t>
            </a:r>
          </a:p>
          <a:p>
            <a:pPr lvl="1"/>
            <a:r>
              <a:rPr lang="en-US" altLang="ko-KR" dirty="0" smtClean="0"/>
              <a:t>Assume no Spelling Change</a:t>
            </a:r>
          </a:p>
          <a:p>
            <a:pPr lvl="1"/>
            <a:r>
              <a:rPr lang="en-US" altLang="ko-KR" dirty="0" smtClean="0"/>
              <a:t>Use given Morpheme Dictionary and Connectivity Information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30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553672"/>
              </p:ext>
            </p:extLst>
          </p:nvPr>
        </p:nvGraphicFramePr>
        <p:xfrm>
          <a:off x="2362200" y="3276600"/>
          <a:ext cx="1800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3498274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606386548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Morpheme Dictionary</a:t>
                      </a:r>
                      <a:endParaRPr lang="ko-KR" alt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4415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감기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82552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감기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동사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32243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명사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7823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감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동사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844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가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동사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8301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ㅁ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명사형어미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247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기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명사형어미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166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는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보조사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554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는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관형사형어미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8927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151603"/>
              </p:ext>
            </p:extLst>
          </p:nvPr>
        </p:nvGraphicFramePr>
        <p:xfrm>
          <a:off x="4419600" y="3276600"/>
          <a:ext cx="2133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83498274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Connectivity Information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4415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명사</a:t>
                      </a:r>
                      <a:r>
                        <a:rPr lang="en-US" altLang="ko-KR" sz="1200" b="1" dirty="0" smtClean="0"/>
                        <a:t>+</a:t>
                      </a:r>
                      <a:r>
                        <a:rPr lang="ko-KR" altLang="en-US" sz="1200" b="1" dirty="0" smtClean="0"/>
                        <a:t>보조사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352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동사</a:t>
                      </a:r>
                      <a:r>
                        <a:rPr lang="en-US" altLang="ko-KR" sz="1200" b="1" dirty="0" smtClean="0"/>
                        <a:t>+</a:t>
                      </a:r>
                      <a:r>
                        <a:rPr lang="ko-KR" altLang="en-US" sz="1200" b="1" dirty="0" err="1" smtClean="0"/>
                        <a:t>명사형어미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978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동사</a:t>
                      </a:r>
                      <a:r>
                        <a:rPr lang="en-US" altLang="ko-KR" sz="1200" b="1" dirty="0" smtClean="0"/>
                        <a:t>+</a:t>
                      </a:r>
                      <a:r>
                        <a:rPr lang="ko-KR" altLang="en-US" sz="1200" b="1" dirty="0" smtClean="0"/>
                        <a:t>관형사형어미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0512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err="1" smtClean="0"/>
                        <a:t>명사형어미</a:t>
                      </a:r>
                      <a:r>
                        <a:rPr lang="en-US" altLang="ko-KR" sz="1200" b="1" dirty="0" smtClean="0"/>
                        <a:t>+</a:t>
                      </a:r>
                      <a:r>
                        <a:rPr lang="ko-KR" altLang="en-US" sz="1200" b="1" dirty="0" smtClean="0"/>
                        <a:t>보조사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601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90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Build Morphological Analyzer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Preparation</a:t>
            </a:r>
          </a:p>
          <a:p>
            <a:pPr lvl="1"/>
            <a:r>
              <a:rPr lang="en-US" altLang="ko-KR" dirty="0" smtClean="0"/>
              <a:t>Download practice materials</a:t>
            </a:r>
          </a:p>
          <a:p>
            <a:pPr lvl="2"/>
            <a:r>
              <a:rPr lang="en-US" altLang="ko-KR" dirty="0" smtClean="0"/>
              <a:t>Morpheme Dictionary: dictionary</a:t>
            </a:r>
          </a:p>
          <a:p>
            <a:pPr lvl="2"/>
            <a:r>
              <a:rPr lang="en-US" altLang="ko-KR" dirty="0" smtClean="0"/>
              <a:t>Connectivity Information: connectivity</a:t>
            </a:r>
          </a:p>
          <a:p>
            <a:pPr lvl="2"/>
            <a:r>
              <a:rPr lang="en-US" altLang="ko-KR" dirty="0"/>
              <a:t>F</a:t>
            </a:r>
            <a:r>
              <a:rPr lang="en-US" altLang="ko-KR" dirty="0" smtClean="0"/>
              <a:t>rame code: MA_frame.py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649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Build Morphological Analyzer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Guideline</a:t>
            </a:r>
          </a:p>
          <a:p>
            <a:pPr lvl="1"/>
            <a:r>
              <a:rPr lang="en-US" altLang="ko-KR" dirty="0" smtClean="0"/>
              <a:t>Step 1</a:t>
            </a:r>
            <a:r>
              <a:rPr lang="en-US" altLang="ko-KR" dirty="0"/>
              <a:t>. </a:t>
            </a:r>
            <a:r>
              <a:rPr lang="en-US" altLang="ko-KR" dirty="0" smtClean="0"/>
              <a:t>Load Required Resources</a:t>
            </a:r>
            <a:endParaRPr lang="en-US" altLang="ko-KR" dirty="0"/>
          </a:p>
          <a:p>
            <a:pPr lvl="1"/>
            <a:r>
              <a:rPr lang="en-US" altLang="ko-KR" dirty="0" smtClean="0"/>
              <a:t>Step 2</a:t>
            </a:r>
            <a:r>
              <a:rPr lang="en-US" altLang="ko-KR" dirty="0"/>
              <a:t>. </a:t>
            </a:r>
            <a:r>
              <a:rPr lang="en-US" altLang="ko-KR" dirty="0" smtClean="0"/>
              <a:t>Split Word into Character</a:t>
            </a:r>
            <a:endParaRPr lang="en-US" altLang="ko-KR" dirty="0"/>
          </a:p>
          <a:p>
            <a:pPr lvl="1"/>
            <a:r>
              <a:rPr lang="en-US" altLang="ko-KR" dirty="0" smtClean="0"/>
              <a:t>Step 3</a:t>
            </a:r>
            <a:r>
              <a:rPr lang="en-US" altLang="ko-KR" dirty="0"/>
              <a:t>. </a:t>
            </a:r>
            <a:r>
              <a:rPr lang="en-US" altLang="ko-KR" dirty="0" smtClean="0"/>
              <a:t>Build CYK Table</a:t>
            </a:r>
            <a:endParaRPr lang="en-US" altLang="ko-KR" dirty="0"/>
          </a:p>
          <a:p>
            <a:pPr lvl="1"/>
            <a:r>
              <a:rPr lang="en-US" altLang="ko-KR" dirty="0" smtClean="0"/>
              <a:t>Step 4</a:t>
            </a:r>
            <a:r>
              <a:rPr lang="en-US" altLang="ko-KR" dirty="0"/>
              <a:t>. </a:t>
            </a:r>
            <a:r>
              <a:rPr lang="en-US" altLang="ko-KR" dirty="0" smtClean="0"/>
              <a:t>Morpheme Segmentation</a:t>
            </a:r>
            <a:endParaRPr lang="en-US" altLang="ko-KR" dirty="0"/>
          </a:p>
          <a:p>
            <a:pPr lvl="1"/>
            <a:r>
              <a:rPr lang="en-US" altLang="ko-KR" dirty="0" smtClean="0"/>
              <a:t>Step 5</a:t>
            </a:r>
            <a:r>
              <a:rPr lang="en-US" altLang="ko-KR" dirty="0"/>
              <a:t>. </a:t>
            </a:r>
            <a:r>
              <a:rPr lang="en-US" altLang="ko-KR" dirty="0" smtClean="0"/>
              <a:t>Connectivity Check</a:t>
            </a:r>
            <a:endParaRPr lang="en-US" altLang="ko-KR" dirty="0"/>
          </a:p>
          <a:p>
            <a:pPr lvl="1"/>
            <a:r>
              <a:rPr lang="en-US" altLang="ko-KR" dirty="0" smtClean="0"/>
              <a:t>Step 6</a:t>
            </a:r>
            <a:r>
              <a:rPr lang="en-US" altLang="ko-KR" dirty="0"/>
              <a:t>. </a:t>
            </a:r>
            <a:r>
              <a:rPr lang="en-US" altLang="ko-KR" dirty="0" smtClean="0"/>
              <a:t>Print the result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457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Build Morphological Analyzer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Step 1. Load Required Resources</a:t>
            </a:r>
          </a:p>
          <a:p>
            <a:pPr lvl="1"/>
            <a:r>
              <a:rPr lang="en-US" altLang="ko-KR" dirty="0" smtClean="0"/>
              <a:t>Load Morpheme Dictionary &amp; Connectivity Information</a:t>
            </a:r>
          </a:p>
          <a:p>
            <a:pPr lvl="1"/>
            <a:r>
              <a:rPr lang="en-US" altLang="ko-KR" dirty="0" smtClean="0"/>
              <a:t>Morpheme Dictionary</a:t>
            </a:r>
          </a:p>
          <a:p>
            <a:pPr lvl="2"/>
            <a:r>
              <a:rPr lang="en-US" altLang="ko-KR" dirty="0" smtClean="0"/>
              <a:t>File Format:  "Morpheme&lt;tab&gt;Class", one item per line</a:t>
            </a:r>
          </a:p>
          <a:p>
            <a:pPr lvl="1"/>
            <a:r>
              <a:rPr lang="en-US" altLang="ko-KR" dirty="0" smtClean="0"/>
              <a:t>Connectivity Information</a:t>
            </a:r>
          </a:p>
          <a:p>
            <a:pPr lvl="2"/>
            <a:r>
              <a:rPr lang="en-US" altLang="ko-KR" dirty="0" smtClean="0"/>
              <a:t>File Format: "</a:t>
            </a:r>
            <a:r>
              <a:rPr lang="en-US" altLang="ko-KR" dirty="0"/>
              <a:t>Class&lt;tab&gt;Class", one </a:t>
            </a:r>
            <a:r>
              <a:rPr lang="en-US" altLang="ko-KR" dirty="0" smtClean="0"/>
              <a:t>item </a:t>
            </a:r>
            <a:r>
              <a:rPr lang="en-US" altLang="ko-KR" dirty="0"/>
              <a:t>per line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33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047998"/>
              </p:ext>
            </p:extLst>
          </p:nvPr>
        </p:nvGraphicFramePr>
        <p:xfrm>
          <a:off x="1524000" y="4312920"/>
          <a:ext cx="6096000" cy="158496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2605539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14493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400" dirty="0" err="1" smtClean="0"/>
                        <a:t>dic</a:t>
                      </a:r>
                      <a:r>
                        <a:rPr lang="en-US" altLang="ko-KR" sz="1400" dirty="0" smtClean="0"/>
                        <a:t>:</a:t>
                      </a:r>
                      <a:endParaRPr lang="ko-KR" altLang="en-US" sz="1400" dirty="0" smtClean="0"/>
                    </a:p>
                    <a:p>
                      <a:r>
                        <a:rPr lang="ko-KR" altLang="en-US" sz="1400" dirty="0" err="1" smtClean="0"/>
                        <a:t>ㅁ</a:t>
                      </a:r>
                      <a:r>
                        <a:rPr lang="ko-KR" altLang="en-US" sz="1400" dirty="0" smtClean="0"/>
                        <a:t> : ['</a:t>
                      </a:r>
                      <a:r>
                        <a:rPr lang="ko-KR" altLang="en-US" sz="1400" dirty="0" err="1" smtClean="0"/>
                        <a:t>명사형어미</a:t>
                      </a:r>
                      <a:r>
                        <a:rPr lang="ko-KR" altLang="en-US" sz="1400" dirty="0" smtClean="0"/>
                        <a:t>'],</a:t>
                      </a:r>
                    </a:p>
                    <a:p>
                      <a:r>
                        <a:rPr lang="ko-KR" altLang="en-US" sz="1400" dirty="0" smtClean="0"/>
                        <a:t>가 : ['동사'],</a:t>
                      </a:r>
                    </a:p>
                    <a:p>
                      <a:r>
                        <a:rPr lang="ko-KR" altLang="en-US" sz="1400" dirty="0" smtClean="0"/>
                        <a:t>감 : ['명사', '동사'],</a:t>
                      </a:r>
                    </a:p>
                    <a:p>
                      <a:r>
                        <a:rPr lang="ko-KR" altLang="en-US" sz="1400" dirty="0" smtClean="0"/>
                        <a:t>감기 : ['명사', '동사'],</a:t>
                      </a:r>
                    </a:p>
                    <a:p>
                      <a:r>
                        <a:rPr lang="ko-KR" altLang="en-US" sz="1400" dirty="0" smtClean="0"/>
                        <a:t>기 : ['</a:t>
                      </a:r>
                      <a:r>
                        <a:rPr lang="ko-KR" altLang="en-US" sz="1400" dirty="0" err="1" smtClean="0"/>
                        <a:t>명사형어미</a:t>
                      </a:r>
                      <a:r>
                        <a:rPr lang="ko-KR" altLang="en-US" sz="1400" dirty="0" smtClean="0"/>
                        <a:t>'],</a:t>
                      </a:r>
                    </a:p>
                    <a:p>
                      <a:r>
                        <a:rPr lang="ko-KR" altLang="en-US" sz="1400" dirty="0" smtClean="0"/>
                        <a:t>는 : ['보조사', '관형사형어미']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ci:</a:t>
                      </a:r>
                      <a:endParaRPr lang="ko-KR" altLang="en-US" sz="1400" dirty="0" smtClean="0"/>
                    </a:p>
                    <a:p>
                      <a:r>
                        <a:rPr lang="ko-KR" altLang="en-US" sz="1400" dirty="0" smtClean="0"/>
                        <a:t>명사	보조사</a:t>
                      </a:r>
                    </a:p>
                    <a:p>
                      <a:r>
                        <a:rPr lang="ko-KR" altLang="en-US" sz="1400" dirty="0" smtClean="0"/>
                        <a:t>동사	</a:t>
                      </a:r>
                      <a:r>
                        <a:rPr lang="ko-KR" altLang="en-US" sz="1400" dirty="0" err="1" smtClean="0"/>
                        <a:t>명사형어미</a:t>
                      </a:r>
                      <a:endParaRPr lang="ko-KR" altLang="en-US" sz="1400" dirty="0" smtClean="0"/>
                    </a:p>
                    <a:p>
                      <a:r>
                        <a:rPr lang="ko-KR" altLang="en-US" sz="1400" dirty="0" smtClean="0"/>
                        <a:t>동사	관형사형어미</a:t>
                      </a:r>
                    </a:p>
                    <a:p>
                      <a:r>
                        <a:rPr lang="ko-KR" altLang="en-US" sz="1400" dirty="0" smtClean="0"/>
                        <a:t>명사형</a:t>
                      </a:r>
                      <a:r>
                        <a:rPr lang="en-US" altLang="ko-KR" sz="1400" dirty="0" smtClean="0"/>
                        <a:t>_</a:t>
                      </a:r>
                      <a:r>
                        <a:rPr lang="ko-KR" altLang="en-US" sz="1400" dirty="0" smtClean="0"/>
                        <a:t>어미	보조사</a:t>
                      </a:r>
                    </a:p>
                    <a:p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3743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24000" y="3931920"/>
            <a:ext cx="20574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result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52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Build Morphological Analyzer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Step 2. </a:t>
            </a:r>
            <a:r>
              <a:rPr lang="en-US" altLang="ko-KR" dirty="0"/>
              <a:t>Split Word </a:t>
            </a:r>
            <a:r>
              <a:rPr lang="en-US" altLang="ko-KR" dirty="0" smtClean="0"/>
              <a:t>into Character</a:t>
            </a:r>
          </a:p>
          <a:p>
            <a:pPr lvl="1"/>
            <a:r>
              <a:rPr lang="en-US" altLang="ko-KR" dirty="0" smtClean="0"/>
              <a:t>Split input word into character sequence</a:t>
            </a:r>
          </a:p>
          <a:p>
            <a:pPr lvl="1"/>
            <a:r>
              <a:rPr lang="en-US" altLang="ko-KR" dirty="0" smtClean="0"/>
              <a:t>Use </a:t>
            </a:r>
            <a:r>
              <a:rPr lang="fr-FR" altLang="ko-KR" b="1" i="1" dirty="0" smtClean="0"/>
              <a:t>split_syllables</a:t>
            </a:r>
            <a:r>
              <a:rPr lang="fr-FR" altLang="ko-KR" dirty="0" smtClean="0"/>
              <a:t> function in the frame code</a:t>
            </a:r>
            <a:endParaRPr lang="en-US" altLang="ko-KR" dirty="0" smtClean="0"/>
          </a:p>
          <a:p>
            <a:pPr lvl="1"/>
            <a:r>
              <a:rPr lang="en-US" altLang="ko-KR" dirty="0"/>
              <a:t>word= </a:t>
            </a:r>
            <a:r>
              <a:rPr lang="en-US" altLang="ko-KR" dirty="0" smtClean="0"/>
              <a:t>input("Input word: ")</a:t>
            </a:r>
            <a:endParaRPr lang="en-US" altLang="ko-KR" dirty="0"/>
          </a:p>
          <a:p>
            <a:pPr lvl="1"/>
            <a:r>
              <a:rPr lang="en-US" altLang="ko-KR" dirty="0" smtClean="0"/>
              <a:t>chars</a:t>
            </a:r>
            <a:r>
              <a:rPr lang="en-US" altLang="ko-KR" dirty="0"/>
              <a:t>= </a:t>
            </a:r>
            <a:r>
              <a:rPr lang="en-US" altLang="ko-KR" dirty="0" err="1"/>
              <a:t>split_syllables</a:t>
            </a:r>
            <a:r>
              <a:rPr lang="en-US" altLang="ko-KR" dirty="0"/>
              <a:t>(word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34</a:t>
            </a:fld>
            <a:endParaRPr lang="en-US" altLang="ko-KR"/>
          </a:p>
        </p:txBody>
      </p:sp>
      <p:grpSp>
        <p:nvGrpSpPr>
          <p:cNvPr id="10" name="그룹 9"/>
          <p:cNvGrpSpPr/>
          <p:nvPr/>
        </p:nvGrpSpPr>
        <p:grpSpPr>
          <a:xfrm>
            <a:off x="1533525" y="3657600"/>
            <a:ext cx="6096000" cy="1203960"/>
            <a:chOff x="1371600" y="4267200"/>
            <a:chExt cx="6096000" cy="1203960"/>
          </a:xfrm>
          <a:solidFill>
            <a:schemeClr val="bg1"/>
          </a:solidFill>
        </p:grpSpPr>
        <p:sp>
          <p:nvSpPr>
            <p:cNvPr id="8" name="직사각형 7"/>
            <p:cNvSpPr/>
            <p:nvPr/>
          </p:nvSpPr>
          <p:spPr>
            <a:xfrm>
              <a:off x="1371600" y="4267200"/>
              <a:ext cx="20574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result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71600" y="4648200"/>
              <a:ext cx="6096000" cy="82296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 smtClean="0">
                  <a:solidFill>
                    <a:schemeClr val="tx1"/>
                  </a:solidFill>
                </a:rPr>
                <a:t>word</a:t>
              </a:r>
              <a:r>
                <a:rPr lang="en-US" altLang="ko-KR" sz="2000" dirty="0">
                  <a:solidFill>
                    <a:schemeClr val="tx1"/>
                  </a:solidFill>
                </a:rPr>
                <a:t>: </a:t>
              </a:r>
              <a:r>
                <a:rPr lang="ko-KR" altLang="en-US" sz="2000" dirty="0">
                  <a:solidFill>
                    <a:schemeClr val="tx1"/>
                  </a:solidFill>
                </a:rPr>
                <a:t>감기는</a:t>
              </a:r>
            </a:p>
            <a:p>
              <a:r>
                <a:rPr lang="en-US" altLang="ko-KR" sz="2000" dirty="0" smtClean="0">
                  <a:solidFill>
                    <a:schemeClr val="tx1"/>
                  </a:solidFill>
                </a:rPr>
                <a:t>chars</a:t>
              </a:r>
              <a:r>
                <a:rPr lang="en-US" altLang="ko-KR" sz="2000" dirty="0">
                  <a:solidFill>
                    <a:schemeClr val="tx1"/>
                  </a:solidFill>
                </a:rPr>
                <a:t>: </a:t>
              </a:r>
              <a:r>
                <a:rPr lang="ko-KR" altLang="en-US" sz="2000" dirty="0" err="1">
                  <a:solidFill>
                    <a:schemeClr val="tx1"/>
                  </a:solidFill>
                </a:rPr>
                <a:t>ㄱㅏㅁㄱㅣㄴㅡㄴ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70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Build Morphological Analyzer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Step 3. Build CYK Table</a:t>
            </a:r>
          </a:p>
          <a:p>
            <a:pPr lvl="1"/>
            <a:r>
              <a:rPr lang="en-US" altLang="ko-KR" dirty="0" smtClean="0"/>
              <a:t>Build CYK Table with the length of character sequence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35</a:t>
            </a:fld>
            <a:endParaRPr lang="en-US" altLang="ko-KR"/>
          </a:p>
        </p:txBody>
      </p:sp>
      <p:grpSp>
        <p:nvGrpSpPr>
          <p:cNvPr id="7" name="그룹 6"/>
          <p:cNvGrpSpPr/>
          <p:nvPr/>
        </p:nvGrpSpPr>
        <p:grpSpPr>
          <a:xfrm>
            <a:off x="1543050" y="2514600"/>
            <a:ext cx="6096000" cy="3348990"/>
            <a:chOff x="1371600" y="4267200"/>
            <a:chExt cx="6096000" cy="3348990"/>
          </a:xfrm>
          <a:solidFill>
            <a:schemeClr val="bg1"/>
          </a:solidFill>
        </p:grpSpPr>
        <p:sp>
          <p:nvSpPr>
            <p:cNvPr id="8" name="직사각형 7"/>
            <p:cNvSpPr/>
            <p:nvPr/>
          </p:nvSpPr>
          <p:spPr>
            <a:xfrm>
              <a:off x="1371600" y="4267200"/>
              <a:ext cx="20574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result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71600" y="4648200"/>
              <a:ext cx="6096000" cy="296799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 err="1" smtClean="0">
                  <a:solidFill>
                    <a:schemeClr val="tx1"/>
                  </a:solidFill>
                </a:rPr>
                <a:t>cyk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table initialized: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r>
                <a:rPr lang="en-US" altLang="ko-KR" sz="2000" dirty="0" smtClean="0">
                  <a:solidFill>
                    <a:schemeClr val="tx1"/>
                  </a:solidFill>
                </a:rPr>
                <a:t>[[]]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r>
                <a:rPr lang="en-US" altLang="ko-KR" sz="2000" dirty="0" smtClean="0">
                  <a:solidFill>
                    <a:schemeClr val="tx1"/>
                  </a:solidFill>
                </a:rPr>
                <a:t>[[], []]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r>
                <a:rPr lang="en-US" altLang="ko-KR" sz="2000" dirty="0" smtClean="0">
                  <a:solidFill>
                    <a:schemeClr val="tx1"/>
                  </a:solidFill>
                </a:rPr>
                <a:t>[[], </a:t>
              </a:r>
              <a:r>
                <a:rPr lang="en-US" altLang="ko-KR" sz="2000" dirty="0">
                  <a:solidFill>
                    <a:schemeClr val="tx1"/>
                  </a:solidFill>
                </a:rPr>
                <a:t>[],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[]]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r>
                <a:rPr lang="en-US" altLang="ko-KR" sz="2000" dirty="0" smtClean="0">
                  <a:solidFill>
                    <a:schemeClr val="tx1"/>
                  </a:solidFill>
                </a:rPr>
                <a:t>[[], </a:t>
              </a:r>
              <a:r>
                <a:rPr lang="en-US" altLang="ko-KR" sz="2000" dirty="0">
                  <a:solidFill>
                    <a:schemeClr val="tx1"/>
                  </a:solidFill>
                </a:rPr>
                <a:t>[], [],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[]]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r>
                <a:rPr lang="en-US" altLang="ko-KR" sz="2000" dirty="0" smtClean="0">
                  <a:solidFill>
                    <a:schemeClr val="tx1"/>
                  </a:solidFill>
                </a:rPr>
                <a:t>[[], </a:t>
              </a:r>
              <a:r>
                <a:rPr lang="en-US" altLang="ko-KR" sz="2000" dirty="0">
                  <a:solidFill>
                    <a:schemeClr val="tx1"/>
                  </a:solidFill>
                </a:rPr>
                <a:t>[], [], [],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[]]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r>
                <a:rPr lang="en-US" altLang="ko-KR" sz="2000" dirty="0" smtClean="0">
                  <a:solidFill>
                    <a:schemeClr val="tx1"/>
                  </a:solidFill>
                </a:rPr>
                <a:t>[[], </a:t>
              </a:r>
              <a:r>
                <a:rPr lang="en-US" altLang="ko-KR" sz="2000" dirty="0">
                  <a:solidFill>
                    <a:schemeClr val="tx1"/>
                  </a:solidFill>
                </a:rPr>
                <a:t>[], [], [], [],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[]]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r>
                <a:rPr lang="en-US" altLang="ko-KR" sz="2000" dirty="0" smtClean="0">
                  <a:solidFill>
                    <a:schemeClr val="tx1"/>
                  </a:solidFill>
                </a:rPr>
                <a:t>[[], </a:t>
              </a:r>
              <a:r>
                <a:rPr lang="en-US" altLang="ko-KR" sz="2000" dirty="0">
                  <a:solidFill>
                    <a:schemeClr val="tx1"/>
                  </a:solidFill>
                </a:rPr>
                <a:t>[], [], [], [], [],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[]]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r>
                <a:rPr lang="en-US" altLang="ko-KR" sz="2000" dirty="0" smtClean="0">
                  <a:solidFill>
                    <a:schemeClr val="tx1"/>
                  </a:solidFill>
                </a:rPr>
                <a:t>[[], </a:t>
              </a:r>
              <a:r>
                <a:rPr lang="en-US" altLang="ko-KR" sz="2000" dirty="0">
                  <a:solidFill>
                    <a:schemeClr val="tx1"/>
                  </a:solidFill>
                </a:rPr>
                <a:t>[], [], [], [], [], [],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[]]</a:t>
              </a:r>
              <a:endParaRPr lang="en-US" altLang="ko-KR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155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Build Morphological Analyzer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Step 4. Morpheme Segmentation</a:t>
            </a:r>
            <a:endParaRPr lang="en-US" altLang="ko-KR" dirty="0"/>
          </a:p>
          <a:p>
            <a:pPr lvl="1"/>
            <a:r>
              <a:rPr lang="en-US" altLang="ko-KR" dirty="0" smtClean="0"/>
              <a:t>Fill CYK Table by using Morpheme Dictionary</a:t>
            </a:r>
          </a:p>
          <a:p>
            <a:pPr lvl="1"/>
            <a:r>
              <a:rPr lang="en-US" altLang="ko-KR" dirty="0" smtClean="0"/>
              <a:t>Use </a:t>
            </a:r>
            <a:r>
              <a:rPr lang="en-US" altLang="ko-KR" b="1" i="1" dirty="0" err="1" smtClean="0"/>
              <a:t>combine_to_syllables</a:t>
            </a:r>
            <a:r>
              <a:rPr lang="en-US" altLang="ko-KR" dirty="0" smtClean="0"/>
              <a:t> function in frame code</a:t>
            </a:r>
          </a:p>
          <a:p>
            <a:pPr lvl="2"/>
            <a:r>
              <a:rPr lang="en-US" altLang="ko-KR" dirty="0" err="1" smtClean="0"/>
              <a:t>Combine_to_syllables</a:t>
            </a:r>
            <a:r>
              <a:rPr lang="en-US" altLang="ko-KR" dirty="0" smtClean="0"/>
              <a:t>(chars[</a:t>
            </a:r>
            <a:r>
              <a:rPr lang="en-US" altLang="ko-KR" dirty="0" err="1" smtClean="0"/>
              <a:t>i:j</a:t>
            </a:r>
            <a:r>
              <a:rPr lang="en-US" altLang="ko-KR" dirty="0" smtClean="0"/>
              <a:t>])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36</a:t>
            </a:fld>
            <a:endParaRPr lang="en-US" altLang="ko-KR"/>
          </a:p>
        </p:txBody>
      </p:sp>
      <p:grpSp>
        <p:nvGrpSpPr>
          <p:cNvPr id="8" name="그룹 7"/>
          <p:cNvGrpSpPr/>
          <p:nvPr/>
        </p:nvGrpSpPr>
        <p:grpSpPr>
          <a:xfrm>
            <a:off x="914400" y="3099435"/>
            <a:ext cx="7577138" cy="3301365"/>
            <a:chOff x="1371599" y="4267200"/>
            <a:chExt cx="7577138" cy="3301365"/>
          </a:xfrm>
          <a:solidFill>
            <a:schemeClr val="bg1"/>
          </a:solidFill>
        </p:grpSpPr>
        <p:sp>
          <p:nvSpPr>
            <p:cNvPr id="9" name="직사각형 8"/>
            <p:cNvSpPr/>
            <p:nvPr/>
          </p:nvSpPr>
          <p:spPr>
            <a:xfrm>
              <a:off x="1371600" y="4267200"/>
              <a:ext cx="20574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result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71599" y="4648200"/>
              <a:ext cx="7577138" cy="292036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 err="1">
                  <a:solidFill>
                    <a:schemeClr val="tx1"/>
                  </a:solidFill>
                </a:rPr>
                <a:t>cyk</a:t>
              </a:r>
              <a:r>
                <a:rPr lang="en-US" altLang="ko-KR" sz="2000" dirty="0">
                  <a:solidFill>
                    <a:schemeClr val="tx1"/>
                  </a:solidFill>
                </a:rPr>
                <a:t> table after morpheme segmentation:</a:t>
              </a:r>
            </a:p>
            <a:p>
              <a:r>
                <a:rPr lang="en-US" altLang="ko-KR" sz="2000" dirty="0" smtClean="0">
                  <a:solidFill>
                    <a:schemeClr val="tx1"/>
                  </a:solidFill>
                </a:rPr>
                <a:t>[[]]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r>
                <a:rPr lang="en-US" altLang="ko-KR" sz="2000" dirty="0" smtClean="0">
                  <a:solidFill>
                    <a:schemeClr val="tx1"/>
                  </a:solidFill>
                </a:rPr>
                <a:t>[[], []]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r>
                <a:rPr lang="en-US" altLang="ko-KR" sz="2000" dirty="0" smtClean="0">
                  <a:solidFill>
                    <a:schemeClr val="tx1"/>
                  </a:solidFill>
                </a:rPr>
                <a:t>[[], </a:t>
              </a:r>
              <a:r>
                <a:rPr lang="en-US" altLang="ko-KR" sz="2000" dirty="0">
                  <a:solidFill>
                    <a:schemeClr val="tx1"/>
                  </a:solidFill>
                </a:rPr>
                <a:t>[],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[]]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r>
                <a:rPr lang="en-US" altLang="ko-KR" sz="2000" dirty="0" smtClean="0">
                  <a:solidFill>
                    <a:schemeClr val="tx1"/>
                  </a:solidFill>
                </a:rPr>
                <a:t>[['</a:t>
              </a:r>
              <a:r>
                <a:rPr lang="ko-KR" altLang="en-US" sz="2000" dirty="0">
                  <a:solidFill>
                    <a:schemeClr val="tx1"/>
                  </a:solidFill>
                </a:rPr>
                <a:t>감기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>
                  <a:solidFill>
                    <a:schemeClr val="tx1"/>
                  </a:solidFill>
                </a:rPr>
                <a:t>명사</a:t>
              </a:r>
              <a:r>
                <a:rPr lang="en-US" altLang="ko-KR" sz="2000" dirty="0">
                  <a:solidFill>
                    <a:schemeClr val="tx1"/>
                  </a:solidFill>
                </a:rPr>
                <a:t>', '</a:t>
              </a:r>
              <a:r>
                <a:rPr lang="ko-KR" altLang="en-US" sz="2000" dirty="0">
                  <a:solidFill>
                    <a:schemeClr val="tx1"/>
                  </a:solidFill>
                </a:rPr>
                <a:t>감기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>
                  <a:solidFill>
                    <a:schemeClr val="tx1"/>
                  </a:solidFill>
                </a:rPr>
                <a:t>동사</a:t>
              </a:r>
              <a:r>
                <a:rPr lang="en-US" altLang="ko-KR" sz="2000" dirty="0">
                  <a:solidFill>
                    <a:schemeClr val="tx1"/>
                  </a:solidFill>
                </a:rPr>
                <a:t>'], [], [],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[]]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r>
                <a:rPr lang="en-US" altLang="ko-KR" sz="2000" dirty="0" smtClean="0">
                  <a:solidFill>
                    <a:schemeClr val="tx1"/>
                  </a:solidFill>
                </a:rPr>
                <a:t>[[], </a:t>
              </a:r>
              <a:r>
                <a:rPr lang="en-US" altLang="ko-KR" sz="2000" dirty="0">
                  <a:solidFill>
                    <a:schemeClr val="tx1"/>
                  </a:solidFill>
                </a:rPr>
                <a:t>[], [], [],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[]]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r>
                <a:rPr lang="en-US" altLang="ko-KR" sz="2000" dirty="0" smtClean="0">
                  <a:solidFill>
                    <a:schemeClr val="tx1"/>
                  </a:solidFill>
                </a:rPr>
                <a:t>[['</a:t>
              </a:r>
              <a:r>
                <a:rPr lang="ko-KR" altLang="en-US" sz="2000" dirty="0">
                  <a:solidFill>
                    <a:schemeClr val="tx1"/>
                  </a:solidFill>
                </a:rPr>
                <a:t>감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>
                  <a:solidFill>
                    <a:schemeClr val="tx1"/>
                  </a:solidFill>
                </a:rPr>
                <a:t>명사</a:t>
              </a:r>
              <a:r>
                <a:rPr lang="en-US" altLang="ko-KR" sz="2000" dirty="0">
                  <a:solidFill>
                    <a:schemeClr val="tx1"/>
                  </a:solidFill>
                </a:rPr>
                <a:t>', '</a:t>
              </a:r>
              <a:r>
                <a:rPr lang="ko-KR" altLang="en-US" sz="2000" dirty="0">
                  <a:solidFill>
                    <a:schemeClr val="tx1"/>
                  </a:solidFill>
                </a:rPr>
                <a:t>감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>
                  <a:solidFill>
                    <a:schemeClr val="tx1"/>
                  </a:solidFill>
                </a:rPr>
                <a:t>동사</a:t>
              </a:r>
              <a:r>
                <a:rPr lang="en-US" altLang="ko-KR" sz="2000" dirty="0">
                  <a:solidFill>
                    <a:schemeClr val="tx1"/>
                  </a:solidFill>
                </a:rPr>
                <a:t>'], [], [], [], [], ['</a:t>
              </a:r>
              <a:r>
                <a:rPr lang="ko-KR" altLang="en-US" sz="2000" dirty="0">
                  <a:solidFill>
                    <a:schemeClr val="tx1"/>
                  </a:solidFill>
                </a:rPr>
                <a:t>는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>
                  <a:solidFill>
                    <a:schemeClr val="tx1"/>
                  </a:solidFill>
                </a:rPr>
                <a:t>보조사</a:t>
              </a:r>
              <a:r>
                <a:rPr lang="en-US" altLang="ko-KR" sz="2000" dirty="0">
                  <a:solidFill>
                    <a:schemeClr val="tx1"/>
                  </a:solidFill>
                </a:rPr>
                <a:t>', '</a:t>
              </a:r>
              <a:r>
                <a:rPr lang="ko-KR" altLang="en-US" sz="2000" dirty="0">
                  <a:solidFill>
                    <a:schemeClr val="tx1"/>
                  </a:solidFill>
                </a:rPr>
                <a:t>는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관형사형어미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']]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r>
                <a:rPr lang="en-US" altLang="ko-KR" sz="2000" dirty="0" smtClean="0">
                  <a:solidFill>
                    <a:schemeClr val="tx1"/>
                  </a:solidFill>
                </a:rPr>
                <a:t>[['</a:t>
              </a:r>
              <a:r>
                <a:rPr lang="ko-KR" altLang="en-US" sz="2000" dirty="0">
                  <a:solidFill>
                    <a:schemeClr val="tx1"/>
                  </a:solidFill>
                </a:rPr>
                <a:t>가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>
                  <a:solidFill>
                    <a:schemeClr val="tx1"/>
                  </a:solidFill>
                </a:rPr>
                <a:t>동사</a:t>
              </a:r>
              <a:r>
                <a:rPr lang="en-US" altLang="ko-KR" sz="2000" dirty="0">
                  <a:solidFill>
                    <a:schemeClr val="tx1"/>
                  </a:solidFill>
                </a:rPr>
                <a:t>'], [], [], ['</a:t>
              </a:r>
              <a:r>
                <a:rPr lang="ko-KR" altLang="en-US" sz="2000" dirty="0">
                  <a:solidFill>
                    <a:schemeClr val="tx1"/>
                  </a:solidFill>
                </a:rPr>
                <a:t>기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 err="1" smtClean="0">
                  <a:solidFill>
                    <a:schemeClr val="tx1"/>
                  </a:solidFill>
                </a:rPr>
                <a:t>명사형어미</a:t>
              </a:r>
              <a:r>
                <a:rPr lang="en-US" altLang="ko-KR" sz="2000" dirty="0">
                  <a:solidFill>
                    <a:schemeClr val="tx1"/>
                  </a:solidFill>
                </a:rPr>
                <a:t>'], [], [],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[]]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r>
                <a:rPr lang="en-US" altLang="ko-KR" sz="2000" dirty="0" smtClean="0">
                  <a:solidFill>
                    <a:schemeClr val="tx1"/>
                  </a:solidFill>
                </a:rPr>
                <a:t>[[], </a:t>
              </a:r>
              <a:r>
                <a:rPr lang="en-US" altLang="ko-KR" sz="2000" dirty="0">
                  <a:solidFill>
                    <a:schemeClr val="tx1"/>
                  </a:solidFill>
                </a:rPr>
                <a:t>[], ['</a:t>
              </a:r>
              <a:r>
                <a:rPr lang="ko-KR" altLang="en-US" sz="2000" dirty="0" err="1">
                  <a:solidFill>
                    <a:schemeClr val="tx1"/>
                  </a:solidFill>
                </a:rPr>
                <a:t>ㅁ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 err="1" smtClean="0">
                  <a:solidFill>
                    <a:schemeClr val="tx1"/>
                  </a:solidFill>
                </a:rPr>
                <a:t>명사형어미</a:t>
              </a:r>
              <a:r>
                <a:rPr lang="en-US" altLang="ko-KR" sz="2000" dirty="0">
                  <a:solidFill>
                    <a:schemeClr val="tx1"/>
                  </a:solidFill>
                </a:rPr>
                <a:t>'], [], [], [], [],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[]]</a:t>
              </a:r>
              <a:endParaRPr lang="en-US" altLang="ko-KR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9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Build Morphological Analyzer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Step 5. Connectivity Checking</a:t>
            </a:r>
            <a:endParaRPr lang="en-US" altLang="ko-KR" dirty="0"/>
          </a:p>
          <a:p>
            <a:pPr lvl="1"/>
            <a:r>
              <a:rPr lang="en-US" altLang="ko-KR" dirty="0" smtClean="0"/>
              <a:t>Fill diagonal column by using Connectivity Information (see p.22~28)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37</a:t>
            </a:fld>
            <a:endParaRPr lang="en-US" altLang="ko-KR"/>
          </a:p>
        </p:txBody>
      </p:sp>
      <p:grpSp>
        <p:nvGrpSpPr>
          <p:cNvPr id="7" name="그룹 6"/>
          <p:cNvGrpSpPr/>
          <p:nvPr/>
        </p:nvGrpSpPr>
        <p:grpSpPr>
          <a:xfrm>
            <a:off x="609600" y="2438400"/>
            <a:ext cx="8077200" cy="3771900"/>
            <a:chOff x="1371599" y="4267200"/>
            <a:chExt cx="8077200" cy="3771900"/>
          </a:xfrm>
          <a:solidFill>
            <a:schemeClr val="bg1"/>
          </a:solidFill>
        </p:grpSpPr>
        <p:sp>
          <p:nvSpPr>
            <p:cNvPr id="8" name="직사각형 7"/>
            <p:cNvSpPr/>
            <p:nvPr/>
          </p:nvSpPr>
          <p:spPr>
            <a:xfrm>
              <a:off x="1371600" y="4267200"/>
              <a:ext cx="20574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result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71599" y="4648200"/>
              <a:ext cx="8077200" cy="33909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 err="1">
                  <a:solidFill>
                    <a:schemeClr val="tx1"/>
                  </a:solidFill>
                </a:rPr>
                <a:t>cyk</a:t>
              </a:r>
              <a:r>
                <a:rPr lang="en-US" altLang="ko-KR" sz="2000" dirty="0">
                  <a:solidFill>
                    <a:schemeClr val="tx1"/>
                  </a:solidFill>
                </a:rPr>
                <a:t> table after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connectivity checking: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r>
                <a:rPr lang="en-US" altLang="ko-KR" sz="2000" dirty="0" smtClean="0">
                  <a:solidFill>
                    <a:schemeClr val="tx1"/>
                  </a:solidFill>
                </a:rPr>
                <a:t>[['</a:t>
              </a:r>
              <a:r>
                <a:rPr lang="ko-KR" altLang="en-US" sz="2000" dirty="0">
                  <a:solidFill>
                    <a:schemeClr val="tx1"/>
                  </a:solidFill>
                </a:rPr>
                <a:t>감기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>
                  <a:solidFill>
                    <a:schemeClr val="tx1"/>
                  </a:solidFill>
                </a:rPr>
                <a:t>명사</a:t>
              </a:r>
              <a:r>
                <a:rPr lang="en-US" altLang="ko-KR" sz="2000" dirty="0">
                  <a:solidFill>
                    <a:schemeClr val="tx1"/>
                  </a:solidFill>
                </a:rPr>
                <a:t>+</a:t>
              </a:r>
              <a:r>
                <a:rPr lang="ko-KR" altLang="en-US" sz="2000" dirty="0">
                  <a:solidFill>
                    <a:schemeClr val="tx1"/>
                  </a:solidFill>
                </a:rPr>
                <a:t>는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>
                  <a:solidFill>
                    <a:schemeClr val="tx1"/>
                  </a:solidFill>
                </a:rPr>
                <a:t>보조사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', </a:t>
              </a:r>
              <a:r>
                <a:rPr lang="en-US" altLang="ko-KR" sz="2000" dirty="0">
                  <a:solidFill>
                    <a:schemeClr val="tx1"/>
                  </a:solidFill>
                </a:rPr>
                <a:t>'</a:t>
              </a:r>
              <a:r>
                <a:rPr lang="ko-KR" altLang="en-US" sz="2000" dirty="0">
                  <a:solidFill>
                    <a:schemeClr val="tx1"/>
                  </a:solidFill>
                </a:rPr>
                <a:t>감기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>
                  <a:solidFill>
                    <a:schemeClr val="tx1"/>
                  </a:solidFill>
                </a:rPr>
                <a:t>동사</a:t>
              </a:r>
              <a:r>
                <a:rPr lang="en-US" altLang="ko-KR" sz="2000" dirty="0">
                  <a:solidFill>
                    <a:schemeClr val="tx1"/>
                  </a:solidFill>
                </a:rPr>
                <a:t>+</a:t>
              </a:r>
              <a:r>
                <a:rPr lang="ko-KR" altLang="en-US" sz="2000" dirty="0">
                  <a:solidFill>
                    <a:schemeClr val="tx1"/>
                  </a:solidFill>
                </a:rPr>
                <a:t>는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관형사형어미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', '</a:t>
              </a:r>
              <a:r>
                <a:rPr lang="ko-KR" altLang="en-US" sz="2000" dirty="0">
                  <a:solidFill>
                    <a:schemeClr val="tx1"/>
                  </a:solidFill>
                </a:rPr>
                <a:t>감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>
                  <a:solidFill>
                    <a:schemeClr val="tx1"/>
                  </a:solidFill>
                </a:rPr>
                <a:t>동사</a:t>
              </a:r>
              <a:r>
                <a:rPr lang="en-US" altLang="ko-KR" sz="2000" dirty="0">
                  <a:solidFill>
                    <a:schemeClr val="tx1"/>
                  </a:solidFill>
                </a:rPr>
                <a:t>+</a:t>
              </a:r>
              <a:r>
                <a:rPr lang="ko-KR" altLang="en-US" sz="2000" dirty="0">
                  <a:solidFill>
                    <a:schemeClr val="tx1"/>
                  </a:solidFill>
                </a:rPr>
                <a:t>기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 err="1" smtClean="0">
                  <a:solidFill>
                    <a:schemeClr val="tx1"/>
                  </a:solidFill>
                </a:rPr>
                <a:t>명사형어미</a:t>
              </a:r>
              <a:r>
                <a:rPr lang="en-US" altLang="ko-KR" sz="2000" dirty="0">
                  <a:solidFill>
                    <a:schemeClr val="tx1"/>
                  </a:solidFill>
                </a:rPr>
                <a:t>+</a:t>
              </a:r>
              <a:r>
                <a:rPr lang="ko-KR" altLang="en-US" sz="2000" dirty="0">
                  <a:solidFill>
                    <a:schemeClr val="tx1"/>
                  </a:solidFill>
                </a:rPr>
                <a:t>는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>
                  <a:solidFill>
                    <a:schemeClr val="tx1"/>
                  </a:solidFill>
                </a:rPr>
                <a:t>보조사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']]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r>
                <a:rPr lang="en-US" altLang="ko-KR" sz="2000" dirty="0" smtClean="0">
                  <a:solidFill>
                    <a:schemeClr val="tx1"/>
                  </a:solidFill>
                </a:rPr>
                <a:t>[[], []]</a:t>
              </a:r>
            </a:p>
            <a:p>
              <a:r>
                <a:rPr lang="en-US" altLang="ko-KR" sz="2000" dirty="0" smtClean="0">
                  <a:solidFill>
                    <a:schemeClr val="tx1"/>
                  </a:solidFill>
                </a:rPr>
                <a:t>[[], [], []]</a:t>
              </a:r>
            </a:p>
            <a:p>
              <a:r>
                <a:rPr lang="en-US" altLang="ko-KR" sz="2000" dirty="0" smtClean="0">
                  <a:solidFill>
                    <a:schemeClr val="tx1"/>
                  </a:solidFill>
                </a:rPr>
                <a:t>[['</a:t>
              </a:r>
              <a:r>
                <a:rPr lang="ko-KR" altLang="en-US" sz="2000" dirty="0">
                  <a:solidFill>
                    <a:schemeClr val="tx1"/>
                  </a:solidFill>
                </a:rPr>
                <a:t>감기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>
                  <a:solidFill>
                    <a:schemeClr val="tx1"/>
                  </a:solidFill>
                </a:rPr>
                <a:t>명사</a:t>
              </a:r>
              <a:r>
                <a:rPr lang="en-US" altLang="ko-KR" sz="2000" dirty="0">
                  <a:solidFill>
                    <a:schemeClr val="tx1"/>
                  </a:solidFill>
                </a:rPr>
                <a:t>', '</a:t>
              </a:r>
              <a:r>
                <a:rPr lang="ko-KR" altLang="en-US" sz="2000" dirty="0">
                  <a:solidFill>
                    <a:schemeClr val="tx1"/>
                  </a:solidFill>
                </a:rPr>
                <a:t>감기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>
                  <a:solidFill>
                    <a:schemeClr val="tx1"/>
                  </a:solidFill>
                </a:rPr>
                <a:t>동사</a:t>
              </a:r>
              <a:r>
                <a:rPr lang="en-US" altLang="ko-KR" sz="2000" dirty="0">
                  <a:solidFill>
                    <a:schemeClr val="tx1"/>
                  </a:solidFill>
                </a:rPr>
                <a:t>'], [], [], ['</a:t>
              </a:r>
              <a:r>
                <a:rPr lang="ko-KR" altLang="en-US" sz="2000" dirty="0">
                  <a:solidFill>
                    <a:schemeClr val="tx1"/>
                  </a:solidFill>
                </a:rPr>
                <a:t>기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 err="1" smtClean="0">
                  <a:solidFill>
                    <a:schemeClr val="tx1"/>
                  </a:solidFill>
                </a:rPr>
                <a:t>명사형어미</a:t>
              </a:r>
              <a:r>
                <a:rPr lang="en-US" altLang="ko-KR" sz="2000" dirty="0">
                  <a:solidFill>
                    <a:schemeClr val="tx1"/>
                  </a:solidFill>
                </a:rPr>
                <a:t>+</a:t>
              </a:r>
              <a:r>
                <a:rPr lang="ko-KR" altLang="en-US" sz="2000" dirty="0">
                  <a:solidFill>
                    <a:schemeClr val="tx1"/>
                  </a:solidFill>
                </a:rPr>
                <a:t>는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>
                  <a:solidFill>
                    <a:schemeClr val="tx1"/>
                  </a:solidFill>
                </a:rPr>
                <a:t>보조사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']]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r>
                <a:rPr lang="en-US" altLang="ko-KR" sz="2000" dirty="0" smtClean="0">
                  <a:solidFill>
                    <a:schemeClr val="tx1"/>
                  </a:solidFill>
                </a:rPr>
                <a:t>[[], </a:t>
              </a:r>
              <a:r>
                <a:rPr lang="en-US" altLang="ko-KR" sz="2000" dirty="0">
                  <a:solidFill>
                    <a:schemeClr val="tx1"/>
                  </a:solidFill>
                </a:rPr>
                <a:t>[], [], [],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[]]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r>
                <a:rPr lang="en-US" altLang="ko-KR" sz="2000" dirty="0" smtClean="0">
                  <a:solidFill>
                    <a:schemeClr val="tx1"/>
                  </a:solidFill>
                </a:rPr>
                <a:t>[['</a:t>
              </a:r>
              <a:r>
                <a:rPr lang="ko-KR" altLang="en-US" sz="2000" dirty="0">
                  <a:solidFill>
                    <a:schemeClr val="tx1"/>
                  </a:solidFill>
                </a:rPr>
                <a:t>감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>
                  <a:solidFill>
                    <a:schemeClr val="tx1"/>
                  </a:solidFill>
                </a:rPr>
                <a:t>명사</a:t>
              </a:r>
              <a:r>
                <a:rPr lang="en-US" altLang="ko-KR" sz="2000" dirty="0">
                  <a:solidFill>
                    <a:schemeClr val="tx1"/>
                  </a:solidFill>
                </a:rPr>
                <a:t>', '</a:t>
              </a:r>
              <a:r>
                <a:rPr lang="ko-KR" altLang="en-US" sz="2000" dirty="0">
                  <a:solidFill>
                    <a:schemeClr val="tx1"/>
                  </a:solidFill>
                </a:rPr>
                <a:t>감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>
                  <a:solidFill>
                    <a:schemeClr val="tx1"/>
                  </a:solidFill>
                </a:rPr>
                <a:t>동사</a:t>
              </a:r>
              <a:r>
                <a:rPr lang="en-US" altLang="ko-KR" sz="2000" dirty="0">
                  <a:solidFill>
                    <a:schemeClr val="tx1"/>
                  </a:solidFill>
                </a:rPr>
                <a:t>'], [], [], [], [], ['</a:t>
              </a:r>
              <a:r>
                <a:rPr lang="ko-KR" altLang="en-US" sz="2000" dirty="0">
                  <a:solidFill>
                    <a:schemeClr val="tx1"/>
                  </a:solidFill>
                </a:rPr>
                <a:t>는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>
                  <a:solidFill>
                    <a:schemeClr val="tx1"/>
                  </a:solidFill>
                </a:rPr>
                <a:t>보조사</a:t>
              </a:r>
              <a:r>
                <a:rPr lang="en-US" altLang="ko-KR" sz="2000" dirty="0">
                  <a:solidFill>
                    <a:schemeClr val="tx1"/>
                  </a:solidFill>
                </a:rPr>
                <a:t>', '</a:t>
              </a:r>
              <a:r>
                <a:rPr lang="ko-KR" altLang="en-US" sz="2000" dirty="0">
                  <a:solidFill>
                    <a:schemeClr val="tx1"/>
                  </a:solidFill>
                </a:rPr>
                <a:t>는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관형사형어미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']]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r>
                <a:rPr lang="en-US" altLang="ko-KR" sz="2000" dirty="0" smtClean="0">
                  <a:solidFill>
                    <a:schemeClr val="tx1"/>
                  </a:solidFill>
                </a:rPr>
                <a:t>[['</a:t>
              </a:r>
              <a:r>
                <a:rPr lang="ko-KR" altLang="en-US" sz="2000" dirty="0">
                  <a:solidFill>
                    <a:schemeClr val="tx1"/>
                  </a:solidFill>
                </a:rPr>
                <a:t>가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>
                  <a:solidFill>
                    <a:schemeClr val="tx1"/>
                  </a:solidFill>
                </a:rPr>
                <a:t>동사</a:t>
              </a:r>
              <a:r>
                <a:rPr lang="en-US" altLang="ko-KR" sz="2000" dirty="0">
                  <a:solidFill>
                    <a:schemeClr val="tx1"/>
                  </a:solidFill>
                </a:rPr>
                <a:t>'], [], [], ['</a:t>
              </a:r>
              <a:r>
                <a:rPr lang="ko-KR" altLang="en-US" sz="2000" dirty="0">
                  <a:solidFill>
                    <a:schemeClr val="tx1"/>
                  </a:solidFill>
                </a:rPr>
                <a:t>기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 err="1" smtClean="0">
                  <a:solidFill>
                    <a:schemeClr val="tx1"/>
                  </a:solidFill>
                </a:rPr>
                <a:t>명사형어미</a:t>
              </a:r>
              <a:r>
                <a:rPr lang="en-US" altLang="ko-KR" sz="2000" dirty="0">
                  <a:solidFill>
                    <a:schemeClr val="tx1"/>
                  </a:solidFill>
                </a:rPr>
                <a:t>'], [], [],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[]]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r>
                <a:rPr lang="en-US" altLang="ko-KR" sz="2000" dirty="0" smtClean="0">
                  <a:solidFill>
                    <a:schemeClr val="tx1"/>
                  </a:solidFill>
                </a:rPr>
                <a:t>[[], </a:t>
              </a:r>
              <a:r>
                <a:rPr lang="en-US" altLang="ko-KR" sz="2000" dirty="0">
                  <a:solidFill>
                    <a:schemeClr val="tx1"/>
                  </a:solidFill>
                </a:rPr>
                <a:t>[], ['</a:t>
              </a:r>
              <a:r>
                <a:rPr lang="ko-KR" altLang="en-US" sz="2000" dirty="0" err="1">
                  <a:solidFill>
                    <a:schemeClr val="tx1"/>
                  </a:solidFill>
                </a:rPr>
                <a:t>ㅁ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 err="1" smtClean="0">
                  <a:solidFill>
                    <a:schemeClr val="tx1"/>
                  </a:solidFill>
                </a:rPr>
                <a:t>명사형어미</a:t>
              </a:r>
              <a:r>
                <a:rPr lang="en-US" altLang="ko-KR" sz="2000" dirty="0">
                  <a:solidFill>
                    <a:schemeClr val="tx1"/>
                  </a:solidFill>
                </a:rPr>
                <a:t>'], [], [], [], [], []]]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19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Build Morphological Analyzer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Step 6. Print the result</a:t>
            </a:r>
            <a:endParaRPr lang="en-US" altLang="ko-KR" dirty="0"/>
          </a:p>
          <a:p>
            <a:pPr lvl="1"/>
            <a:r>
              <a:rPr lang="en-US" altLang="ko-KR" dirty="0" smtClean="0"/>
              <a:t>Print the result of Modified CYK 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38</a:t>
            </a:fld>
            <a:endParaRPr lang="en-US" altLang="ko-KR"/>
          </a:p>
        </p:txBody>
      </p:sp>
      <p:grpSp>
        <p:nvGrpSpPr>
          <p:cNvPr id="10" name="그룹 9"/>
          <p:cNvGrpSpPr/>
          <p:nvPr/>
        </p:nvGrpSpPr>
        <p:grpSpPr>
          <a:xfrm>
            <a:off x="1533525" y="2514600"/>
            <a:ext cx="6096000" cy="1828800"/>
            <a:chOff x="1371599" y="4267200"/>
            <a:chExt cx="6096000" cy="1828800"/>
          </a:xfrm>
          <a:solidFill>
            <a:schemeClr val="bg1"/>
          </a:solidFill>
        </p:grpSpPr>
        <p:sp>
          <p:nvSpPr>
            <p:cNvPr id="11" name="직사각형 10"/>
            <p:cNvSpPr/>
            <p:nvPr/>
          </p:nvSpPr>
          <p:spPr>
            <a:xfrm>
              <a:off x="1371600" y="4267200"/>
              <a:ext cx="20574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result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371599" y="4648200"/>
              <a:ext cx="6096000" cy="1447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solidFill>
                    <a:schemeClr val="tx1"/>
                  </a:solidFill>
                </a:rPr>
                <a:t>result:</a:t>
              </a:r>
            </a:p>
            <a:p>
              <a:r>
                <a:rPr lang="en-US" altLang="ko-KR" sz="2000" dirty="0">
                  <a:solidFill>
                    <a:schemeClr val="tx1"/>
                  </a:solidFill>
                </a:rPr>
                <a:t>['</a:t>
              </a:r>
              <a:r>
                <a:rPr lang="ko-KR" altLang="en-US" sz="2000" dirty="0">
                  <a:solidFill>
                    <a:schemeClr val="tx1"/>
                  </a:solidFill>
                </a:rPr>
                <a:t>감기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>
                  <a:solidFill>
                    <a:schemeClr val="tx1"/>
                  </a:solidFill>
                </a:rPr>
                <a:t>명사</a:t>
              </a:r>
              <a:r>
                <a:rPr lang="en-US" altLang="ko-KR" sz="2000" dirty="0">
                  <a:solidFill>
                    <a:schemeClr val="tx1"/>
                  </a:solidFill>
                </a:rPr>
                <a:t>+</a:t>
              </a:r>
              <a:r>
                <a:rPr lang="ko-KR" altLang="en-US" sz="2000" dirty="0">
                  <a:solidFill>
                    <a:schemeClr val="tx1"/>
                  </a:solidFill>
                </a:rPr>
                <a:t>는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>
                  <a:solidFill>
                    <a:schemeClr val="tx1"/>
                  </a:solidFill>
                </a:rPr>
                <a:t>보조사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', '</a:t>
              </a:r>
              <a:r>
                <a:rPr lang="ko-KR" altLang="en-US" sz="2000" dirty="0">
                  <a:solidFill>
                    <a:schemeClr val="tx1"/>
                  </a:solidFill>
                </a:rPr>
                <a:t>감기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>
                  <a:solidFill>
                    <a:schemeClr val="tx1"/>
                  </a:solidFill>
                </a:rPr>
                <a:t>동사</a:t>
              </a:r>
              <a:r>
                <a:rPr lang="en-US" altLang="ko-KR" sz="2000" dirty="0">
                  <a:solidFill>
                    <a:schemeClr val="tx1"/>
                  </a:solidFill>
                </a:rPr>
                <a:t>+</a:t>
              </a:r>
              <a:r>
                <a:rPr lang="ko-KR" altLang="en-US" sz="2000" dirty="0">
                  <a:solidFill>
                    <a:schemeClr val="tx1"/>
                  </a:solidFill>
                </a:rPr>
                <a:t>는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관형사형어미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', '</a:t>
              </a:r>
              <a:r>
                <a:rPr lang="ko-KR" altLang="en-US" sz="2000" dirty="0">
                  <a:solidFill>
                    <a:schemeClr val="tx1"/>
                  </a:solidFill>
                </a:rPr>
                <a:t>감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>
                  <a:solidFill>
                    <a:schemeClr val="tx1"/>
                  </a:solidFill>
                </a:rPr>
                <a:t>동사</a:t>
              </a:r>
              <a:r>
                <a:rPr lang="en-US" altLang="ko-KR" sz="2000" dirty="0">
                  <a:solidFill>
                    <a:schemeClr val="tx1"/>
                  </a:solidFill>
                </a:rPr>
                <a:t>+</a:t>
              </a:r>
              <a:r>
                <a:rPr lang="ko-KR" altLang="en-US" sz="2000" dirty="0">
                  <a:solidFill>
                    <a:schemeClr val="tx1"/>
                  </a:solidFill>
                </a:rPr>
                <a:t>기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 err="1" smtClean="0">
                  <a:solidFill>
                    <a:schemeClr val="tx1"/>
                  </a:solidFill>
                </a:rPr>
                <a:t>명사형어미</a:t>
              </a:r>
              <a:r>
                <a:rPr lang="en-US" altLang="ko-KR" sz="2000" dirty="0">
                  <a:solidFill>
                    <a:schemeClr val="tx1"/>
                  </a:solidFill>
                </a:rPr>
                <a:t>+</a:t>
              </a:r>
              <a:r>
                <a:rPr lang="ko-KR" altLang="en-US" sz="2000" dirty="0">
                  <a:solidFill>
                    <a:schemeClr val="tx1"/>
                  </a:solidFill>
                </a:rPr>
                <a:t>는</a:t>
              </a:r>
              <a:r>
                <a:rPr lang="en-US" altLang="ko-KR" sz="2000" dirty="0">
                  <a:solidFill>
                    <a:schemeClr val="tx1"/>
                  </a:solidFill>
                </a:rPr>
                <a:t>:</a:t>
              </a:r>
              <a:r>
                <a:rPr lang="ko-KR" altLang="en-US" sz="2000" dirty="0">
                  <a:solidFill>
                    <a:schemeClr val="tx1"/>
                  </a:solidFill>
                </a:rPr>
                <a:t>보조사</a:t>
              </a:r>
              <a:r>
                <a:rPr lang="en-US" altLang="ko-KR" sz="2000" dirty="0">
                  <a:solidFill>
                    <a:schemeClr val="tx1"/>
                  </a:solidFill>
                </a:rPr>
                <a:t>']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471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Build Morphological Analyzer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Test</a:t>
            </a:r>
            <a:endParaRPr lang="en-US" altLang="ko-KR" dirty="0"/>
          </a:p>
          <a:p>
            <a:pPr lvl="1"/>
            <a:r>
              <a:rPr lang="en-US" altLang="ko-KR" dirty="0" smtClean="0"/>
              <a:t>Input following words to your program</a:t>
            </a:r>
          </a:p>
          <a:p>
            <a:pPr lvl="2"/>
            <a:r>
              <a:rPr lang="ko-KR" altLang="en-US" dirty="0" smtClean="0"/>
              <a:t>가기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감기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감는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감은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먹기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먹기는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먹은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먹는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...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525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Morphological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Morpheme</a:t>
            </a:r>
          </a:p>
          <a:p>
            <a:pPr lvl="1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The smallest meaningful unit in a language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nformation about </a:t>
            </a:r>
            <a:r>
              <a:rPr lang="en-US" altLang="ko-KR" dirty="0" smtClean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lexical meaning</a:t>
            </a:r>
            <a:r>
              <a:rPr lang="en-US" altLang="ko-KR" dirty="0" smtClean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altLang="ko-KR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grammatical function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4</a:t>
            </a:fld>
            <a:endParaRPr lang="en-US" altLang="ko-KR"/>
          </a:p>
        </p:txBody>
      </p:sp>
      <p:grpSp>
        <p:nvGrpSpPr>
          <p:cNvPr id="28" name="그룹 27"/>
          <p:cNvGrpSpPr/>
          <p:nvPr/>
        </p:nvGrpSpPr>
        <p:grpSpPr>
          <a:xfrm>
            <a:off x="4491297" y="4857690"/>
            <a:ext cx="3966903" cy="1619310"/>
            <a:chOff x="4491297" y="4857690"/>
            <a:chExt cx="3966903" cy="161931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491297" y="4857690"/>
              <a:ext cx="1071303" cy="1143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학교</a:t>
              </a:r>
              <a:endParaRPr lang="en-US" altLang="ko-KR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ko-KR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633776" y="5391090"/>
              <a:ext cx="776424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학교</a:t>
              </a:r>
              <a:endParaRPr lang="ko-KR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44270" y="6076890"/>
              <a:ext cx="9204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Korean</a:t>
              </a:r>
              <a:endParaRPr lang="ko-KR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672326" y="4857690"/>
              <a:ext cx="1444445" cy="1143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친구가</a:t>
              </a:r>
              <a:endParaRPr lang="en-US" altLang="ko-KR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ko-KR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814806" y="5391090"/>
              <a:ext cx="768566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친구</a:t>
              </a:r>
              <a:endParaRPr lang="ko-KR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6659572" y="5391090"/>
              <a:ext cx="291623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가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92972" y="4857690"/>
              <a:ext cx="1265228" cy="1143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왔다</a:t>
              </a:r>
              <a:endParaRPr lang="en-US" altLang="ko-KR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ko-KR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318456" y="5391090"/>
              <a:ext cx="298189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오</a:t>
              </a:r>
              <a:endParaRPr lang="ko-KR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8075347" y="5391090"/>
              <a:ext cx="291623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다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7692845" y="5400613"/>
              <a:ext cx="298189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았</a:t>
              </a:r>
              <a:endParaRPr lang="ko-KR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495800" y="3085980"/>
            <a:ext cx="3962400" cy="1619310"/>
            <a:chOff x="4495800" y="3085980"/>
            <a:chExt cx="3962400" cy="161931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4495800" y="3085980"/>
              <a:ext cx="750508" cy="1143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The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ko-KR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568343" y="3619380"/>
              <a:ext cx="604227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the</a:t>
              </a:r>
              <a:endParaRPr lang="ko-KR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037057" y="4305180"/>
              <a:ext cx="91884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English</a:t>
              </a:r>
              <a:endParaRPr lang="ko-KR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964667" y="3085980"/>
              <a:ext cx="1493533" cy="1143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leaves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ko-KR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7103045" y="3619380"/>
              <a:ext cx="675033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leaf</a:t>
              </a:r>
              <a:endParaRPr lang="ko-KR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7854278" y="3619380"/>
              <a:ext cx="467967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-s</a:t>
              </a:r>
              <a:endParaRPr lang="ko-KR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5334000" y="3085980"/>
              <a:ext cx="1524000" cy="1143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fallen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ko-KR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5410200" y="3619380"/>
              <a:ext cx="643126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fall</a:t>
              </a:r>
              <a:endParaRPr lang="ko-KR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6113081" y="3619380"/>
              <a:ext cx="658884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</a:t>
              </a:r>
              <a:endParaRPr lang="ko-KR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85800" y="3374116"/>
            <a:ext cx="3348222" cy="2721884"/>
            <a:chOff x="766578" y="3164626"/>
            <a:chExt cx="3348222" cy="2721884"/>
          </a:xfrm>
        </p:grpSpPr>
        <p:sp>
          <p:nvSpPr>
            <p:cNvPr id="11" name="직사각형 10"/>
            <p:cNvSpPr/>
            <p:nvPr/>
          </p:nvSpPr>
          <p:spPr>
            <a:xfrm>
              <a:off x="1000342" y="5486400"/>
              <a:ext cx="2876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 smtClean="0"/>
                <a:t>Grammatical Hierarchy</a:t>
              </a:r>
              <a:endParaRPr lang="ko-KR" altLang="en-US" sz="2000" dirty="0"/>
            </a:p>
          </p:txBody>
        </p:sp>
        <p:sp>
          <p:nvSpPr>
            <p:cNvPr id="35" name="사다리꼴 34"/>
            <p:cNvSpPr/>
            <p:nvPr/>
          </p:nvSpPr>
          <p:spPr>
            <a:xfrm>
              <a:off x="1546295" y="3164626"/>
              <a:ext cx="1788785" cy="554462"/>
            </a:xfrm>
            <a:prstGeom prst="trapezoid">
              <a:avLst>
                <a:gd name="adj" fmla="val 44084"/>
              </a:avLst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Sentence</a:t>
              </a:r>
              <a:endParaRPr lang="en-US" altLang="ko-K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사다리꼴 35"/>
            <p:cNvSpPr/>
            <p:nvPr/>
          </p:nvSpPr>
          <p:spPr>
            <a:xfrm>
              <a:off x="1276347" y="3719088"/>
              <a:ext cx="2324099" cy="554462"/>
            </a:xfrm>
            <a:prstGeom prst="trapezoid">
              <a:avLst>
                <a:gd name="adj" fmla="val 48379"/>
              </a:avLst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Phrase/Clause</a:t>
              </a:r>
              <a:endParaRPr lang="en-US" altLang="ko-K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사다리꼴 36"/>
            <p:cNvSpPr/>
            <p:nvPr/>
          </p:nvSpPr>
          <p:spPr>
            <a:xfrm>
              <a:off x="1016699" y="4273550"/>
              <a:ext cx="2847979" cy="554462"/>
            </a:xfrm>
            <a:prstGeom prst="trapezoid">
              <a:avLst>
                <a:gd name="adj" fmla="val 47234"/>
              </a:avLst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Word</a:t>
              </a:r>
              <a:endParaRPr lang="ko-KR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사다리꼴 37"/>
            <p:cNvSpPr/>
            <p:nvPr/>
          </p:nvSpPr>
          <p:spPr>
            <a:xfrm>
              <a:off x="766578" y="4828169"/>
              <a:ext cx="3348222" cy="554462"/>
            </a:xfrm>
            <a:prstGeom prst="trapezoid">
              <a:avLst>
                <a:gd name="adj" fmla="val 45221"/>
              </a:avLst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Morpheme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72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D8519-0122-4C86-BE86-0C8AD2F3EC9B}" type="slidenum">
              <a:rPr lang="en-US" altLang="ko-KR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014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Morphological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Morphological Analysis</a:t>
            </a:r>
            <a:r>
              <a:rPr lang="en-US" altLang="ko-KR" dirty="0"/>
              <a:t> </a:t>
            </a:r>
            <a:r>
              <a:rPr lang="en-US" altLang="ko-KR" dirty="0" smtClean="0"/>
              <a:t>(MA)</a:t>
            </a:r>
          </a:p>
          <a:p>
            <a:pPr lvl="1"/>
            <a:r>
              <a:rPr lang="en-US" altLang="ko-KR" dirty="0" smtClean="0"/>
              <a:t>Input: Surface form of word</a:t>
            </a:r>
          </a:p>
          <a:p>
            <a:pPr lvl="1"/>
            <a:r>
              <a:rPr lang="en-US" altLang="ko-KR" dirty="0" smtClean="0"/>
              <a:t>Output: Possible morpheme combination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(+base form, morpheme tag)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21" name="직사각형 20"/>
          <p:cNvSpPr/>
          <p:nvPr/>
        </p:nvSpPr>
        <p:spPr>
          <a:xfrm>
            <a:off x="1748319" y="3851311"/>
            <a:ext cx="2120244" cy="849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MA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145952" y="3124200"/>
            <a:ext cx="1324978" cy="5747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Leaves</a:t>
            </a:r>
            <a:endParaRPr lang="ko-KR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02082" y="4876799"/>
            <a:ext cx="2612718" cy="129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Leaf(N), -s(</a:t>
            </a:r>
            <a:r>
              <a:rPr lang="en-US" altLang="ko-KR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</a:t>
            </a:r>
            <a:r>
              <a:rPr lang="en-US" altLang="ko-KR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Leave(N), -s(</a:t>
            </a:r>
            <a:r>
              <a:rPr lang="en-US" altLang="ko-KR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</a:t>
            </a:r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ko-KR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Leave(V), -s(sg3)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ko-KR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직선 화살표 연결선 23"/>
          <p:cNvCxnSpPr>
            <a:stCxn id="22" idx="2"/>
            <a:endCxn id="21" idx="0"/>
          </p:cNvCxnSpPr>
          <p:nvPr/>
        </p:nvCxnSpPr>
        <p:spPr>
          <a:xfrm>
            <a:off x="2808441" y="3698911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1" idx="2"/>
            <a:endCxn id="23" idx="0"/>
          </p:cNvCxnSpPr>
          <p:nvPr/>
        </p:nvCxnSpPr>
        <p:spPr>
          <a:xfrm>
            <a:off x="2808441" y="4700397"/>
            <a:ext cx="0" cy="176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906789" y="3851311"/>
            <a:ext cx="2120244" cy="849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MA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304422" y="3124200"/>
            <a:ext cx="1324978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감기는</a:t>
            </a:r>
            <a:endParaRPr lang="ko-KR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82470" y="4876799"/>
            <a:ext cx="2568882" cy="1303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감기</a:t>
            </a:r>
            <a:r>
              <a:rPr lang="en-US" altLang="ko-KR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(N)+</a:t>
            </a:r>
            <a:r>
              <a:rPr lang="ko-KR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는</a:t>
            </a:r>
            <a:r>
              <a:rPr lang="en-US" altLang="ko-KR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(topic)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감기</a:t>
            </a:r>
            <a:r>
              <a:rPr lang="en-US" altLang="ko-KR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(V)+</a:t>
            </a:r>
            <a:r>
              <a:rPr lang="ko-KR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는</a:t>
            </a:r>
            <a:r>
              <a:rPr lang="en-US" altLang="ko-KR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adnorm</a:t>
            </a:r>
            <a:r>
              <a:rPr lang="en-US" altLang="ko-KR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감</a:t>
            </a:r>
            <a:r>
              <a:rPr lang="en-US" altLang="ko-KR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(V)+</a:t>
            </a:r>
            <a:r>
              <a:rPr lang="ko-KR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기</a:t>
            </a:r>
            <a:r>
              <a:rPr lang="en-US" altLang="ko-KR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ko-KR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는</a:t>
            </a:r>
            <a:r>
              <a:rPr lang="en-US" altLang="ko-KR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(topic)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ko-KR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" name="직선 화살표 연결선 28"/>
          <p:cNvCxnSpPr>
            <a:stCxn id="27" idx="2"/>
            <a:endCxn id="26" idx="0"/>
          </p:cNvCxnSpPr>
          <p:nvPr/>
        </p:nvCxnSpPr>
        <p:spPr>
          <a:xfrm>
            <a:off x="5966911" y="3700264"/>
            <a:ext cx="0" cy="151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6" idx="2"/>
            <a:endCxn id="28" idx="0"/>
          </p:cNvCxnSpPr>
          <p:nvPr/>
        </p:nvCxnSpPr>
        <p:spPr>
          <a:xfrm>
            <a:off x="5966911" y="4700397"/>
            <a:ext cx="0" cy="176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349021" y="6248400"/>
            <a:ext cx="9188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English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506689" y="6229290"/>
            <a:ext cx="920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Korean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8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Morphological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Essential for Korean Language Processing</a:t>
            </a:r>
          </a:p>
          <a:p>
            <a:pPr lvl="1"/>
            <a:r>
              <a:rPr lang="en-US" altLang="ko-KR" dirty="0" smtClean="0"/>
              <a:t>Various combination of morphemes</a:t>
            </a:r>
          </a:p>
          <a:p>
            <a:pPr lvl="2"/>
            <a:r>
              <a:rPr lang="en-US" altLang="ko-KR" dirty="0" smtClean="0"/>
              <a:t>E.g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다녀오셨어요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다니</a:t>
            </a:r>
            <a:r>
              <a:rPr lang="en-US" altLang="ko-KR" dirty="0" smtClean="0"/>
              <a:t>+</a:t>
            </a:r>
            <a:r>
              <a:rPr lang="ko-KR" altLang="en-US" dirty="0" smtClean="0"/>
              <a:t>어</a:t>
            </a:r>
            <a:r>
              <a:rPr lang="en-US" altLang="ko-KR" dirty="0" smtClean="0"/>
              <a:t>+</a:t>
            </a:r>
            <a:r>
              <a:rPr lang="ko-KR" altLang="en-US" dirty="0" smtClean="0"/>
              <a:t>오</a:t>
            </a:r>
            <a:r>
              <a:rPr lang="en-US" altLang="ko-KR" dirty="0" smtClean="0"/>
              <a:t>+</a:t>
            </a:r>
            <a:r>
              <a:rPr lang="ko-KR" altLang="en-US" dirty="0" smtClean="0"/>
              <a:t>시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었</a:t>
            </a:r>
            <a:r>
              <a:rPr lang="en-US" altLang="ko-KR" dirty="0" smtClean="0"/>
              <a:t>+</a:t>
            </a:r>
            <a:r>
              <a:rPr lang="ko-KR" altLang="en-US" dirty="0" smtClean="0"/>
              <a:t>어</a:t>
            </a:r>
            <a:r>
              <a:rPr lang="en-US" altLang="ko-KR" dirty="0" smtClean="0"/>
              <a:t>+</a:t>
            </a:r>
            <a:r>
              <a:rPr lang="ko-KR" altLang="en-US" dirty="0" smtClean="0"/>
              <a:t>요</a:t>
            </a:r>
            <a:endParaRPr lang="en-US" altLang="ko-KR" dirty="0" smtClean="0"/>
          </a:p>
          <a:p>
            <a:pPr lvl="1"/>
            <a:r>
              <a:rPr lang="en-US" altLang="ko-KR" dirty="0"/>
              <a:t>Case markers for sentence structure</a:t>
            </a:r>
          </a:p>
          <a:p>
            <a:pPr lvl="2"/>
            <a:r>
              <a:rPr lang="en-US" altLang="ko-KR" dirty="0"/>
              <a:t>E.g. </a:t>
            </a:r>
            <a:r>
              <a:rPr lang="ko-KR" altLang="en-US" dirty="0" smtClean="0"/>
              <a:t>주격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</a:t>
            </a:r>
            <a:r>
              <a:rPr lang="en-US" altLang="ko-KR" dirty="0"/>
              <a:t>/</a:t>
            </a:r>
            <a:r>
              <a:rPr lang="ko-KR" altLang="en-US" dirty="0" smtClean="0"/>
              <a:t>가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목적격</a:t>
            </a:r>
            <a:r>
              <a:rPr lang="en-US" altLang="ko-KR" dirty="0" smtClean="0"/>
              <a:t>(</a:t>
            </a:r>
            <a:r>
              <a:rPr lang="ko-KR" altLang="en-US" dirty="0" smtClean="0"/>
              <a:t>을</a:t>
            </a:r>
            <a:r>
              <a:rPr lang="en-US" altLang="ko-KR" dirty="0"/>
              <a:t>/</a:t>
            </a:r>
            <a:r>
              <a:rPr lang="ko-KR" altLang="en-US" dirty="0" smtClean="0"/>
              <a:t>를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부사격</a:t>
            </a:r>
            <a:r>
              <a:rPr lang="en-US" altLang="ko-KR" dirty="0" smtClean="0"/>
              <a:t>(</a:t>
            </a:r>
            <a:r>
              <a:rPr lang="ko-KR" altLang="en-US" dirty="0" smtClean="0"/>
              <a:t>와</a:t>
            </a:r>
            <a:r>
              <a:rPr lang="en-US" altLang="ko-KR" dirty="0"/>
              <a:t>/</a:t>
            </a:r>
            <a:r>
              <a:rPr lang="ko-KR" altLang="en-US" dirty="0" smtClean="0"/>
              <a:t>과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smtClean="0"/>
              <a:t>Inflectional affixes for predicate</a:t>
            </a:r>
          </a:p>
          <a:p>
            <a:pPr lvl="2"/>
            <a:r>
              <a:rPr lang="en-US" altLang="ko-KR" dirty="0" smtClean="0"/>
              <a:t>E.g. </a:t>
            </a:r>
            <a:r>
              <a:rPr lang="ko-KR" altLang="en-US" dirty="0" smtClean="0"/>
              <a:t>종결어미</a:t>
            </a:r>
            <a:r>
              <a:rPr lang="en-US" altLang="ko-KR" dirty="0" smtClean="0"/>
              <a:t>(-</a:t>
            </a:r>
            <a:r>
              <a:rPr lang="ko-KR" altLang="en-US" dirty="0" smtClean="0"/>
              <a:t>다</a:t>
            </a:r>
            <a:r>
              <a:rPr lang="en-US" altLang="ko-KR" dirty="0" smtClean="0"/>
              <a:t>, -</a:t>
            </a:r>
            <a:r>
              <a:rPr lang="ko-KR" altLang="en-US" dirty="0" err="1" smtClean="0"/>
              <a:t>ㄴ다</a:t>
            </a:r>
            <a:r>
              <a:rPr lang="en-US" altLang="ko-KR" dirty="0" smtClean="0"/>
              <a:t>, -</a:t>
            </a:r>
            <a:r>
              <a:rPr lang="ko-KR" altLang="en-US" dirty="0" smtClean="0"/>
              <a:t>ㅂ니다</a:t>
            </a:r>
            <a:r>
              <a:rPr lang="en-US" altLang="ko-KR" dirty="0" smtClean="0"/>
              <a:t>, -</a:t>
            </a:r>
            <a:r>
              <a:rPr lang="ko-KR" altLang="en-US" dirty="0" smtClean="0"/>
              <a:t>소</a:t>
            </a:r>
            <a:r>
              <a:rPr lang="en-US" altLang="ko-KR" dirty="0" smtClean="0"/>
              <a:t>, -</a:t>
            </a:r>
            <a:r>
              <a:rPr lang="ko-KR" altLang="en-US" dirty="0" smtClean="0"/>
              <a:t>어</a:t>
            </a:r>
            <a:r>
              <a:rPr lang="en-US" altLang="ko-KR" dirty="0" smtClean="0"/>
              <a:t>, -</a:t>
            </a:r>
            <a:r>
              <a:rPr lang="ko-KR" altLang="en-US" dirty="0" smtClean="0"/>
              <a:t>니</a:t>
            </a:r>
            <a:r>
              <a:rPr lang="en-US" altLang="ko-KR" dirty="0" smtClean="0"/>
              <a:t>, -</a:t>
            </a:r>
            <a:r>
              <a:rPr lang="ko-KR" altLang="en-US" dirty="0" smtClean="0"/>
              <a:t>오</a:t>
            </a:r>
            <a:r>
              <a:rPr lang="en-US" altLang="ko-KR" dirty="0" smtClean="0"/>
              <a:t>, …)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Basic process for morphologically rich languages</a:t>
            </a:r>
          </a:p>
          <a:p>
            <a:pPr lvl="1"/>
            <a:r>
              <a:rPr lang="en-US" altLang="ko-KR" dirty="0" smtClean="0"/>
              <a:t>Korean, Japanese, German, etc.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826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Morphological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Preprocess of Part-of-speech Tagging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7</a:t>
            </a:fld>
            <a:endParaRPr lang="en-US" altLang="ko-KR"/>
          </a:p>
        </p:txBody>
      </p:sp>
      <p:grpSp>
        <p:nvGrpSpPr>
          <p:cNvPr id="5" name="그룹 4"/>
          <p:cNvGrpSpPr/>
          <p:nvPr/>
        </p:nvGrpSpPr>
        <p:grpSpPr>
          <a:xfrm>
            <a:off x="304800" y="2362200"/>
            <a:ext cx="8382000" cy="3839608"/>
            <a:chOff x="304800" y="2561192"/>
            <a:chExt cx="8382000" cy="3839608"/>
          </a:xfrm>
        </p:grpSpPr>
        <p:sp>
          <p:nvSpPr>
            <p:cNvPr id="16" name="직사각형 15"/>
            <p:cNvSpPr/>
            <p:nvPr/>
          </p:nvSpPr>
          <p:spPr>
            <a:xfrm>
              <a:off x="2502994" y="2565657"/>
              <a:ext cx="2696390" cy="457200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난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00790" y="2565657"/>
              <a:ext cx="2886010" cy="457200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간다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514600" y="4343400"/>
              <a:ext cx="1109088" cy="457200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나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/CT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502993" y="4876800"/>
              <a:ext cx="1117960" cy="457200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나</a:t>
              </a:r>
              <a:r>
                <a:rPr lang="en-US" altLang="ko-KR" sz="2000" dirty="0" smtClean="0"/>
                <a:t>/YBD</a:t>
              </a:r>
              <a:endParaRPr lang="ko-KR" altLang="en-US" sz="20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02993" y="5410200"/>
              <a:ext cx="1117960" cy="457200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날</a:t>
              </a:r>
              <a:r>
                <a:rPr lang="en-US" altLang="ko-KR" sz="2000" dirty="0" smtClean="0"/>
                <a:t>/YBD</a:t>
              </a:r>
              <a:endParaRPr lang="ko-KR" altLang="en-US" sz="20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842296" y="5181600"/>
              <a:ext cx="1357087" cy="457200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/>
                <a:t>ㄴ</a:t>
              </a:r>
              <a:r>
                <a:rPr lang="en-US" altLang="ko-KR" sz="2000" dirty="0" smtClean="0"/>
                <a:t>/</a:t>
              </a:r>
              <a:r>
                <a:rPr lang="en-US" altLang="ko-KR" sz="2000" dirty="0" err="1" smtClean="0"/>
                <a:t>fmotg</a:t>
              </a:r>
              <a:endParaRPr lang="ko-KR" altLang="en-US" sz="20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852289" y="4343400"/>
              <a:ext cx="1357087" cy="457200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는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fjb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800790" y="4724400"/>
              <a:ext cx="1165706" cy="457200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갈</a:t>
              </a:r>
              <a:r>
                <a:rPr lang="en-US" altLang="ko-KR" sz="2000" dirty="0" smtClean="0"/>
                <a:t>/YBD</a:t>
              </a:r>
              <a:endParaRPr lang="ko-KR" altLang="en-US" sz="20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00790" y="5486400"/>
              <a:ext cx="1165706" cy="457200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가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/YBD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141961" y="5105400"/>
              <a:ext cx="1544839" cy="457200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ㄴ</a:t>
              </a:r>
              <a:r>
                <a:rPr lang="ko-KR" altLang="en-US" sz="2000" dirty="0" err="1" smtClean="0">
                  <a:solidFill>
                    <a:schemeClr val="tx1"/>
                  </a:solidFill>
                </a:rPr>
                <a:t>다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fmof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18" idx="3"/>
              <a:endCxn id="22" idx="1"/>
            </p:cNvCxnSpPr>
            <p:nvPr/>
          </p:nvCxnSpPr>
          <p:spPr>
            <a:xfrm>
              <a:off x="3623688" y="4572000"/>
              <a:ext cx="228601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9" idx="3"/>
              <a:endCxn id="21" idx="1"/>
            </p:cNvCxnSpPr>
            <p:nvPr/>
          </p:nvCxnSpPr>
          <p:spPr>
            <a:xfrm>
              <a:off x="3620953" y="5105400"/>
              <a:ext cx="221343" cy="3048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0" idx="3"/>
              <a:endCxn id="21" idx="1"/>
            </p:cNvCxnSpPr>
            <p:nvPr/>
          </p:nvCxnSpPr>
          <p:spPr>
            <a:xfrm flipV="1">
              <a:off x="3620953" y="5410200"/>
              <a:ext cx="221343" cy="2286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22" idx="3"/>
              <a:endCxn id="23" idx="1"/>
            </p:cNvCxnSpPr>
            <p:nvPr/>
          </p:nvCxnSpPr>
          <p:spPr>
            <a:xfrm>
              <a:off x="5209376" y="4572000"/>
              <a:ext cx="591414" cy="3810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2" idx="3"/>
              <a:endCxn id="24" idx="1"/>
            </p:cNvCxnSpPr>
            <p:nvPr/>
          </p:nvCxnSpPr>
          <p:spPr>
            <a:xfrm>
              <a:off x="5209376" y="4572000"/>
              <a:ext cx="591414" cy="11430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1" idx="3"/>
              <a:endCxn id="23" idx="1"/>
            </p:cNvCxnSpPr>
            <p:nvPr/>
          </p:nvCxnSpPr>
          <p:spPr>
            <a:xfrm flipV="1">
              <a:off x="5199383" y="4953000"/>
              <a:ext cx="601407" cy="4572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1" idx="3"/>
              <a:endCxn id="24" idx="1"/>
            </p:cNvCxnSpPr>
            <p:nvPr/>
          </p:nvCxnSpPr>
          <p:spPr>
            <a:xfrm>
              <a:off x="5199383" y="5410200"/>
              <a:ext cx="601407" cy="3048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24" idx="3"/>
              <a:endCxn id="25" idx="1"/>
            </p:cNvCxnSpPr>
            <p:nvPr/>
          </p:nvCxnSpPr>
          <p:spPr>
            <a:xfrm flipV="1">
              <a:off x="6966496" y="5334000"/>
              <a:ext cx="175465" cy="3810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23" idx="3"/>
              <a:endCxn id="25" idx="1"/>
            </p:cNvCxnSpPr>
            <p:nvPr/>
          </p:nvCxnSpPr>
          <p:spPr>
            <a:xfrm>
              <a:off x="6966496" y="4953000"/>
              <a:ext cx="175465" cy="3810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647296" y="2561192"/>
              <a:ext cx="1486304" cy="46166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Sentence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514600" y="5943600"/>
              <a:ext cx="2684783" cy="457200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난</a:t>
              </a:r>
              <a:r>
                <a:rPr lang="en-US" altLang="ko-KR" sz="2000" dirty="0" smtClean="0"/>
                <a:t>/CMC</a:t>
              </a:r>
              <a:endParaRPr lang="ko-KR" altLang="en-US" sz="2000" dirty="0"/>
            </a:p>
          </p:txBody>
        </p:sp>
        <p:cxnSp>
          <p:nvCxnSpPr>
            <p:cNvPr id="37" name="직선 화살표 연결선 36"/>
            <p:cNvCxnSpPr>
              <a:stCxn id="36" idx="3"/>
              <a:endCxn id="23" idx="1"/>
            </p:cNvCxnSpPr>
            <p:nvPr/>
          </p:nvCxnSpPr>
          <p:spPr>
            <a:xfrm flipV="1">
              <a:off x="5199383" y="4953000"/>
              <a:ext cx="601407" cy="12192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36" idx="3"/>
              <a:endCxn id="24" idx="1"/>
            </p:cNvCxnSpPr>
            <p:nvPr/>
          </p:nvCxnSpPr>
          <p:spPr>
            <a:xfrm flipV="1">
              <a:off x="5199383" y="5715000"/>
              <a:ext cx="601407" cy="4572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아래쪽 화살표 39"/>
            <p:cNvSpPr/>
            <p:nvPr/>
          </p:nvSpPr>
          <p:spPr>
            <a:xfrm>
              <a:off x="1063625" y="3141184"/>
              <a:ext cx="561176" cy="258208"/>
            </a:xfrm>
            <a:prstGeom prst="downArrow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아래쪽 화살표 40"/>
            <p:cNvSpPr/>
            <p:nvPr/>
          </p:nvSpPr>
          <p:spPr>
            <a:xfrm>
              <a:off x="1063625" y="4466192"/>
              <a:ext cx="561176" cy="258208"/>
            </a:xfrm>
            <a:prstGeom prst="downArrow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01244" y="5036403"/>
              <a:ext cx="1593705" cy="830997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Morpheme</a:t>
              </a:r>
            </a:p>
            <a:p>
              <a:pPr algn="ctr"/>
              <a:r>
                <a:rPr lang="en-US" altLang="ko-K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Lattice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04800" y="3566562"/>
              <a:ext cx="2063535" cy="77787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Morphological Analyzer</a:t>
              </a:r>
              <a:endParaRPr lang="ko-KR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4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Morphological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Preprocess of Part-of-speech </a:t>
            </a:r>
            <a:r>
              <a:rPr lang="en-US" altLang="ko-KR" dirty="0" smtClean="0"/>
              <a:t>Tagging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8</a:t>
            </a:fld>
            <a:endParaRPr lang="en-US" altLang="ko-KR"/>
          </a:p>
        </p:txBody>
      </p:sp>
      <p:grpSp>
        <p:nvGrpSpPr>
          <p:cNvPr id="5" name="그룹 4"/>
          <p:cNvGrpSpPr/>
          <p:nvPr/>
        </p:nvGrpSpPr>
        <p:grpSpPr>
          <a:xfrm>
            <a:off x="304800" y="2057400"/>
            <a:ext cx="8382000" cy="4648200"/>
            <a:chOff x="304800" y="1981200"/>
            <a:chExt cx="8382000" cy="4648200"/>
          </a:xfrm>
          <a:effectLst/>
        </p:grpSpPr>
        <p:sp>
          <p:nvSpPr>
            <p:cNvPr id="43" name="직사각형 42"/>
            <p:cNvSpPr/>
            <p:nvPr/>
          </p:nvSpPr>
          <p:spPr>
            <a:xfrm>
              <a:off x="2514600" y="1981200"/>
              <a:ext cx="1109088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나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/CT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502993" y="2514600"/>
              <a:ext cx="111796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나</a:t>
              </a:r>
              <a:r>
                <a:rPr lang="en-US" altLang="ko-KR" sz="2000" dirty="0" smtClean="0"/>
                <a:t>/YBD</a:t>
              </a:r>
              <a:endParaRPr lang="ko-KR" altLang="en-US" sz="20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502993" y="3048000"/>
              <a:ext cx="111796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날</a:t>
              </a:r>
              <a:r>
                <a:rPr lang="en-US" altLang="ko-KR" sz="2000" dirty="0" smtClean="0"/>
                <a:t>/YBD</a:t>
              </a:r>
              <a:endParaRPr lang="ko-KR" altLang="en-US" sz="20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42296" y="2819400"/>
              <a:ext cx="1357087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/>
                <a:t>ㄴ</a:t>
              </a:r>
              <a:r>
                <a:rPr lang="en-US" altLang="ko-KR" sz="2000" dirty="0" smtClean="0"/>
                <a:t>/</a:t>
              </a:r>
              <a:r>
                <a:rPr lang="en-US" altLang="ko-KR" sz="2000" dirty="0" err="1" smtClean="0"/>
                <a:t>fmotg</a:t>
              </a:r>
              <a:endParaRPr lang="ko-KR" altLang="en-US" sz="20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852289" y="1981200"/>
              <a:ext cx="1357087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는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fjb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800790" y="2362200"/>
              <a:ext cx="1165706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갈</a:t>
              </a:r>
              <a:r>
                <a:rPr lang="en-US" altLang="ko-KR" sz="2000" dirty="0" smtClean="0"/>
                <a:t>/YBD</a:t>
              </a:r>
              <a:endParaRPr lang="ko-KR" altLang="en-US" sz="20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800790" y="3124200"/>
              <a:ext cx="1165706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가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/YBD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141961" y="2743200"/>
              <a:ext cx="1544839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ㄴ</a:t>
              </a:r>
              <a:r>
                <a:rPr lang="ko-KR" altLang="en-US" sz="2000" dirty="0" err="1" smtClean="0">
                  <a:solidFill>
                    <a:schemeClr val="tx1"/>
                  </a:solidFill>
                </a:rPr>
                <a:t>다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fmof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직선 화살표 연결선 50"/>
            <p:cNvCxnSpPr>
              <a:stCxn id="43" idx="3"/>
              <a:endCxn id="47" idx="1"/>
            </p:cNvCxnSpPr>
            <p:nvPr/>
          </p:nvCxnSpPr>
          <p:spPr>
            <a:xfrm>
              <a:off x="3623688" y="2209800"/>
              <a:ext cx="228601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44" idx="3"/>
              <a:endCxn id="46" idx="1"/>
            </p:cNvCxnSpPr>
            <p:nvPr/>
          </p:nvCxnSpPr>
          <p:spPr>
            <a:xfrm>
              <a:off x="3620953" y="2743200"/>
              <a:ext cx="221343" cy="3048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45" idx="3"/>
              <a:endCxn id="46" idx="1"/>
            </p:cNvCxnSpPr>
            <p:nvPr/>
          </p:nvCxnSpPr>
          <p:spPr>
            <a:xfrm flipV="1">
              <a:off x="3620953" y="3048000"/>
              <a:ext cx="221343" cy="2286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47" idx="3"/>
              <a:endCxn id="48" idx="1"/>
            </p:cNvCxnSpPr>
            <p:nvPr/>
          </p:nvCxnSpPr>
          <p:spPr>
            <a:xfrm>
              <a:off x="5209376" y="2209800"/>
              <a:ext cx="591414" cy="3810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47" idx="3"/>
              <a:endCxn id="49" idx="1"/>
            </p:cNvCxnSpPr>
            <p:nvPr/>
          </p:nvCxnSpPr>
          <p:spPr>
            <a:xfrm>
              <a:off x="5209376" y="2209800"/>
              <a:ext cx="591414" cy="11430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6" idx="3"/>
              <a:endCxn id="48" idx="1"/>
            </p:cNvCxnSpPr>
            <p:nvPr/>
          </p:nvCxnSpPr>
          <p:spPr>
            <a:xfrm flipV="1">
              <a:off x="5199383" y="2590800"/>
              <a:ext cx="601407" cy="4572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46" idx="3"/>
              <a:endCxn id="49" idx="1"/>
            </p:cNvCxnSpPr>
            <p:nvPr/>
          </p:nvCxnSpPr>
          <p:spPr>
            <a:xfrm>
              <a:off x="5199383" y="3048000"/>
              <a:ext cx="601407" cy="3048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49" idx="3"/>
              <a:endCxn id="50" idx="1"/>
            </p:cNvCxnSpPr>
            <p:nvPr/>
          </p:nvCxnSpPr>
          <p:spPr>
            <a:xfrm flipV="1">
              <a:off x="6966496" y="2971800"/>
              <a:ext cx="175465" cy="3810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48" idx="3"/>
              <a:endCxn id="50" idx="1"/>
            </p:cNvCxnSpPr>
            <p:nvPr/>
          </p:nvCxnSpPr>
          <p:spPr>
            <a:xfrm>
              <a:off x="6966496" y="2590800"/>
              <a:ext cx="175465" cy="3810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72665" y="2487821"/>
              <a:ext cx="159370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Morpheme</a:t>
              </a:r>
            </a:p>
            <a:p>
              <a:pPr algn="ctr"/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Lattice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514600" y="3581400"/>
              <a:ext cx="2684783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난</a:t>
              </a:r>
              <a:r>
                <a:rPr lang="en-US" altLang="ko-KR" sz="2000" dirty="0" smtClean="0"/>
                <a:t>/CMC</a:t>
              </a:r>
              <a:endParaRPr lang="ko-KR" altLang="en-US" sz="2000" dirty="0"/>
            </a:p>
          </p:txBody>
        </p:sp>
        <p:cxnSp>
          <p:nvCxnSpPr>
            <p:cNvPr id="62" name="직선 화살표 연결선 61"/>
            <p:cNvCxnSpPr>
              <a:stCxn id="61" idx="3"/>
              <a:endCxn id="48" idx="1"/>
            </p:cNvCxnSpPr>
            <p:nvPr/>
          </p:nvCxnSpPr>
          <p:spPr>
            <a:xfrm flipV="1">
              <a:off x="5199383" y="2590800"/>
              <a:ext cx="601407" cy="12192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61" idx="3"/>
              <a:endCxn id="49" idx="1"/>
            </p:cNvCxnSpPr>
            <p:nvPr/>
          </p:nvCxnSpPr>
          <p:spPr>
            <a:xfrm flipV="1">
              <a:off x="5199383" y="3352800"/>
              <a:ext cx="601407" cy="4572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700809" y="5265003"/>
              <a:ext cx="133741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Tagged</a:t>
              </a:r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Sentence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아래쪽 화살표 65"/>
            <p:cNvSpPr/>
            <p:nvPr/>
          </p:nvSpPr>
          <p:spPr>
            <a:xfrm>
              <a:off x="1088930" y="3626960"/>
              <a:ext cx="561176" cy="258208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아래쪽 화살표 66"/>
            <p:cNvSpPr/>
            <p:nvPr/>
          </p:nvSpPr>
          <p:spPr>
            <a:xfrm>
              <a:off x="1088930" y="4770992"/>
              <a:ext cx="561176" cy="258208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514600" y="4572000"/>
              <a:ext cx="1109088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rgbClr val="FF0000"/>
                  </a:solidFill>
                </a:rPr>
                <a:t>나</a:t>
              </a:r>
              <a:r>
                <a:rPr lang="en-US" altLang="ko-KR" sz="2000" dirty="0" smtClean="0">
                  <a:solidFill>
                    <a:srgbClr val="FF0000"/>
                  </a:solidFill>
                </a:rPr>
                <a:t>/CT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502993" y="5105400"/>
              <a:ext cx="111796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나</a:t>
              </a:r>
              <a:r>
                <a:rPr lang="en-US" altLang="ko-KR" sz="2000" dirty="0" smtClean="0"/>
                <a:t>/YBD</a:t>
              </a:r>
              <a:endParaRPr lang="ko-KR" altLang="en-US" sz="2000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502993" y="5638800"/>
              <a:ext cx="111796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날</a:t>
              </a:r>
              <a:r>
                <a:rPr lang="en-US" altLang="ko-KR" sz="2000" dirty="0" smtClean="0"/>
                <a:t>/YBD</a:t>
              </a:r>
              <a:endParaRPr lang="ko-KR" altLang="en-US" sz="2000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842296" y="5410200"/>
              <a:ext cx="1357087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/>
                <a:t>ㄴ</a:t>
              </a:r>
              <a:r>
                <a:rPr lang="en-US" altLang="ko-KR" sz="2000" dirty="0" smtClean="0"/>
                <a:t>/</a:t>
              </a:r>
              <a:r>
                <a:rPr lang="en-US" altLang="ko-KR" sz="2000" dirty="0" err="1" smtClean="0"/>
                <a:t>fmotg</a:t>
              </a:r>
              <a:endParaRPr lang="ko-KR" altLang="en-US" sz="2000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852289" y="4572000"/>
              <a:ext cx="1357087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rgbClr val="FF0000"/>
                  </a:solidFill>
                </a:rPr>
                <a:t>는</a:t>
              </a:r>
              <a:r>
                <a:rPr lang="en-US" altLang="ko-KR" sz="2000" dirty="0" smtClean="0">
                  <a:solidFill>
                    <a:srgbClr val="FF0000"/>
                  </a:solidFill>
                </a:rPr>
                <a:t>/</a:t>
              </a:r>
              <a:r>
                <a:rPr lang="en-US" altLang="ko-KR" sz="2000" dirty="0" err="1" smtClean="0">
                  <a:solidFill>
                    <a:srgbClr val="FF0000"/>
                  </a:solidFill>
                </a:rPr>
                <a:t>fjb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800790" y="4953000"/>
              <a:ext cx="1165706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갈</a:t>
              </a:r>
              <a:r>
                <a:rPr lang="en-US" altLang="ko-KR" sz="2000" dirty="0" smtClean="0"/>
                <a:t>/YBD</a:t>
              </a:r>
              <a:endParaRPr lang="ko-KR" altLang="en-US" sz="2000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800790" y="5715000"/>
              <a:ext cx="1165706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rgbClr val="FF0000"/>
                  </a:solidFill>
                </a:rPr>
                <a:t>가</a:t>
              </a:r>
              <a:r>
                <a:rPr lang="en-US" altLang="ko-KR" sz="2000" dirty="0" smtClean="0">
                  <a:solidFill>
                    <a:srgbClr val="FF0000"/>
                  </a:solidFill>
                </a:rPr>
                <a:t>/YBD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141961" y="5334000"/>
              <a:ext cx="1544839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rgbClr val="FF0000"/>
                  </a:solidFill>
                </a:rPr>
                <a:t>ㄴ</a:t>
              </a:r>
              <a:r>
                <a:rPr lang="ko-KR" altLang="en-US" sz="2000" dirty="0" err="1" smtClean="0">
                  <a:solidFill>
                    <a:srgbClr val="FF0000"/>
                  </a:solidFill>
                </a:rPr>
                <a:t>다</a:t>
              </a:r>
              <a:r>
                <a:rPr lang="en-US" altLang="ko-KR" sz="2000" dirty="0" smtClean="0">
                  <a:solidFill>
                    <a:srgbClr val="FF0000"/>
                  </a:solidFill>
                </a:rPr>
                <a:t>/</a:t>
              </a:r>
              <a:r>
                <a:rPr lang="en-US" altLang="ko-KR" sz="2000" dirty="0" err="1" smtClean="0">
                  <a:solidFill>
                    <a:srgbClr val="FF0000"/>
                  </a:solidFill>
                </a:rPr>
                <a:t>fmof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76" name="직선 화살표 연결선 75"/>
            <p:cNvCxnSpPr>
              <a:stCxn id="68" idx="3"/>
              <a:endCxn id="72" idx="1"/>
            </p:cNvCxnSpPr>
            <p:nvPr/>
          </p:nvCxnSpPr>
          <p:spPr>
            <a:xfrm>
              <a:off x="3623688" y="4800600"/>
              <a:ext cx="228601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>
              <a:stCxn id="69" idx="3"/>
              <a:endCxn id="71" idx="1"/>
            </p:cNvCxnSpPr>
            <p:nvPr/>
          </p:nvCxnSpPr>
          <p:spPr>
            <a:xfrm>
              <a:off x="3620953" y="5334000"/>
              <a:ext cx="221343" cy="3048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>
              <a:stCxn id="70" idx="3"/>
              <a:endCxn id="71" idx="1"/>
            </p:cNvCxnSpPr>
            <p:nvPr/>
          </p:nvCxnSpPr>
          <p:spPr>
            <a:xfrm flipV="1">
              <a:off x="3620953" y="5638800"/>
              <a:ext cx="221343" cy="2286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>
              <a:stCxn id="72" idx="3"/>
              <a:endCxn id="73" idx="1"/>
            </p:cNvCxnSpPr>
            <p:nvPr/>
          </p:nvCxnSpPr>
          <p:spPr>
            <a:xfrm>
              <a:off x="5209376" y="4800600"/>
              <a:ext cx="591414" cy="3810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>
              <a:stCxn id="72" idx="3"/>
              <a:endCxn id="74" idx="1"/>
            </p:cNvCxnSpPr>
            <p:nvPr/>
          </p:nvCxnSpPr>
          <p:spPr>
            <a:xfrm>
              <a:off x="5209376" y="4800600"/>
              <a:ext cx="591414" cy="11430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>
              <a:stCxn id="71" idx="3"/>
              <a:endCxn id="73" idx="1"/>
            </p:cNvCxnSpPr>
            <p:nvPr/>
          </p:nvCxnSpPr>
          <p:spPr>
            <a:xfrm flipV="1">
              <a:off x="5199383" y="5181600"/>
              <a:ext cx="601407" cy="4572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>
              <a:stCxn id="71" idx="3"/>
              <a:endCxn id="74" idx="1"/>
            </p:cNvCxnSpPr>
            <p:nvPr/>
          </p:nvCxnSpPr>
          <p:spPr>
            <a:xfrm>
              <a:off x="5199383" y="5638800"/>
              <a:ext cx="601407" cy="3048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>
              <a:stCxn id="74" idx="3"/>
              <a:endCxn id="75" idx="1"/>
            </p:cNvCxnSpPr>
            <p:nvPr/>
          </p:nvCxnSpPr>
          <p:spPr>
            <a:xfrm flipV="1">
              <a:off x="6966496" y="5562600"/>
              <a:ext cx="175465" cy="3810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stCxn id="73" idx="3"/>
              <a:endCxn id="75" idx="1"/>
            </p:cNvCxnSpPr>
            <p:nvPr/>
          </p:nvCxnSpPr>
          <p:spPr>
            <a:xfrm>
              <a:off x="6966496" y="5181600"/>
              <a:ext cx="175465" cy="3810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직사각형 84"/>
            <p:cNvSpPr/>
            <p:nvPr/>
          </p:nvSpPr>
          <p:spPr>
            <a:xfrm>
              <a:off x="2514600" y="6172200"/>
              <a:ext cx="2684783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난</a:t>
              </a:r>
              <a:r>
                <a:rPr lang="en-US" altLang="ko-KR" sz="2000" dirty="0" smtClean="0"/>
                <a:t>/CMC</a:t>
              </a:r>
              <a:endParaRPr lang="ko-KR" altLang="en-US" sz="2000" dirty="0"/>
            </a:p>
          </p:txBody>
        </p:sp>
        <p:cxnSp>
          <p:nvCxnSpPr>
            <p:cNvPr id="86" name="직선 화살표 연결선 85"/>
            <p:cNvCxnSpPr>
              <a:stCxn id="85" idx="3"/>
              <a:endCxn id="73" idx="1"/>
            </p:cNvCxnSpPr>
            <p:nvPr/>
          </p:nvCxnSpPr>
          <p:spPr>
            <a:xfrm flipV="1">
              <a:off x="5199383" y="5181600"/>
              <a:ext cx="601407" cy="12192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>
              <a:stCxn id="85" idx="3"/>
              <a:endCxn id="74" idx="1"/>
            </p:cNvCxnSpPr>
            <p:nvPr/>
          </p:nvCxnSpPr>
          <p:spPr>
            <a:xfrm flipV="1">
              <a:off x="5199383" y="5943600"/>
              <a:ext cx="601407" cy="4572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모서리가 둥근 직사각형 87"/>
            <p:cNvSpPr/>
            <p:nvPr/>
          </p:nvSpPr>
          <p:spPr>
            <a:xfrm>
              <a:off x="304800" y="3946530"/>
              <a:ext cx="2133600" cy="77787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Part-of-Speech Tagger</a:t>
              </a:r>
              <a:endParaRPr lang="ko-KR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0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 for English</a:t>
            </a:r>
          </a:p>
          <a:p>
            <a:pPr lvl="1"/>
            <a:r>
              <a:rPr lang="en-US" altLang="ko-KR" dirty="0" smtClean="0"/>
              <a:t>Use full-form dictionary</a:t>
            </a:r>
            <a:endParaRPr lang="en-US" altLang="ko-KR" dirty="0"/>
          </a:p>
          <a:p>
            <a:pPr lvl="1"/>
            <a:r>
              <a:rPr lang="en-US" altLang="ko-KR" dirty="0" smtClean="0"/>
              <a:t>Affix stripping/Stemming</a:t>
            </a:r>
          </a:p>
          <a:p>
            <a:pPr lvl="1"/>
            <a:r>
              <a:rPr lang="en-US" altLang="ko-KR" dirty="0"/>
              <a:t>Finite State Automata/Finite State Transducer </a:t>
            </a:r>
          </a:p>
          <a:p>
            <a:pPr lvl="1"/>
            <a:r>
              <a:rPr lang="en-US" altLang="ko-KR" dirty="0" smtClean="0"/>
              <a:t>Table-Parsing</a:t>
            </a:r>
            <a:endParaRPr lang="en-US" altLang="ko-KR" dirty="0"/>
          </a:p>
          <a:p>
            <a:pPr lvl="2"/>
            <a:r>
              <a:rPr lang="en-US" altLang="ko-KR" dirty="0" err="1"/>
              <a:t>Cocke</a:t>
            </a:r>
            <a:r>
              <a:rPr lang="en-US" altLang="ko-KR" dirty="0"/>
              <a:t>-Younger-</a:t>
            </a:r>
            <a:r>
              <a:rPr lang="en-US" altLang="ko-KR" dirty="0" err="1"/>
              <a:t>Kasami</a:t>
            </a:r>
            <a:r>
              <a:rPr lang="en-US" altLang="ko-KR" dirty="0"/>
              <a:t> (CYK</a:t>
            </a:r>
            <a:r>
              <a:rPr lang="en-US" altLang="ko-KR" dirty="0" smtClean="0"/>
              <a:t>) Algorithm</a:t>
            </a:r>
          </a:p>
          <a:p>
            <a:pPr lvl="1"/>
            <a:r>
              <a:rPr lang="en-US" altLang="ko-KR" dirty="0" smtClean="0"/>
              <a:t>…</a:t>
            </a:r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84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IR-slides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IIR-slides.pot</Template>
  <TotalTime>63950</TotalTime>
  <Words>2493</Words>
  <Application>Microsoft Office PowerPoint</Application>
  <PresentationFormat>화면 슬라이드 쇼(4:3)</PresentationFormat>
  <Paragraphs>945</Paragraphs>
  <Slides>40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1" baseType="lpstr">
      <vt:lpstr>Arial Unicode MS</vt:lpstr>
      <vt:lpstr>굴림</vt:lpstr>
      <vt:lpstr>Arial</vt:lpstr>
      <vt:lpstr>Calibri</vt:lpstr>
      <vt:lpstr>Cambria Math</vt:lpstr>
      <vt:lpstr>Lucida Sans</vt:lpstr>
      <vt:lpstr>MS PGothic</vt:lpstr>
      <vt:lpstr>Tahoma</vt:lpstr>
      <vt:lpstr>Wingdings</vt:lpstr>
      <vt:lpstr>맑은 고딕</vt:lpstr>
      <vt:lpstr>IIR-slides</vt:lpstr>
      <vt:lpstr>Morphological Analyzer</vt:lpstr>
      <vt:lpstr>Contents</vt:lpstr>
      <vt:lpstr>Morphological Analyzer</vt:lpstr>
      <vt:lpstr>Morphological Analysis</vt:lpstr>
      <vt:lpstr>Morphological Analysis</vt:lpstr>
      <vt:lpstr>Morphological Analysis</vt:lpstr>
      <vt:lpstr>Morphological Analysis</vt:lpstr>
      <vt:lpstr>Morphological Analysis</vt:lpstr>
      <vt:lpstr>Methods</vt:lpstr>
      <vt:lpstr>Methods</vt:lpstr>
      <vt:lpstr>Methods</vt:lpstr>
      <vt:lpstr>Methods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Practice</vt:lpstr>
      <vt:lpstr>Build Morphological Analyzer</vt:lpstr>
      <vt:lpstr>Build Morphological Analyzer</vt:lpstr>
      <vt:lpstr>Build Morphological Analyzer</vt:lpstr>
      <vt:lpstr>Build Morphological Analyzer</vt:lpstr>
      <vt:lpstr>Build Morphological Analyzer</vt:lpstr>
      <vt:lpstr>Build Morphological Analyzer</vt:lpstr>
      <vt:lpstr>Build Morphological Analyzer</vt:lpstr>
      <vt:lpstr>Build Morphological Analyzer</vt:lpstr>
      <vt:lpstr>Build Morphological Analyzer</vt:lpstr>
      <vt:lpstr>Build Morphological Analyzer</vt:lpstr>
      <vt:lpstr>End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이원기</cp:lastModifiedBy>
  <cp:revision>4030</cp:revision>
  <cp:lastPrinted>2017-03-29T04:08:34Z</cp:lastPrinted>
  <dcterms:created xsi:type="dcterms:W3CDTF">2009-09-24T07:33:46Z</dcterms:created>
  <dcterms:modified xsi:type="dcterms:W3CDTF">2019-03-22T05:10:14Z</dcterms:modified>
</cp:coreProperties>
</file>