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1" r:id="rId1"/>
  </p:sldMasterIdLst>
  <p:notesMasterIdLst>
    <p:notesMasterId r:id="rId36"/>
  </p:notesMasterIdLst>
  <p:handoutMasterIdLst>
    <p:handoutMasterId r:id="rId37"/>
  </p:handoutMasterIdLst>
  <p:sldIdLst>
    <p:sldId id="493" r:id="rId2"/>
    <p:sldId id="499" r:id="rId3"/>
    <p:sldId id="643" r:id="rId4"/>
    <p:sldId id="583" r:id="rId5"/>
    <p:sldId id="633" r:id="rId6"/>
    <p:sldId id="647" r:id="rId7"/>
    <p:sldId id="648" r:id="rId8"/>
    <p:sldId id="625" r:id="rId9"/>
    <p:sldId id="649" r:id="rId10"/>
    <p:sldId id="650" r:id="rId11"/>
    <p:sldId id="658" r:id="rId12"/>
    <p:sldId id="659" r:id="rId13"/>
    <p:sldId id="651" r:id="rId14"/>
    <p:sldId id="654" r:id="rId15"/>
    <p:sldId id="626" r:id="rId16"/>
    <p:sldId id="657" r:id="rId17"/>
    <p:sldId id="627" r:id="rId18"/>
    <p:sldId id="628" r:id="rId19"/>
    <p:sldId id="629" r:id="rId20"/>
    <p:sldId id="630" r:id="rId21"/>
    <p:sldId id="631" r:id="rId22"/>
    <p:sldId id="632" r:id="rId23"/>
    <p:sldId id="636" r:id="rId24"/>
    <p:sldId id="660" r:id="rId25"/>
    <p:sldId id="586" r:id="rId26"/>
    <p:sldId id="637" r:id="rId27"/>
    <p:sldId id="661" r:id="rId28"/>
    <p:sldId id="662" r:id="rId29"/>
    <p:sldId id="664" r:id="rId30"/>
    <p:sldId id="665" r:id="rId31"/>
    <p:sldId id="640" r:id="rId32"/>
    <p:sldId id="644" r:id="rId33"/>
    <p:sldId id="642" r:id="rId34"/>
    <p:sldId id="525" r:id="rId35"/>
  </p:sldIdLst>
  <p:sldSz cx="9144000" cy="6858000" type="screen4x3"/>
  <p:notesSz cx="6797675" cy="9926638"/>
  <p:embeddedFontLst>
    <p:embeddedFont>
      <p:font typeface="KoPub돋움체 Bold" panose="020B0600000101010101" charset="-127"/>
      <p:bold r:id="rId38"/>
    </p:embeddedFont>
    <p:embeddedFont>
      <p:font typeface="MS PGothic" panose="020B0600070205080204" pitchFamily="34" charset="-128"/>
      <p:regular r:id="rId39"/>
    </p:embeddedFont>
    <p:embeddedFont>
      <p:font typeface="Cambria Math" panose="02040503050406030204" pitchFamily="18" charset="0"/>
      <p:regular r:id="rId40"/>
    </p:embeddedFont>
    <p:embeddedFont>
      <p:font typeface="함초롬바탕" panose="02030604000101010101" pitchFamily="18" charset="-127"/>
      <p:regular r:id="rId41"/>
      <p:bold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ucida Sans" panose="020B060203050402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seok Kwon" initials="HK" lastIdx="1" clrIdx="0">
    <p:extLst>
      <p:ext uri="{19B8F6BF-5375-455C-9EA6-DF929625EA0E}">
        <p15:presenceInfo xmlns:p15="http://schemas.microsoft.com/office/powerpoint/2012/main" userId="Hongseok Kw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3774FB"/>
    <a:srgbClr val="F5EE9C"/>
    <a:srgbClr val="3B90F7"/>
    <a:srgbClr val="0E4851"/>
    <a:srgbClr val="003399"/>
    <a:srgbClr val="4F81BD"/>
    <a:srgbClr val="A40508"/>
    <a:srgbClr val="808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508" autoAdjust="0"/>
  </p:normalViewPr>
  <p:slideViewPr>
    <p:cSldViewPr>
      <p:cViewPr varScale="1">
        <p:scale>
          <a:sx n="96" d="100"/>
          <a:sy n="96" d="100"/>
        </p:scale>
        <p:origin x="80" y="2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907" y="7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ko-KR" altLang="ko-K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2" y="0"/>
            <a:ext cx="2945954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ko-KR" altLang="ko-KR" dirty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963"/>
            <a:ext cx="2945955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ko-KR" altLang="ko-KR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2" y="9430963"/>
            <a:ext cx="2945954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D2C73ED-842D-4ECA-9DB6-B58A771D076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916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22" y="0"/>
            <a:ext cx="2945954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ko-KR" altLang="ko-KR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67" y="4715483"/>
            <a:ext cx="4986142" cy="446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 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- 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963"/>
            <a:ext cx="2945955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22" y="9430963"/>
            <a:ext cx="2945954" cy="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3" tIns="45941" rIns="91883" bIns="4594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975484-8895-42C7-8115-77298A30E96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2208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Ø"/>
      <a:defRPr kumimoji="1" sz="1200" kern="1200">
        <a:solidFill>
          <a:schemeClr val="tx1"/>
        </a:solidFill>
        <a:latin typeface="KoPub돋움체 Bold" panose="00000800000000000000" pitchFamily="2" charset="-127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200" kern="1200">
        <a:solidFill>
          <a:schemeClr val="tx1"/>
        </a:solidFill>
        <a:latin typeface="KoPub돋움체 Bold" panose="00000800000000000000" pitchFamily="2" charset="-127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KoPub돋움체 Bold" panose="00000800000000000000" pitchFamily="2" charset="-127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KoPub돋움체 Bold" panose="00000800000000000000" pitchFamily="2" charset="-127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KoPub돋움체 Bold" panose="00000800000000000000" pitchFamily="2" charset="-127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09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321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8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62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34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527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29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862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7287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747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56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052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38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404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643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367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283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951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762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189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2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8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9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607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15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804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38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84263" y="1752600"/>
            <a:ext cx="32034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BFCFF"/>
                </a:solidFill>
                <a:latin typeface="KoPub돋움체 Bold" panose="00000800000000000000" pitchFamily="2" charset="-127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304799"/>
            <a:ext cx="9144000" cy="2714625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 dirty="0">
                <a:solidFill>
                  <a:srgbClr val="FFFFFF"/>
                </a:solidFill>
                <a:latin typeface="KoPub돋움체 Bold" panose="00000800000000000000" pitchFamily="2" charset="-127"/>
                <a:ea typeface="ＭＳ Ｐゴシック" pitchFamily="34" charset="-128"/>
              </a:rPr>
              <a:t> 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5105400" cy="15240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0" name="Picture 22" descr="postech ui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8722" y="6400800"/>
            <a:ext cx="153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8"/>
          <p:cNvSpPr>
            <a:spLocks noChangeArrowheads="1"/>
          </p:cNvSpPr>
          <p:nvPr userDrawn="1"/>
        </p:nvSpPr>
        <p:spPr bwMode="auto">
          <a:xfrm>
            <a:off x="0" y="2895600"/>
            <a:ext cx="9144000" cy="9906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KoPub돋움체 Bold" panose="00000800000000000000" pitchFamily="2" charset="-127"/>
              <a:ea typeface="ＭＳ Ｐゴシック" pitchFamily="34" charset="-128"/>
            </a:endParaRPr>
          </a:p>
        </p:txBody>
      </p:sp>
      <p:sp>
        <p:nvSpPr>
          <p:cNvPr id="54" name="Rectangle 12"/>
          <p:cNvSpPr/>
          <p:nvPr userDrawn="1"/>
        </p:nvSpPr>
        <p:spPr bwMode="invGray">
          <a:xfrm>
            <a:off x="0" y="914400"/>
            <a:ext cx="9144000" cy="1371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KoPub돋움체 Bold" panose="00000800000000000000" pitchFamily="2" charset="-127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 bwMode="white">
          <a:xfrm>
            <a:off x="381000" y="990600"/>
            <a:ext cx="8458200" cy="12192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6934200" y="0"/>
            <a:ext cx="2209800" cy="381000"/>
          </a:xfrm>
          <a:prstGeom prst="rect">
            <a:avLst/>
          </a:prstGeom>
          <a:solidFill>
            <a:srgbClr val="0E4851"/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600" dirty="0">
                <a:solidFill>
                  <a:srgbClr val="FFFFFF"/>
                </a:solidFill>
                <a:latin typeface="KoPub돋움체 Bold" panose="00000800000000000000" pitchFamily="2" charset="-127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5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>
            <a:lvl1pPr>
              <a:defRPr sz="2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>
              <a:defRPr sz="22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228600" y="1078752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392952"/>
            <a:ext cx="8534400" cy="669472"/>
          </a:xfrm>
        </p:spPr>
        <p:txBody>
          <a:bodyPr/>
          <a:lstStyle>
            <a:lvl1pPr>
              <a:defRPr sz="3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1193" y="6611779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   </a:t>
            </a:r>
            <a:endParaRPr lang="en-US" sz="1000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2057400" cy="365125"/>
          </a:xfrm>
        </p:spPr>
        <p:txBody>
          <a:bodyPr/>
          <a:lstStyle/>
          <a:p>
            <a:fld id="{AC614603-781F-4E52-B322-E19220847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174671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228600" y="13716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8199" y="1447800"/>
            <a:ext cx="4207329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 anchor="ctr"/>
          <a:lstStyle>
            <a:lvl1pPr algn="ctr">
              <a:defRPr sz="4000" b="1" cap="all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6248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194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b="0" i="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ko-KR" sz="1600" b="0" i="1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4603-781F-4E52-B322-E19220847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59" r:id="rId2"/>
    <p:sldLayoutId id="2147483879" r:id="rId3"/>
    <p:sldLayoutId id="2147483853" r:id="rId4"/>
    <p:sldLayoutId id="2147483855" r:id="rId5"/>
    <p:sldLayoutId id="21474838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3"/>
          <p:cNvSpPr>
            <a:spLocks noGrp="1"/>
          </p:cNvSpPr>
          <p:nvPr>
            <p:ph type="subTitle" idx="1"/>
          </p:nvPr>
        </p:nvSpPr>
        <p:spPr>
          <a:xfrm>
            <a:off x="667246" y="4572000"/>
            <a:ext cx="7809509" cy="16002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함초롬바탕" panose="02030504000101010101" pitchFamily="18" charset="-127"/>
              </a:rPr>
              <a:t>Knowledge </a:t>
            </a:r>
            <a:r>
              <a:rPr lang="en-US" altLang="ko-KR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함초롬바탕" panose="02030504000101010101" pitchFamily="18" charset="-127"/>
              </a:rPr>
              <a:t>and Language Engineering </a:t>
            </a:r>
            <a:r>
              <a:rPr lang="en-US" altLang="ko-KR" dirty="0" smtClean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함초롬바탕" panose="02030504000101010101" pitchFamily="18" charset="-127"/>
              </a:rPr>
              <a:t>Lab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2900" y="990600"/>
            <a:ext cx="8458200" cy="1219200"/>
          </a:xfrm>
        </p:spPr>
        <p:txBody>
          <a:bodyPr>
            <a:normAutofit/>
          </a:bodyPr>
          <a:lstStyle/>
          <a:p>
            <a:r>
              <a:rPr lang="en-US" sz="4400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Neural Language Models</a:t>
            </a:r>
            <a:endParaRPr lang="en-US" sz="44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 bwMode="auto">
          <a:xfrm>
            <a:off x="2479609" y="3238500"/>
            <a:ext cx="41847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ＭＳ Ｐゴシック" pitchFamily="-6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ＭＳ Ｐゴシック" pitchFamily="-6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ＭＳ Ｐゴシック" pitchFamily="-6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ＭＳ Ｐゴシック" pitchFamily="-6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RNN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122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5" y="2024756"/>
            <a:ext cx="823329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66800" y="5339870"/>
            <a:ext cx="7293429" cy="1143001"/>
            <a:chOff x="1066800" y="5339870"/>
            <a:chExt cx="7293429" cy="1143001"/>
          </a:xfrm>
        </p:grpSpPr>
        <p:grpSp>
          <p:nvGrpSpPr>
            <p:cNvPr id="2" name="그룹 1"/>
            <p:cNvGrpSpPr/>
            <p:nvPr/>
          </p:nvGrpSpPr>
          <p:grpSpPr>
            <a:xfrm>
              <a:off x="1066800" y="5339870"/>
              <a:ext cx="7293429" cy="1143001"/>
              <a:chOff x="1524000" y="5339870"/>
              <a:chExt cx="7293429" cy="1143001"/>
            </a:xfrm>
          </p:grpSpPr>
          <p:pic>
            <p:nvPicPr>
              <p:cNvPr id="5126" name="Picture 6" descr="http://colah.github.io/posts/2015-08-Understanding-LSTMs/img/LSTM3-focus-f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13" t="40839" r="4509" b="37884"/>
              <a:stretch/>
            </p:blipFill>
            <p:spPr bwMode="auto">
              <a:xfrm>
                <a:off x="2264228" y="5339870"/>
                <a:ext cx="6553201" cy="1143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http://colah.github.io/posts/2015-08-Understanding-LSTMs/img/LSTM3-focus-o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94" t="52187" r="42187" b="29373"/>
              <a:stretch/>
            </p:blipFill>
            <p:spPr bwMode="auto">
              <a:xfrm>
                <a:off x="1524000" y="5416069"/>
                <a:ext cx="838201" cy="990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3657600" y="58674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5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Timestep</a:t>
            </a:r>
            <a:r>
              <a:rPr lang="ko-KR" altLang="en-US" dirty="0" smtClean="0"/>
              <a:t>마다 다른 </a:t>
            </a:r>
            <a:r>
              <a:rPr lang="en-US" altLang="ko-KR" dirty="0" smtClean="0"/>
              <a:t>Weight? Or weight sharing?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2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5" y="2024756"/>
            <a:ext cx="823329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66800" y="5339870"/>
            <a:ext cx="7293429" cy="1143001"/>
            <a:chOff x="1066800" y="5339870"/>
            <a:chExt cx="7293429" cy="1143001"/>
          </a:xfrm>
        </p:grpSpPr>
        <p:grpSp>
          <p:nvGrpSpPr>
            <p:cNvPr id="2" name="그룹 1"/>
            <p:cNvGrpSpPr/>
            <p:nvPr/>
          </p:nvGrpSpPr>
          <p:grpSpPr>
            <a:xfrm>
              <a:off x="1066800" y="5339870"/>
              <a:ext cx="7293429" cy="1143001"/>
              <a:chOff x="1524000" y="5339870"/>
              <a:chExt cx="7293429" cy="1143001"/>
            </a:xfrm>
          </p:grpSpPr>
          <p:pic>
            <p:nvPicPr>
              <p:cNvPr id="5126" name="Picture 6" descr="http://colah.github.io/posts/2015-08-Understanding-LSTMs/img/LSTM3-focus-f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13" t="40839" r="4509" b="37884"/>
              <a:stretch/>
            </p:blipFill>
            <p:spPr bwMode="auto">
              <a:xfrm>
                <a:off x="2264228" y="5339870"/>
                <a:ext cx="6553201" cy="1143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http://colah.github.io/posts/2015-08-Understanding-LSTMs/img/LSTM3-focus-o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94" t="52187" r="42187" b="29373"/>
              <a:stretch/>
            </p:blipFill>
            <p:spPr bwMode="auto">
              <a:xfrm>
                <a:off x="1524000" y="5416069"/>
                <a:ext cx="838201" cy="990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3657600" y="58674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Timestep</a:t>
            </a:r>
            <a:r>
              <a:rPr lang="ko-KR" altLang="en-US" dirty="0" smtClean="0"/>
              <a:t>마다 다른 </a:t>
            </a:r>
            <a:r>
              <a:rPr lang="en-US" altLang="ko-KR" dirty="0" smtClean="0"/>
              <a:t>weight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2" indent="-342900">
              <a:buClr>
                <a:srgbClr val="437085"/>
              </a:buClr>
            </a:pPr>
            <a:r>
              <a:rPr lang="ko-KR" altLang="en-US" sz="2200" dirty="0"/>
              <a:t>학습 </a:t>
            </a:r>
            <a:r>
              <a:rPr lang="ko-KR" altLang="en-US" sz="2200" dirty="0" err="1"/>
              <a:t>파라미터의</a:t>
            </a:r>
            <a:r>
              <a:rPr lang="ko-KR" altLang="en-US" sz="2200" dirty="0"/>
              <a:t> 수가 선형적으로 </a:t>
            </a:r>
            <a:r>
              <a:rPr lang="ko-KR" altLang="en-US" sz="2200" dirty="0" smtClean="0"/>
              <a:t>증가</a:t>
            </a:r>
            <a:endParaRPr lang="en-US" altLang="ko-KR" sz="2200" dirty="0"/>
          </a:p>
          <a:p>
            <a:pPr marL="742950" lvl="2" indent="-342900">
              <a:buClr>
                <a:srgbClr val="437085"/>
              </a:buClr>
            </a:pPr>
            <a:r>
              <a:rPr lang="ko-KR" altLang="en-US" dirty="0" smtClean="0"/>
              <a:t>네트워크가 학습하지 못한 </a:t>
            </a:r>
            <a:r>
              <a:rPr lang="ko-KR" altLang="en-US" dirty="0" err="1" smtClean="0"/>
              <a:t>입력열에</a:t>
            </a:r>
            <a:r>
              <a:rPr lang="ko-KR" altLang="en-US" dirty="0" smtClean="0"/>
              <a:t> 대한 일반화 불가능</a:t>
            </a:r>
            <a:endParaRPr lang="en-US" altLang="ko-KR" dirty="0" smtClean="0"/>
          </a:p>
          <a:p>
            <a:pPr marL="742950" lvl="2" indent="-342900">
              <a:buClr>
                <a:srgbClr val="437085"/>
              </a:buClr>
            </a:pPr>
            <a:r>
              <a:rPr lang="en-US" altLang="ko-KR" dirty="0" smtClean="0">
                <a:solidFill>
                  <a:srgbClr val="00B050"/>
                </a:solidFill>
              </a:rPr>
              <a:t>on </a:t>
            </a:r>
            <a:r>
              <a:rPr lang="en-US" altLang="ko-KR" dirty="0" err="1" smtClean="0">
                <a:solidFill>
                  <a:srgbClr val="00B050"/>
                </a:solidFill>
              </a:rPr>
              <a:t>monday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it was snowing</a:t>
            </a:r>
          </a:p>
          <a:p>
            <a:pPr marL="742950" lvl="2" indent="-342900">
              <a:buClr>
                <a:srgbClr val="437085"/>
              </a:buClr>
            </a:pPr>
            <a:r>
              <a:rPr lang="en-US" altLang="ko-KR" dirty="0" smtClean="0">
                <a:solidFill>
                  <a:srgbClr val="C00000"/>
                </a:solidFill>
              </a:rPr>
              <a:t>it was snowing </a:t>
            </a:r>
            <a:r>
              <a:rPr lang="en-US" altLang="ko-KR" dirty="0" smtClean="0">
                <a:solidFill>
                  <a:srgbClr val="00B050"/>
                </a:solidFill>
              </a:rPr>
              <a:t>on Monday</a:t>
            </a:r>
          </a:p>
          <a:p>
            <a:pPr marL="742950" lvl="2" indent="-342900">
              <a:buClr>
                <a:srgbClr val="437085"/>
              </a:buClr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ko-KR" sz="2600" dirty="0" smtClean="0"/>
              <a:t>Weight sharing</a:t>
            </a:r>
          </a:p>
          <a:p>
            <a:pPr marL="742950" lvl="2" indent="-342900">
              <a:buClr>
                <a:srgbClr val="437085"/>
              </a:buClr>
            </a:pPr>
            <a:r>
              <a:rPr lang="ko-KR" altLang="en-US" sz="2200" dirty="0" smtClean="0"/>
              <a:t>학습 </a:t>
            </a:r>
            <a:r>
              <a:rPr lang="ko-KR" altLang="en-US" sz="2200" dirty="0" err="1" smtClean="0"/>
              <a:t>파라미터</a:t>
            </a:r>
            <a:r>
              <a:rPr lang="ko-KR" altLang="en-US" sz="2200" dirty="0" smtClean="0"/>
              <a:t> 수 효율적</a:t>
            </a:r>
            <a:endParaRPr lang="en-US" altLang="ko-KR" sz="2200" dirty="0" smtClean="0"/>
          </a:p>
          <a:p>
            <a:pPr marL="742950" lvl="2" indent="-342900">
              <a:buClr>
                <a:srgbClr val="437085"/>
              </a:buClr>
            </a:pPr>
            <a:r>
              <a:rPr lang="ko-KR" altLang="en-US" sz="2200" dirty="0" smtClean="0"/>
              <a:t>학습 데이터 </a:t>
            </a:r>
            <a:r>
              <a:rPr lang="ko-KR" altLang="en-US" sz="2200" dirty="0" err="1" smtClean="0"/>
              <a:t>오버피팅</a:t>
            </a:r>
            <a:r>
              <a:rPr lang="ko-KR" altLang="en-US" sz="2200" dirty="0" smtClean="0"/>
              <a:t> 감소</a:t>
            </a:r>
            <a:endParaRPr lang="en-US" altLang="ko-KR" sz="2200" dirty="0" smtClean="0"/>
          </a:p>
          <a:p>
            <a:pPr marL="742950" lvl="2" indent="-342900">
              <a:buClr>
                <a:srgbClr val="437085"/>
              </a:buClr>
            </a:pPr>
            <a:r>
              <a:rPr lang="ko-KR" altLang="en-US" sz="2200" dirty="0" err="1" smtClean="0"/>
              <a:t>가변길이의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입력열을</a:t>
            </a:r>
            <a:r>
              <a:rPr lang="ko-KR" altLang="en-US" sz="2200" dirty="0" smtClean="0"/>
              <a:t> 가지는 모델링에 도움</a:t>
            </a:r>
            <a:endParaRPr lang="en-US" altLang="ko-KR" sz="2200" dirty="0" smtClean="0"/>
          </a:p>
          <a:p>
            <a:pPr marL="742950" lvl="2" indent="-342900">
              <a:buClr>
                <a:srgbClr val="437085"/>
              </a:buClr>
            </a:pPr>
            <a:endParaRPr lang="en-US" altLang="ko-KR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05" y="5562600"/>
            <a:ext cx="6025990" cy="9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1606"/>
              </p:ext>
            </p:extLst>
          </p:nvPr>
        </p:nvGraphicFramePr>
        <p:xfrm>
          <a:off x="685800" y="2376392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0.15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0.66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2370"/>
              </p:ext>
            </p:extLst>
          </p:nvPr>
        </p:nvGraphicFramePr>
        <p:xfrm>
          <a:off x="4953000" y="2376392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0.18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0.89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0.43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66304"/>
              </p:ext>
            </p:extLst>
          </p:nvPr>
        </p:nvGraphicFramePr>
        <p:xfrm>
          <a:off x="1066800" y="3210560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0.15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0.66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4331"/>
              </p:ext>
            </p:extLst>
          </p:nvPr>
        </p:nvGraphicFramePr>
        <p:xfrm>
          <a:off x="4495800" y="3210560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0.18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0.89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0.43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42326"/>
              </p:ext>
            </p:extLst>
          </p:nvPr>
        </p:nvGraphicFramePr>
        <p:xfrm>
          <a:off x="2857500" y="6182360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0.15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0.66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pic>
        <p:nvPicPr>
          <p:cNvPr id="35" name="Picture 8" descr="http://colah.github.io/posts/2015-08-Understanding-LSTMs/img/LSTM3-focus-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4" t="52187" r="42187" b="29373"/>
          <a:stretch/>
        </p:blipFill>
        <p:spPr bwMode="auto">
          <a:xfrm>
            <a:off x="2209800" y="5943600"/>
            <a:ext cx="629753" cy="7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27" idx="0"/>
          </p:cNvCxnSpPr>
          <p:nvPr/>
        </p:nvCxnSpPr>
        <p:spPr>
          <a:xfrm flipH="1">
            <a:off x="2400300" y="1832832"/>
            <a:ext cx="2171700" cy="5435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5" idx="0"/>
          </p:cNvCxnSpPr>
          <p:nvPr/>
        </p:nvCxnSpPr>
        <p:spPr>
          <a:xfrm>
            <a:off x="5410200" y="1832832"/>
            <a:ext cx="1257300" cy="5435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7" idx="2"/>
          </p:cNvCxnSpPr>
          <p:nvPr/>
        </p:nvCxnSpPr>
        <p:spPr>
          <a:xfrm>
            <a:off x="2400300" y="2747232"/>
            <a:ext cx="2094214" cy="4523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</p:cNvCxnSpPr>
          <p:nvPr/>
        </p:nvCxnSpPr>
        <p:spPr>
          <a:xfrm flipH="1">
            <a:off x="4494514" y="2747232"/>
            <a:ext cx="2172986" cy="4633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495157" y="3791856"/>
            <a:ext cx="643" cy="3991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94514" y="4706256"/>
            <a:ext cx="643" cy="3991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5731" y="5222435"/>
            <a:ext cx="977566" cy="416365"/>
          </a:xfrm>
          <a:prstGeom prst="rect">
            <a:avLst/>
          </a:prstGeom>
          <a:solidFill>
            <a:srgbClr val="F5EE9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tanh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494514" y="5696856"/>
            <a:ext cx="643" cy="3991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081921" y="1219200"/>
            <a:ext cx="4980157" cy="778670"/>
            <a:chOff x="2081921" y="1066800"/>
            <a:chExt cx="4980157" cy="7786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1921" y="1066800"/>
              <a:ext cx="4980157" cy="778670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3877312" y="1419062"/>
              <a:ext cx="156411" cy="34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284300" y="4246984"/>
            <a:ext cx="590939" cy="553616"/>
            <a:chOff x="4203440" y="4032122"/>
            <a:chExt cx="590939" cy="55361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/>
            <a:srcRect l="27885" t="22365" r="60249" b="9133"/>
            <a:stretch/>
          </p:blipFill>
          <p:spPr>
            <a:xfrm>
              <a:off x="4203440" y="4032122"/>
              <a:ext cx="590939" cy="533400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4572000" y="4242237"/>
              <a:ext cx="222379" cy="34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8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불행하게도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길이가 긴 열 학습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Vanishing gradient problem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/>
          <a:stretch/>
        </p:blipFill>
        <p:spPr bwMode="auto">
          <a:xfrm>
            <a:off x="1219200" y="3200400"/>
            <a:ext cx="6432044" cy="26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불행하게도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길이가 긴 열 학습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Vanishing gradient problem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/>
          <a:stretch/>
        </p:blipFill>
        <p:spPr bwMode="auto">
          <a:xfrm>
            <a:off x="475461" y="2871345"/>
            <a:ext cx="5315739" cy="21578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0" r="33714"/>
          <a:stretch/>
        </p:blipFill>
        <p:spPr bwMode="auto">
          <a:xfrm>
            <a:off x="6705600" y="2900540"/>
            <a:ext cx="2046175" cy="21044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불행하게도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길이가 긴 열 학습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Vanishing gradient problem</a:t>
            </a:r>
          </a:p>
          <a:p>
            <a:pPr lvl="1"/>
            <a:r>
              <a:rPr lang="ko-KR" altLang="en-US" dirty="0"/>
              <a:t>장기 의존성 학습 어려움</a:t>
            </a:r>
            <a:r>
              <a:rPr lang="en-US" altLang="ko-KR" dirty="0"/>
              <a:t> (long-term dependency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/>
          <a:stretch/>
        </p:blipFill>
        <p:spPr bwMode="auto">
          <a:xfrm>
            <a:off x="475461" y="2871345"/>
            <a:ext cx="5315739" cy="21578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0" r="33714"/>
          <a:stretch/>
        </p:blipFill>
        <p:spPr bwMode="auto">
          <a:xfrm>
            <a:off x="6705600" y="2900540"/>
            <a:ext cx="2046175" cy="21044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461" y="5492592"/>
            <a:ext cx="5315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</a:t>
            </a:r>
            <a:r>
              <a:rPr lang="ko-KR" altLang="en-US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＜</a:t>
            </a:r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   *</a:t>
            </a:r>
            <a:r>
              <a:rPr lang="ko-KR" altLang="en-US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＜</a:t>
            </a:r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  </a:t>
            </a:r>
            <a:r>
              <a:rPr lang="ko-KR" altLang="en-US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</a:t>
            </a:r>
            <a:r>
              <a:rPr lang="ko-KR" altLang="en-US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＜</a:t>
            </a:r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       …  *</a:t>
            </a:r>
            <a:r>
              <a:rPr lang="ko-KR" altLang="en-US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＜</a:t>
            </a:r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</a:t>
            </a:r>
          </a:p>
          <a:p>
            <a:pPr algn="ctr"/>
            <a:r>
              <a:rPr lang="en-US" altLang="ko-KR" sz="2800" b="1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 0.0000000000000000000001</a:t>
            </a:r>
            <a:endParaRPr lang="ko-KR" altLang="en-US" sz="2800" b="1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Long Short-Term Memory networks (LSTMs)</a:t>
            </a:r>
          </a:p>
          <a:p>
            <a:pPr lvl="1"/>
            <a:r>
              <a:rPr lang="en-US" altLang="ko-KR" dirty="0"/>
              <a:t>Vanishing gradient </a:t>
            </a:r>
            <a:r>
              <a:rPr lang="en-US" altLang="ko-KR" dirty="0" smtClean="0"/>
              <a:t>problem </a:t>
            </a:r>
            <a:r>
              <a:rPr lang="ko-KR" altLang="en-US" dirty="0" smtClean="0"/>
              <a:t>완화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장기 의존성 학습문제 보완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42" name="Picture 2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5" y="2971800"/>
            <a:ext cx="820024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LSTMs </a:t>
            </a:r>
            <a:r>
              <a:rPr lang="ko-KR" altLang="en-US" dirty="0" smtClean="0"/>
              <a:t>핵심 아이디어</a:t>
            </a:r>
            <a:endParaRPr lang="en-US" altLang="ko-KR" dirty="0"/>
          </a:p>
          <a:p>
            <a:pPr lvl="1"/>
            <a:r>
              <a:rPr lang="ko-KR" altLang="en-US" dirty="0" smtClean="0"/>
              <a:t>셀 </a:t>
            </a:r>
            <a:r>
              <a:rPr lang="ko-KR" altLang="en-US" dirty="0" err="1" smtClean="0"/>
              <a:t>스테이트</a:t>
            </a:r>
            <a:r>
              <a:rPr lang="en-US" altLang="ko-KR" dirty="0"/>
              <a:t> </a:t>
            </a:r>
            <a:r>
              <a:rPr lang="en-US" altLang="ko-KR" dirty="0" smtClean="0"/>
              <a:t>(cell state) – </a:t>
            </a:r>
            <a:r>
              <a:rPr lang="ko-KR" altLang="en-US" dirty="0" smtClean="0"/>
              <a:t>정보 전달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불필요한 정보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유용한 정보 추가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122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934200" cy="21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LSTMs Step1</a:t>
            </a:r>
            <a:endParaRPr lang="en-US" altLang="ko-KR" dirty="0"/>
          </a:p>
          <a:p>
            <a:pPr lvl="1"/>
            <a:r>
              <a:rPr lang="en-US" altLang="ko-KR" dirty="0" smtClean="0"/>
              <a:t>Forget gate layer</a:t>
            </a:r>
          </a:p>
          <a:p>
            <a:pPr lvl="2"/>
            <a:r>
              <a:rPr lang="ko-KR" altLang="en-US" dirty="0" smtClean="0"/>
              <a:t>어떤 정보를 셀 </a:t>
            </a:r>
            <a:r>
              <a:rPr lang="ko-KR" altLang="en-US" dirty="0" err="1" smtClean="0"/>
              <a:t>스테이트에서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제거</a:t>
            </a:r>
            <a:r>
              <a:rPr lang="ko-KR" altLang="en-US" dirty="0" smtClean="0"/>
              <a:t>할 것인지 결정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146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63464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신경</a:t>
            </a:r>
            <a:r>
              <a:rPr lang="ko-KR" altLang="en-US" dirty="0"/>
              <a:t>망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언어 모델 소개</a:t>
            </a:r>
            <a:endParaRPr lang="en-US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/>
              <a:t>LSTMs </a:t>
            </a:r>
            <a:r>
              <a:rPr lang="ko-KR" altLang="en-US" dirty="0" smtClean="0"/>
              <a:t>기반 언어 모델 실습</a:t>
            </a:r>
            <a:endParaRPr lang="en-US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LSTMs Step2</a:t>
            </a:r>
            <a:endParaRPr lang="en-US" altLang="ko-KR" dirty="0"/>
          </a:p>
          <a:p>
            <a:pPr lvl="1"/>
            <a:r>
              <a:rPr lang="en-US" altLang="ko-KR" dirty="0" smtClean="0"/>
              <a:t>Input gate layer</a:t>
            </a:r>
          </a:p>
          <a:p>
            <a:pPr lvl="2"/>
            <a:r>
              <a:rPr lang="ko-KR" altLang="en-US" dirty="0" smtClean="0"/>
              <a:t>어떤 정보를 셀 </a:t>
            </a:r>
            <a:r>
              <a:rPr lang="ko-KR" altLang="en-US" dirty="0" err="1" smtClean="0"/>
              <a:t>스테이트에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더해 </a:t>
            </a:r>
            <a:r>
              <a:rPr lang="ko-KR" altLang="en-US" dirty="0" smtClean="0"/>
              <a:t>줄 것인지 결정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172" name="Picture 4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610600" cy="265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1"/>
              <p:cNvSpPr txBox="1">
                <a:spLocks/>
              </p:cNvSpPr>
              <p:nvPr/>
            </p:nvSpPr>
            <p:spPr bwMode="auto">
              <a:xfrm>
                <a:off x="304800" y="1219200"/>
                <a:ext cx="8534400" cy="533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Font typeface="Wingdings" pitchFamily="2" charset="2"/>
                  <a:buChar char="§"/>
                  <a:defRPr sz="2600" kern="120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ＭＳ Ｐゴシック" pitchFamily="-65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Font typeface="Wingdings" pitchFamily="2" charset="2"/>
                  <a:buChar char="§"/>
                  <a:defRPr sz="2200" kern="120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18BA3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F6E7E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LSTMs Step3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Update the cell state</a:t>
                </a:r>
              </a:p>
              <a:p>
                <a:pPr lvl="2"/>
                <a:r>
                  <a:rPr lang="ko-KR" altLang="en-US" dirty="0" smtClean="0"/>
                  <a:t>과거의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새로운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업데이트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534400" cy="5334000"/>
              </a:xfrm>
              <a:prstGeom prst="rect">
                <a:avLst/>
              </a:prstGeom>
              <a:blipFill>
                <a:blip r:embed="rId3"/>
                <a:stretch>
                  <a:fillRect l="-1071" t="-10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194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" y="3048000"/>
            <a:ext cx="9073388" cy="28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0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LSTMs Step4</a:t>
            </a:r>
            <a:endParaRPr lang="en-US" altLang="ko-KR" dirty="0"/>
          </a:p>
          <a:p>
            <a:pPr lvl="1"/>
            <a:r>
              <a:rPr lang="en-US" altLang="ko-KR" dirty="0" smtClean="0"/>
              <a:t>Output gate layer</a:t>
            </a:r>
          </a:p>
          <a:p>
            <a:pPr lvl="2"/>
            <a:r>
              <a:rPr lang="ko-KR" altLang="en-US" dirty="0" smtClean="0"/>
              <a:t>셀 </a:t>
            </a:r>
            <a:r>
              <a:rPr lang="ko-KR" altLang="en-US" dirty="0" err="1" smtClean="0"/>
              <a:t>스테이트로부터</a:t>
            </a:r>
            <a:r>
              <a:rPr lang="ko-KR" altLang="en-US" dirty="0" smtClean="0"/>
              <a:t> 어떤 정보를 읽을 것인지 결정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218" name="Picture 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705850" cy="26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LSTMs</a:t>
            </a:r>
            <a:r>
              <a:rPr lang="ko-KR" altLang="en-US" dirty="0" smtClean="0"/>
              <a:t>의 다양한 변형</a:t>
            </a:r>
            <a:endParaRPr lang="en-US" altLang="ko-KR" dirty="0"/>
          </a:p>
          <a:p>
            <a:pPr lvl="1"/>
            <a:r>
              <a:rPr lang="en-US" altLang="ko-KR" dirty="0" smtClean="0"/>
              <a:t>Peep hole</a:t>
            </a:r>
          </a:p>
          <a:p>
            <a:pPr lvl="1"/>
            <a:r>
              <a:rPr lang="en-US" altLang="ko-KR" dirty="0" smtClean="0"/>
              <a:t>Forget + Input gate</a:t>
            </a:r>
          </a:p>
          <a:p>
            <a:pPr lvl="1"/>
            <a:r>
              <a:rPr lang="en-US" altLang="ko-KR" dirty="0" smtClean="0"/>
              <a:t>Gated Recurrent Unit (GRU)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457200" y="13716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언어 모델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47900" y="3886052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1" name="직선 화살표 연결선 10"/>
          <p:cNvCxnSpPr>
            <a:stCxn id="4" idx="0"/>
          </p:cNvCxnSpPr>
          <p:nvPr/>
        </p:nvCxnSpPr>
        <p:spPr>
          <a:xfrm flipV="1">
            <a:off x="2552700" y="350505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4"/>
          </p:cNvCxnSpPr>
          <p:nvPr/>
        </p:nvCxnSpPr>
        <p:spPr>
          <a:xfrm flipV="1">
            <a:off x="2552700" y="4495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" idx="2"/>
          </p:cNvCxnSpPr>
          <p:nvPr/>
        </p:nvCxnSpPr>
        <p:spPr>
          <a:xfrm>
            <a:off x="1790700" y="419085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01253" y="3886052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3606053" y="350505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4"/>
          </p:cNvCxnSpPr>
          <p:nvPr/>
        </p:nvCxnSpPr>
        <p:spPr>
          <a:xfrm flipV="1">
            <a:off x="3606053" y="4495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6"/>
            <a:endCxn id="16" idx="2"/>
          </p:cNvCxnSpPr>
          <p:nvPr/>
        </p:nvCxnSpPr>
        <p:spPr>
          <a:xfrm>
            <a:off x="2857500" y="4190852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356847" y="3886052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4661647" y="350505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1" idx="4"/>
          </p:cNvCxnSpPr>
          <p:nvPr/>
        </p:nvCxnSpPr>
        <p:spPr>
          <a:xfrm flipV="1">
            <a:off x="4661647" y="4495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21" idx="2"/>
          </p:cNvCxnSpPr>
          <p:nvPr/>
        </p:nvCxnSpPr>
        <p:spPr>
          <a:xfrm>
            <a:off x="3910853" y="4190852"/>
            <a:ext cx="445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410200" y="3886052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V="1">
            <a:off x="5715000" y="350505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5" idx="4"/>
          </p:cNvCxnSpPr>
          <p:nvPr/>
        </p:nvCxnSpPr>
        <p:spPr>
          <a:xfrm flipV="1">
            <a:off x="5715000" y="4495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6"/>
            <a:endCxn id="25" idx="2"/>
          </p:cNvCxnSpPr>
          <p:nvPr/>
        </p:nvCxnSpPr>
        <p:spPr>
          <a:xfrm>
            <a:off x="4966447" y="4190852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463552" y="3886052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/>
          <p:cNvCxnSpPr>
            <a:stCxn id="32" idx="0"/>
          </p:cNvCxnSpPr>
          <p:nvPr/>
        </p:nvCxnSpPr>
        <p:spPr>
          <a:xfrm flipV="1">
            <a:off x="6768352" y="350505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2" idx="4"/>
          </p:cNvCxnSpPr>
          <p:nvPr/>
        </p:nvCxnSpPr>
        <p:spPr>
          <a:xfrm flipV="1">
            <a:off x="6768352" y="4495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6"/>
            <a:endCxn id="32" idx="2"/>
          </p:cNvCxnSpPr>
          <p:nvPr/>
        </p:nvCxnSpPr>
        <p:spPr>
          <a:xfrm>
            <a:off x="6019800" y="4190852"/>
            <a:ext cx="443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360" y="4952853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4711" y="495285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2547" y="495285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0383" y="495285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49254" y="495285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14685" y="1295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74761" y="1295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2597" y="129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90433" y="1295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39304" y="1295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7331" y="3194914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t-4</a:t>
            </a:r>
            <a:endParaRPr lang="ko-KR" altLang="en-US" sz="1600" baseline="-25000" dirty="0"/>
          </a:p>
        </p:txBody>
      </p:sp>
      <p:pic>
        <p:nvPicPr>
          <p:cNvPr id="1026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68" y="1889966"/>
            <a:ext cx="853140" cy="5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7579" y="1984086"/>
            <a:ext cx="853140" cy="4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5415" y="1913841"/>
            <a:ext cx="853140" cy="4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0551" y="2049902"/>
            <a:ext cx="853140" cy="3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5687" y="1913841"/>
            <a:ext cx="853140" cy="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380682" y="3194914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t-3</a:t>
            </a:r>
            <a:endParaRPr lang="ko-KR" altLang="en-US" sz="1600" baseline="-25000" dirty="0"/>
          </a:p>
        </p:txBody>
      </p:sp>
      <p:sp>
        <p:nvSpPr>
          <p:cNvPr id="53" name="직사각형 52"/>
          <p:cNvSpPr/>
          <p:nvPr/>
        </p:nvSpPr>
        <p:spPr>
          <a:xfrm>
            <a:off x="4450094" y="3194914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t-2</a:t>
            </a:r>
            <a:endParaRPr lang="ko-KR" altLang="en-US" sz="1600" baseline="-25000" dirty="0"/>
          </a:p>
        </p:txBody>
      </p:sp>
      <p:sp>
        <p:nvSpPr>
          <p:cNvPr id="54" name="직사각형 53"/>
          <p:cNvSpPr/>
          <p:nvPr/>
        </p:nvSpPr>
        <p:spPr>
          <a:xfrm>
            <a:off x="5491871" y="3194914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t-1</a:t>
            </a:r>
            <a:endParaRPr lang="ko-KR" altLang="en-US" sz="1600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6545223" y="3194914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7" idx="0"/>
          </p:cNvCxnSpPr>
          <p:nvPr/>
        </p:nvCxnSpPr>
        <p:spPr>
          <a:xfrm flipH="1" flipV="1">
            <a:off x="2545979" y="2836612"/>
            <a:ext cx="4481" cy="358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2" idx="0"/>
          </p:cNvCxnSpPr>
          <p:nvPr/>
        </p:nvCxnSpPr>
        <p:spPr>
          <a:xfrm flipV="1">
            <a:off x="3603811" y="2822758"/>
            <a:ext cx="1" cy="37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0"/>
          </p:cNvCxnSpPr>
          <p:nvPr/>
        </p:nvCxnSpPr>
        <p:spPr>
          <a:xfrm flipV="1">
            <a:off x="4673223" y="2819400"/>
            <a:ext cx="377" cy="375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5720080" y="2833369"/>
            <a:ext cx="893" cy="36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6739890" y="2843529"/>
            <a:ext cx="3433" cy="35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28600" y="5646003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P(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i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, am, a, boy, &lt;E&gt;) = </a:t>
            </a:r>
            <a:b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</a:b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	P(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i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)*P(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am|i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)*P(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a|i,am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)*P(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boy|i,am,a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)*P(&lt;E&gt;|</a:t>
            </a:r>
            <a:r>
              <a:rPr lang="en-US" altLang="ko-KR" dirty="0" err="1">
                <a:latin typeface="KoPub돋움체 Bold" panose="020B0600000101010101" charset="-127"/>
                <a:ea typeface="KoPub돋움체 Bold" panose="020B0600000101010101" charset="-127"/>
              </a:rPr>
              <a:t>i,am,a,boy</a:t>
            </a:r>
            <a:r>
              <a:rPr lang="en-US" altLang="ko-KR" dirty="0">
                <a:latin typeface="KoPub돋움체 Bold" panose="020B0600000101010101" charset="-127"/>
                <a:ea typeface="KoPub돋움체 Bold" panose="020B0600000101010101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57268" y="2514600"/>
            <a:ext cx="5030186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SOFTMAX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언어모델</a:t>
            </a:r>
            <a:r>
              <a:rPr lang="ko-KR" altLang="en-US" dirty="0" smtClean="0"/>
              <a:t> 실습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324600"/>
            <a:ext cx="2057400" cy="365125"/>
          </a:xfrm>
        </p:spPr>
        <p:txBody>
          <a:bodyPr/>
          <a:lstStyle/>
          <a:p>
            <a:fld id="{AC614603-781F-4E52-B322-E192208471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Training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수만 문장 이상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am a </a:t>
            </a:r>
            <a:r>
              <a:rPr lang="en-US" altLang="ko-KR" dirty="0" smtClean="0"/>
              <a:t>boy .</a:t>
            </a:r>
            <a:endParaRPr lang="en-US" altLang="ko-KR" dirty="0"/>
          </a:p>
          <a:p>
            <a:pPr lvl="2"/>
            <a:r>
              <a:rPr lang="en-US" altLang="ko-KR" dirty="0" smtClean="0"/>
              <a:t>sometimes </a:t>
            </a:r>
            <a:r>
              <a:rPr lang="en-US" altLang="ko-KR" dirty="0"/>
              <a:t>to understand a word’s…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your dictionary we try to </a:t>
            </a:r>
            <a:r>
              <a:rPr lang="en-US" altLang="ko-KR" dirty="0" err="1"/>
              <a:t>gib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단어 사전 구축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=1, am=2, a=3, boy=4, .=5, sometimes=6, …}</a:t>
            </a:r>
          </a:p>
          <a:p>
            <a:pPr lvl="1"/>
            <a:r>
              <a:rPr lang="ko-KR" altLang="en-US" dirty="0" smtClean="0"/>
              <a:t>문장 속 단어들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숫자들로 변환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1 2 3 4 5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6 7 8 9 3 10 …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…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LSTM based language model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797" y="1199866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Training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One-hot representation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1 2 3 4 5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LSTM based language model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26122"/>
              </p:ext>
            </p:extLst>
          </p:nvPr>
        </p:nvGraphicFramePr>
        <p:xfrm>
          <a:off x="2180639" y="2895600"/>
          <a:ext cx="609599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07969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9412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13624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909906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08642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13346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1714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41845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08034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7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7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6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71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</a:p>
                  </a:txBody>
                  <a:tcPr vert="eaVert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106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2056" y="2879725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056" y="325397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056" y="3628217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056" y="4002463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056" y="437670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2056" y="4750955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2056" y="512520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056" y="5499447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&lt;pad&gt;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3396" y="5873690"/>
            <a:ext cx="492443" cy="400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0468" y="624473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&lt;pad&gt;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6294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658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5022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9386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3750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8114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2478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205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&lt;pad&gt;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6842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841378"/>
            <a:ext cx="492443" cy="36924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Training sentence</a:t>
            </a:r>
            <a:endParaRPr lang="ko-KR" altLang="en-US" sz="2000" b="1" u="sng" dirty="0"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5508" y="2114490"/>
            <a:ext cx="368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One-hot vector representation</a:t>
            </a:r>
            <a:endParaRPr lang="ko-KR" altLang="en-US" sz="2000" b="1" u="sng" dirty="0"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3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797" y="1199866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Training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Word-embedding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1 2 3 4 5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LSTM based language model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573"/>
              </p:ext>
            </p:extLst>
          </p:nvPr>
        </p:nvGraphicFramePr>
        <p:xfrm>
          <a:off x="2180639" y="2895600"/>
          <a:ext cx="609599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07969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9412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13624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909906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08642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13346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1714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41845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08034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7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7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6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71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</a:p>
                  </a:txBody>
                  <a:tcPr vert="eaVert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106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2056" y="2879725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056" y="325397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056" y="3628217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056" y="4002463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056" y="437670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2056" y="4750955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2056" y="512520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056" y="5499447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&lt;pad&gt;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3396" y="5873690"/>
            <a:ext cx="492443" cy="400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0468" y="6244731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&lt;pad&gt;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6294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658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5022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9386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3750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8114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2478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205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6842" y="2454649"/>
            <a:ext cx="106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841378"/>
            <a:ext cx="492443" cy="36924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Training sentence</a:t>
            </a:r>
            <a:endParaRPr lang="ko-KR" altLang="en-US" sz="2000" b="1" u="sng" dirty="0"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5508" y="2114490"/>
            <a:ext cx="368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Word-embedding</a:t>
            </a:r>
            <a:endParaRPr lang="ko-KR" altLang="en-US" sz="2000" b="1" u="sng" dirty="0"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1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533400" y="13716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based language model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27846" y="5100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1" name="직선 화살표 연결선 10"/>
          <p:cNvCxnSpPr>
            <a:stCxn id="4" idx="0"/>
          </p:cNvCxnSpPr>
          <p:nvPr/>
        </p:nvCxnSpPr>
        <p:spPr>
          <a:xfrm flipV="1">
            <a:off x="1232646" y="4719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4"/>
          </p:cNvCxnSpPr>
          <p:nvPr/>
        </p:nvCxnSpPr>
        <p:spPr>
          <a:xfrm flipV="1">
            <a:off x="1232646" y="5710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" idx="2"/>
          </p:cNvCxnSpPr>
          <p:nvPr/>
        </p:nvCxnSpPr>
        <p:spPr>
          <a:xfrm>
            <a:off x="470646" y="54057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981199" y="5100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285999" y="4719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4"/>
          </p:cNvCxnSpPr>
          <p:nvPr/>
        </p:nvCxnSpPr>
        <p:spPr>
          <a:xfrm flipV="1">
            <a:off x="2285999" y="5710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6"/>
            <a:endCxn id="16" idx="2"/>
          </p:cNvCxnSpPr>
          <p:nvPr/>
        </p:nvCxnSpPr>
        <p:spPr>
          <a:xfrm>
            <a:off x="1537446" y="5405735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036793" y="5100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3341593" y="4719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1" idx="4"/>
          </p:cNvCxnSpPr>
          <p:nvPr/>
        </p:nvCxnSpPr>
        <p:spPr>
          <a:xfrm flipV="1">
            <a:off x="3341593" y="5710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21" idx="2"/>
          </p:cNvCxnSpPr>
          <p:nvPr/>
        </p:nvCxnSpPr>
        <p:spPr>
          <a:xfrm>
            <a:off x="2590799" y="5405735"/>
            <a:ext cx="445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090146" y="5100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V="1">
            <a:off x="4394946" y="4719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5" idx="4"/>
          </p:cNvCxnSpPr>
          <p:nvPr/>
        </p:nvCxnSpPr>
        <p:spPr>
          <a:xfrm flipV="1">
            <a:off x="4394946" y="5710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6"/>
            <a:endCxn id="25" idx="2"/>
          </p:cNvCxnSpPr>
          <p:nvPr/>
        </p:nvCxnSpPr>
        <p:spPr>
          <a:xfrm>
            <a:off x="3646393" y="5405735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43498" y="5100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/>
          <p:cNvCxnSpPr>
            <a:stCxn id="32" idx="0"/>
          </p:cNvCxnSpPr>
          <p:nvPr/>
        </p:nvCxnSpPr>
        <p:spPr>
          <a:xfrm flipV="1">
            <a:off x="5448298" y="4719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2" idx="4"/>
          </p:cNvCxnSpPr>
          <p:nvPr/>
        </p:nvCxnSpPr>
        <p:spPr>
          <a:xfrm flipV="1">
            <a:off x="5448298" y="5710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6"/>
            <a:endCxn id="32" idx="2"/>
          </p:cNvCxnSpPr>
          <p:nvPr/>
        </p:nvCxnSpPr>
        <p:spPr>
          <a:xfrm>
            <a:off x="4699746" y="5405735"/>
            <a:ext cx="443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1306" y="6167736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64657" y="6167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2493" y="6167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0329" y="6167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0" y="6167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631" y="1752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4707" y="1752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2543" y="1752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0379" y="1752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19250" y="1752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7277" y="4409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t-4</a:t>
            </a:r>
            <a:endParaRPr lang="ko-KR" altLang="en-US" sz="1600" baseline="-25000" dirty="0"/>
          </a:p>
        </p:txBody>
      </p:sp>
      <p:pic>
        <p:nvPicPr>
          <p:cNvPr id="1026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4" y="3104849"/>
            <a:ext cx="853140" cy="5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7525" y="3198969"/>
            <a:ext cx="853140" cy="4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5361" y="3128724"/>
            <a:ext cx="853140" cy="4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0497" y="3264785"/>
            <a:ext cx="853140" cy="3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5633" y="3128724"/>
            <a:ext cx="853140" cy="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060628" y="4409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t-3</a:t>
            </a:r>
            <a:endParaRPr lang="ko-KR" altLang="en-US" sz="1600" baseline="-25000" dirty="0"/>
          </a:p>
        </p:txBody>
      </p:sp>
      <p:sp>
        <p:nvSpPr>
          <p:cNvPr id="53" name="직사각형 52"/>
          <p:cNvSpPr/>
          <p:nvPr/>
        </p:nvSpPr>
        <p:spPr>
          <a:xfrm>
            <a:off x="3130040" y="4409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t-2</a:t>
            </a:r>
            <a:endParaRPr lang="ko-KR" altLang="en-US" sz="1600" baseline="-25000" dirty="0"/>
          </a:p>
        </p:txBody>
      </p:sp>
      <p:sp>
        <p:nvSpPr>
          <p:cNvPr id="54" name="직사각형 53"/>
          <p:cNvSpPr/>
          <p:nvPr/>
        </p:nvSpPr>
        <p:spPr>
          <a:xfrm>
            <a:off x="4171817" y="4409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t-1</a:t>
            </a:r>
            <a:endParaRPr lang="ko-KR" altLang="en-US" sz="1600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5225169" y="4409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7" idx="0"/>
          </p:cNvCxnSpPr>
          <p:nvPr/>
        </p:nvCxnSpPr>
        <p:spPr>
          <a:xfrm flipH="1" flipV="1">
            <a:off x="1225925" y="4051495"/>
            <a:ext cx="4481" cy="358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2" idx="0"/>
          </p:cNvCxnSpPr>
          <p:nvPr/>
        </p:nvCxnSpPr>
        <p:spPr>
          <a:xfrm flipV="1">
            <a:off x="2283757" y="4037641"/>
            <a:ext cx="1" cy="37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0"/>
          </p:cNvCxnSpPr>
          <p:nvPr/>
        </p:nvCxnSpPr>
        <p:spPr>
          <a:xfrm flipV="1">
            <a:off x="3353169" y="4034283"/>
            <a:ext cx="377" cy="375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4400026" y="4048252"/>
            <a:ext cx="893" cy="36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5419836" y="4058412"/>
            <a:ext cx="3433" cy="35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37214" y="3729483"/>
            <a:ext cx="5030186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SOFTMAX LAYER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496" y="25863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4572" y="25863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12408" y="25863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70244" y="25863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9115" y="25863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fly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24600" y="1752600"/>
            <a:ext cx="14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Answer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48400" y="2586335"/>
            <a:ext cx="157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Prediction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48400" y="6163270"/>
            <a:ext cx="157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035299" y="2204037"/>
            <a:ext cx="144" cy="38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135856" y="2396929"/>
            <a:ext cx="636470" cy="17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72979" y="2166096"/>
            <a:ext cx="157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Loss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Content Placeholder 1"/>
          <p:cNvSpPr txBox="1">
            <a:spLocks/>
          </p:cNvSpPr>
          <p:nvPr/>
        </p:nvSpPr>
        <p:spPr bwMode="auto">
          <a:xfrm>
            <a:off x="304797" y="1199866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Training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5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</a:t>
            </a:r>
            <a:r>
              <a:rPr lang="ko-KR" altLang="en-US" dirty="0" err="1" smtClean="0"/>
              <a:t>언어모델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24600"/>
            <a:ext cx="2057400" cy="365125"/>
          </a:xfrm>
        </p:spPr>
        <p:txBody>
          <a:bodyPr/>
          <a:lstStyle/>
          <a:p>
            <a:fld id="{AC614603-781F-4E52-B322-E192208471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based language model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259048" y="4338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1" name="직선 화살표 연결선 10"/>
          <p:cNvCxnSpPr>
            <a:stCxn id="4" idx="0"/>
          </p:cNvCxnSpPr>
          <p:nvPr/>
        </p:nvCxnSpPr>
        <p:spPr>
          <a:xfrm flipV="1">
            <a:off x="1563848" y="3957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4"/>
          </p:cNvCxnSpPr>
          <p:nvPr/>
        </p:nvCxnSpPr>
        <p:spPr>
          <a:xfrm flipV="1">
            <a:off x="1563848" y="4948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" idx="2"/>
          </p:cNvCxnSpPr>
          <p:nvPr/>
        </p:nvCxnSpPr>
        <p:spPr>
          <a:xfrm>
            <a:off x="801848" y="46437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312401" y="4338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617201" y="3957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4"/>
          </p:cNvCxnSpPr>
          <p:nvPr/>
        </p:nvCxnSpPr>
        <p:spPr>
          <a:xfrm flipV="1">
            <a:off x="2617201" y="4948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6"/>
            <a:endCxn id="16" idx="2"/>
          </p:cNvCxnSpPr>
          <p:nvPr/>
        </p:nvCxnSpPr>
        <p:spPr>
          <a:xfrm>
            <a:off x="1868648" y="4643735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367995" y="4338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3672795" y="3957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1" idx="4"/>
          </p:cNvCxnSpPr>
          <p:nvPr/>
        </p:nvCxnSpPr>
        <p:spPr>
          <a:xfrm flipV="1">
            <a:off x="3672795" y="4948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21" idx="2"/>
          </p:cNvCxnSpPr>
          <p:nvPr/>
        </p:nvCxnSpPr>
        <p:spPr>
          <a:xfrm>
            <a:off x="2922001" y="4643735"/>
            <a:ext cx="445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1348" y="4338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V="1">
            <a:off x="4726148" y="3957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5" idx="4"/>
          </p:cNvCxnSpPr>
          <p:nvPr/>
        </p:nvCxnSpPr>
        <p:spPr>
          <a:xfrm flipV="1">
            <a:off x="4726148" y="4948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6"/>
            <a:endCxn id="25" idx="2"/>
          </p:cNvCxnSpPr>
          <p:nvPr/>
        </p:nvCxnSpPr>
        <p:spPr>
          <a:xfrm>
            <a:off x="3977595" y="4643735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474700" y="4338935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/>
          <p:cNvCxnSpPr>
            <a:stCxn id="32" idx="0"/>
          </p:cNvCxnSpPr>
          <p:nvPr/>
        </p:nvCxnSpPr>
        <p:spPr>
          <a:xfrm flipV="1">
            <a:off x="5779500" y="395793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2" idx="4"/>
          </p:cNvCxnSpPr>
          <p:nvPr/>
        </p:nvCxnSpPr>
        <p:spPr>
          <a:xfrm flipV="1">
            <a:off x="5779500" y="49485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6"/>
            <a:endCxn id="32" idx="2"/>
          </p:cNvCxnSpPr>
          <p:nvPr/>
        </p:nvCxnSpPr>
        <p:spPr>
          <a:xfrm>
            <a:off x="5030948" y="4643735"/>
            <a:ext cx="443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2508" y="5405736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859" y="5405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3695" y="5405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1531" y="5405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0402" y="540573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8479" y="3647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t-4</a:t>
            </a:r>
            <a:endParaRPr lang="ko-KR" altLang="en-US" sz="1600" baseline="-25000" dirty="0"/>
          </a:p>
        </p:txBody>
      </p:sp>
      <p:pic>
        <p:nvPicPr>
          <p:cNvPr id="1026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16" y="2342849"/>
            <a:ext cx="853140" cy="5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8727" y="2436969"/>
            <a:ext cx="853140" cy="4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6563" y="2366724"/>
            <a:ext cx="853140" cy="4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1699" y="2502785"/>
            <a:ext cx="853140" cy="3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andom distribution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6835" y="2366724"/>
            <a:ext cx="853140" cy="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1830" y="3647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t-3</a:t>
            </a:r>
            <a:endParaRPr lang="ko-KR" altLang="en-US" sz="1600" baseline="-25000" dirty="0"/>
          </a:p>
        </p:txBody>
      </p:sp>
      <p:sp>
        <p:nvSpPr>
          <p:cNvPr id="53" name="직사각형 52"/>
          <p:cNvSpPr/>
          <p:nvPr/>
        </p:nvSpPr>
        <p:spPr>
          <a:xfrm>
            <a:off x="3461242" y="3647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t-2</a:t>
            </a:r>
            <a:endParaRPr lang="ko-KR" altLang="en-US" sz="1600" baseline="-25000" dirty="0"/>
          </a:p>
        </p:txBody>
      </p:sp>
      <p:sp>
        <p:nvSpPr>
          <p:cNvPr id="54" name="직사각형 53"/>
          <p:cNvSpPr/>
          <p:nvPr/>
        </p:nvSpPr>
        <p:spPr>
          <a:xfrm>
            <a:off x="4503019" y="3647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r>
              <a:rPr lang="en-US" altLang="ko-KR" sz="1600" baseline="-25000" dirty="0" smtClean="0"/>
              <a:t>t-1</a:t>
            </a:r>
            <a:endParaRPr lang="ko-KR" altLang="en-US" sz="1600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5556371" y="3647797"/>
            <a:ext cx="446258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7" idx="0"/>
          </p:cNvCxnSpPr>
          <p:nvPr/>
        </p:nvCxnSpPr>
        <p:spPr>
          <a:xfrm flipH="1" flipV="1">
            <a:off x="1557127" y="3289495"/>
            <a:ext cx="4481" cy="358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2" idx="0"/>
          </p:cNvCxnSpPr>
          <p:nvPr/>
        </p:nvCxnSpPr>
        <p:spPr>
          <a:xfrm flipV="1">
            <a:off x="2614959" y="3275641"/>
            <a:ext cx="1" cy="37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0"/>
          </p:cNvCxnSpPr>
          <p:nvPr/>
        </p:nvCxnSpPr>
        <p:spPr>
          <a:xfrm flipV="1">
            <a:off x="3684371" y="3272283"/>
            <a:ext cx="377" cy="375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4731228" y="3286252"/>
            <a:ext cx="893" cy="36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5751038" y="3296412"/>
            <a:ext cx="3433" cy="35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168416" y="2967483"/>
            <a:ext cx="5030186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SOFTMAX LAYER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579602" y="1824335"/>
            <a:ext cx="157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Prediction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79602" y="5401270"/>
            <a:ext cx="157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23048" y="1905001"/>
            <a:ext cx="85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P(I|..)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09636" y="1905000"/>
            <a:ext cx="103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P(am|..)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76436" y="1905000"/>
            <a:ext cx="103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P(a|..)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43236" y="1905000"/>
            <a:ext cx="103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P(boy|..)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10036" y="1905000"/>
            <a:ext cx="103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P(&lt;E&gt;|..)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04797" y="1199866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Testing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lvl="1" indent="-342900">
              <a:buClr>
                <a:srgbClr val="437085"/>
              </a:buClr>
            </a:pPr>
            <a:r>
              <a:rPr lang="en-US" altLang="ko-KR" dirty="0"/>
              <a:t>P</a:t>
            </a:r>
            <a:r>
              <a:rPr lang="en-US" altLang="ko-KR" dirty="0" smtClean="0"/>
              <a:t>(&lt;E&gt;, </a:t>
            </a:r>
            <a:r>
              <a:rPr lang="en-US" altLang="ko-KR" dirty="0" err="1" smtClean="0"/>
              <a:t>i</a:t>
            </a:r>
            <a:r>
              <a:rPr lang="en-US" altLang="ko-KR" dirty="0"/>
              <a:t>, am, a, </a:t>
            </a:r>
            <a:r>
              <a:rPr lang="en-US" altLang="ko-KR" dirty="0" smtClean="0"/>
              <a:t>boy) </a:t>
            </a:r>
            <a:r>
              <a:rPr lang="en-US" altLang="ko-KR" dirty="0"/>
              <a:t>=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＊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am|i</a:t>
            </a:r>
            <a:r>
              <a:rPr lang="en-US" altLang="ko-KR" dirty="0" smtClean="0"/>
              <a:t>)</a:t>
            </a:r>
            <a:r>
              <a:rPr lang="ko-KR" altLang="en-US" dirty="0" smtClean="0"/>
              <a:t>＊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a|i,am</a:t>
            </a:r>
            <a:r>
              <a:rPr lang="en-US" altLang="ko-KR" dirty="0" smtClean="0"/>
              <a:t>)</a:t>
            </a:r>
            <a:r>
              <a:rPr lang="ko-KR" altLang="en-US" dirty="0" smtClean="0"/>
              <a:t>＊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boy|i,am,a</a:t>
            </a:r>
            <a:r>
              <a:rPr lang="en-US" altLang="ko-KR" dirty="0" smtClean="0"/>
              <a:t>)</a:t>
            </a:r>
            <a:r>
              <a:rPr lang="ko-KR" altLang="en-US" dirty="0" smtClean="0"/>
              <a:t>＊</a:t>
            </a:r>
            <a:r>
              <a:rPr lang="en-US" altLang="ko-KR" dirty="0" smtClean="0"/>
              <a:t>P</a:t>
            </a:r>
            <a:r>
              <a:rPr lang="en-US" altLang="ko-KR" dirty="0"/>
              <a:t>(&lt;E&gt;|</a:t>
            </a:r>
            <a:r>
              <a:rPr lang="en-US" altLang="ko-KR" dirty="0" err="1"/>
              <a:t>i,am,a,boy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2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review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24600"/>
            <a:ext cx="2057400" cy="365125"/>
          </a:xfrm>
        </p:spPr>
        <p:txBody>
          <a:bodyPr/>
          <a:lstStyle/>
          <a:p>
            <a:fld id="{AC614603-781F-4E52-B322-E192208471F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언어모델</a:t>
            </a:r>
            <a:r>
              <a:rPr lang="ko-KR" altLang="en-US" dirty="0" smtClean="0"/>
              <a:t> 실습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NLTK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pip3 install </a:t>
            </a:r>
            <a:r>
              <a:rPr lang="en-US" altLang="ko-KR" dirty="0" err="1" smtClean="0"/>
              <a:t>nltk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34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언어 모델 학습하기 </a:t>
            </a:r>
            <a:r>
              <a:rPr lang="en-US" altLang="ko-KR" dirty="0" smtClean="0"/>
              <a:t>TRAINING_SESSION=True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TRAINING_SESSION=False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문장 확률 계산하기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(&lt;E&gt;, </a:t>
            </a:r>
            <a:r>
              <a:rPr lang="en-US" altLang="ko-KR" dirty="0" err="1" smtClean="0"/>
              <a:t>i</a:t>
            </a:r>
            <a:r>
              <a:rPr lang="en-US" altLang="ko-KR" dirty="0"/>
              <a:t>, am, a, </a:t>
            </a:r>
            <a:r>
              <a:rPr lang="en-US" altLang="ko-KR" dirty="0" smtClean="0"/>
              <a:t>boy) </a:t>
            </a:r>
            <a:r>
              <a:rPr lang="en-US" altLang="ko-KR" dirty="0"/>
              <a:t>= </a:t>
            </a:r>
            <a:br>
              <a:rPr lang="en-US" altLang="ko-KR" dirty="0"/>
            </a:br>
            <a:r>
              <a:rPr lang="en-US" altLang="ko-KR" dirty="0"/>
              <a:t>		P(</a:t>
            </a:r>
            <a:r>
              <a:rPr lang="en-US" altLang="ko-KR" dirty="0" err="1"/>
              <a:t>i</a:t>
            </a:r>
            <a:r>
              <a:rPr lang="en-US" altLang="ko-KR" dirty="0"/>
              <a:t>)*P(</a:t>
            </a:r>
            <a:r>
              <a:rPr lang="en-US" altLang="ko-KR" dirty="0" err="1"/>
              <a:t>am|i</a:t>
            </a:r>
            <a:r>
              <a:rPr lang="en-US" altLang="ko-KR" dirty="0"/>
              <a:t>)*P(</a:t>
            </a:r>
            <a:r>
              <a:rPr lang="en-US" altLang="ko-KR" dirty="0" err="1"/>
              <a:t>a|i,am</a:t>
            </a:r>
            <a:r>
              <a:rPr lang="en-US" altLang="ko-KR" dirty="0"/>
              <a:t>)*P(</a:t>
            </a:r>
            <a:r>
              <a:rPr lang="en-US" altLang="ko-KR" dirty="0" err="1"/>
              <a:t>boy|i,am,a</a:t>
            </a:r>
            <a:r>
              <a:rPr lang="en-US" altLang="ko-KR" dirty="0"/>
              <a:t>)*P(&lt;E&gt;|</a:t>
            </a:r>
            <a:r>
              <a:rPr lang="en-US" altLang="ko-KR" dirty="0" err="1"/>
              <a:t>i,am,a,boy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Def </a:t>
            </a:r>
            <a:r>
              <a:rPr lang="en-US" altLang="ko-KR" dirty="0" err="1" smtClean="0"/>
              <a:t>seq_prob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완성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900" dirty="0" err="1" smtClean="0"/>
              <a:t>Seq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속 단어들 </a:t>
            </a:r>
            <a:r>
              <a:rPr lang="en-US" altLang="ko-KR" sz="1900" dirty="0" smtClean="0"/>
              <a:t>index</a:t>
            </a:r>
            <a:r>
              <a:rPr lang="ko-KR" altLang="en-US" sz="1900" dirty="0" smtClean="0"/>
              <a:t>로 바꾸기</a:t>
            </a:r>
            <a:endParaRPr lang="en-US" altLang="ko-KR" sz="19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900" dirty="0" err="1" smtClean="0"/>
              <a:t>Session.run</a:t>
            </a:r>
            <a:r>
              <a:rPr lang="en-US" altLang="ko-KR" sz="1900" dirty="0" smtClean="0"/>
              <a:t>(?)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통해 </a:t>
            </a:r>
            <a:r>
              <a:rPr lang="en-US" altLang="ko-KR" sz="1900" dirty="0" smtClean="0"/>
              <a:t>prediction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return </a:t>
            </a:r>
            <a:r>
              <a:rPr lang="ko-KR" altLang="en-US" sz="1900" dirty="0" smtClean="0"/>
              <a:t>받기</a:t>
            </a:r>
            <a:endParaRPr lang="en-US" altLang="ko-KR" sz="19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900" dirty="0" smtClean="0"/>
              <a:t>Prediction</a:t>
            </a:r>
            <a:r>
              <a:rPr lang="ko-KR" altLang="en-US" sz="1900" dirty="0" smtClean="0"/>
              <a:t>에서 아래 값들만 추출하기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/>
              <a:t>P(</a:t>
            </a:r>
            <a:r>
              <a:rPr lang="en-US" altLang="ko-KR" sz="1900" dirty="0" err="1"/>
              <a:t>i</a:t>
            </a:r>
            <a:r>
              <a:rPr lang="en-US" altLang="ko-KR" sz="1900" dirty="0"/>
              <a:t>), P(</a:t>
            </a:r>
            <a:r>
              <a:rPr lang="en-US" altLang="ko-KR" sz="1900" dirty="0" err="1"/>
              <a:t>am|i</a:t>
            </a:r>
            <a:r>
              <a:rPr lang="en-US" altLang="ko-KR" sz="1900" dirty="0"/>
              <a:t>), </a:t>
            </a:r>
            <a:r>
              <a:rPr lang="en-US" altLang="ko-KR" sz="1900" dirty="0" smtClean="0"/>
              <a:t>P(</a:t>
            </a:r>
            <a:r>
              <a:rPr lang="en-US" altLang="ko-KR" sz="1900" dirty="0" err="1" smtClean="0"/>
              <a:t>a|I,am</a:t>
            </a:r>
            <a:r>
              <a:rPr lang="en-US" altLang="ko-KR" sz="1900" dirty="0"/>
              <a:t>), </a:t>
            </a:r>
            <a:r>
              <a:rPr lang="en-US" altLang="ko-KR" sz="1900" dirty="0" smtClean="0"/>
              <a:t>P(</a:t>
            </a:r>
            <a:r>
              <a:rPr lang="en-US" altLang="ko-KR" sz="1900" dirty="0" err="1" smtClean="0"/>
              <a:t>boy|I,am,a</a:t>
            </a:r>
            <a:r>
              <a:rPr lang="en-US" altLang="ko-KR" sz="1900" dirty="0"/>
              <a:t>), P(&lt;E</a:t>
            </a:r>
            <a:r>
              <a:rPr lang="en-US" altLang="ko-KR" sz="1900" dirty="0" smtClean="0"/>
              <a:t>&gt;|</a:t>
            </a:r>
            <a:r>
              <a:rPr lang="en-US" altLang="ko-KR" sz="1900" dirty="0" err="1" smtClean="0"/>
              <a:t>I,am,a,boy</a:t>
            </a:r>
            <a:r>
              <a:rPr lang="en-US" altLang="ko-KR" sz="1900" dirty="0"/>
              <a:t>)</a:t>
            </a:r>
            <a:endParaRPr lang="en-US" altLang="ko-KR" sz="19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 smtClean="0"/>
              <a:t>최종 </a:t>
            </a:r>
            <a:r>
              <a:rPr lang="en-US" altLang="ko-KR" sz="1900" dirty="0" err="1" smtClean="0"/>
              <a:t>seq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확률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아래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 계산 하여 </a:t>
            </a:r>
            <a:r>
              <a:rPr lang="en-US" altLang="ko-KR" sz="1900" dirty="0" smtClean="0"/>
              <a:t>return </a:t>
            </a:r>
            <a:r>
              <a:rPr lang="ko-KR" altLang="en-US" sz="1900" dirty="0" smtClean="0"/>
              <a:t>하기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>P(</a:t>
            </a:r>
            <a:r>
              <a:rPr lang="en-US" altLang="ko-KR" sz="1900" dirty="0" err="1" smtClean="0"/>
              <a:t>i</a:t>
            </a:r>
            <a:r>
              <a:rPr lang="en-US" altLang="ko-KR" sz="1900" dirty="0"/>
              <a:t>)*P(</a:t>
            </a:r>
            <a:r>
              <a:rPr lang="en-US" altLang="ko-KR" sz="1900" dirty="0" err="1"/>
              <a:t>am|i</a:t>
            </a:r>
            <a:r>
              <a:rPr lang="en-US" altLang="ko-KR" sz="1900" dirty="0"/>
              <a:t>)*</a:t>
            </a:r>
            <a:r>
              <a:rPr lang="en-US" altLang="ko-KR" sz="1900" dirty="0" smtClean="0"/>
              <a:t>P(</a:t>
            </a:r>
            <a:r>
              <a:rPr lang="en-US" altLang="ko-KR" sz="1900" dirty="0" err="1" smtClean="0"/>
              <a:t>a|I,am</a:t>
            </a:r>
            <a:r>
              <a:rPr lang="en-US" altLang="ko-KR" sz="1900" dirty="0"/>
              <a:t>)*</a:t>
            </a:r>
            <a:r>
              <a:rPr lang="en-US" altLang="ko-KR" sz="1900" dirty="0" smtClean="0"/>
              <a:t>P(</a:t>
            </a:r>
            <a:r>
              <a:rPr lang="en-US" altLang="ko-KR" sz="1900" dirty="0" err="1" smtClean="0"/>
              <a:t>boy|I,am,a</a:t>
            </a:r>
            <a:r>
              <a:rPr lang="en-US" altLang="ko-KR" sz="1900" dirty="0"/>
              <a:t>)*P(&lt;E</a:t>
            </a:r>
            <a:r>
              <a:rPr lang="en-US" altLang="ko-KR" sz="1900" dirty="0" smtClean="0"/>
              <a:t>&gt;|</a:t>
            </a:r>
            <a:r>
              <a:rPr lang="en-US" altLang="ko-KR" sz="1900" dirty="0" err="1" smtClean="0"/>
              <a:t>I,am,a,boy</a:t>
            </a:r>
            <a:r>
              <a:rPr lang="en-US" altLang="ko-KR" sz="1900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 smtClean="0"/>
              <a:t>결과 출력 확인 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아래 두 문장의 확률 비교</a:t>
            </a:r>
            <a:r>
              <a:rPr lang="en-US" altLang="ko-KR" sz="1900" dirty="0" smtClean="0"/>
              <a:t>)</a:t>
            </a:r>
            <a:br>
              <a:rPr lang="en-US" altLang="ko-KR" sz="1900" dirty="0" smtClean="0"/>
            </a:br>
            <a:r>
              <a:rPr lang="en-US" altLang="ko-KR" sz="1900" dirty="0" smtClean="0"/>
              <a:t>print</a:t>
            </a:r>
            <a:r>
              <a:rPr lang="en-US" altLang="ko-KR" sz="1900" dirty="0"/>
              <a:t>(</a:t>
            </a:r>
            <a:r>
              <a:rPr lang="en-US" altLang="ko-KR" sz="1900" dirty="0" smtClean="0"/>
              <a:t>'P(</a:t>
            </a:r>
            <a:r>
              <a:rPr lang="en-US" altLang="ko-KR" sz="1900" dirty="0" err="1"/>
              <a:t>i</a:t>
            </a:r>
            <a:r>
              <a:rPr lang="en-US" altLang="ko-KR" sz="1900" dirty="0" smtClean="0"/>
              <a:t> am a boy) </a:t>
            </a:r>
            <a:r>
              <a:rPr lang="en-US" altLang="ko-KR" sz="1900" dirty="0"/>
              <a:t>=', </a:t>
            </a:r>
            <a:r>
              <a:rPr lang="en-US" altLang="ko-KR" sz="1900" dirty="0" err="1"/>
              <a:t>seq_prob</a:t>
            </a:r>
            <a:r>
              <a:rPr lang="en-US" altLang="ko-KR" sz="1900" dirty="0" smtClean="0"/>
              <a:t>([‘</a:t>
            </a:r>
            <a:r>
              <a:rPr lang="en-US" altLang="ko-KR" sz="1900" dirty="0" err="1" smtClean="0"/>
              <a:t>i</a:t>
            </a:r>
            <a:r>
              <a:rPr lang="en-US" altLang="ko-KR" sz="1900" dirty="0" smtClean="0"/>
              <a:t>', ‘am', ‘a', ‘boy']))</a:t>
            </a:r>
            <a:br>
              <a:rPr lang="en-US" altLang="ko-KR" sz="1900" dirty="0" smtClean="0"/>
            </a:br>
            <a:r>
              <a:rPr lang="en-US" altLang="ko-KR" sz="1900" dirty="0"/>
              <a:t>print('P(</a:t>
            </a:r>
            <a:r>
              <a:rPr lang="en-US" altLang="ko-KR" sz="1900" dirty="0" err="1"/>
              <a:t>i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boy am a) </a:t>
            </a:r>
            <a:r>
              <a:rPr lang="en-US" altLang="ko-KR" sz="1900" dirty="0"/>
              <a:t>=', </a:t>
            </a:r>
            <a:r>
              <a:rPr lang="en-US" altLang="ko-KR" sz="1900" dirty="0" err="1"/>
              <a:t>seq_prob</a:t>
            </a:r>
            <a:r>
              <a:rPr lang="en-US" altLang="ko-KR" sz="1900" dirty="0"/>
              <a:t>([‘</a:t>
            </a:r>
            <a:r>
              <a:rPr lang="en-US" altLang="ko-KR" sz="1900" dirty="0" err="1"/>
              <a:t>i</a:t>
            </a:r>
            <a:r>
              <a:rPr lang="en-US" altLang="ko-KR" sz="1900" dirty="0"/>
              <a:t>', </a:t>
            </a:r>
            <a:r>
              <a:rPr lang="en-US" altLang="ko-KR" sz="1900" dirty="0" smtClean="0"/>
              <a:t>‘boy', </a:t>
            </a:r>
            <a:r>
              <a:rPr lang="en-US" altLang="ko-KR" sz="1900" dirty="0"/>
              <a:t>‘</a:t>
            </a:r>
            <a:r>
              <a:rPr lang="en-US" altLang="ko-KR" sz="1900" dirty="0" smtClean="0"/>
              <a:t>am', ‘a']))</a:t>
            </a:r>
            <a:endParaRPr lang="en-US" altLang="ko-KR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언어모델</a:t>
            </a:r>
            <a:r>
              <a:rPr lang="ko-KR" altLang="en-US" dirty="0" smtClean="0"/>
              <a:t> 실습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언어 모델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문장 또는 </a:t>
            </a:r>
            <a:r>
              <a:rPr lang="ko-KR" altLang="en-US" dirty="0" err="1" smtClean="0"/>
              <a:t>단어열에</a:t>
            </a:r>
            <a:r>
              <a:rPr lang="ko-KR" altLang="en-US" dirty="0" smtClean="0"/>
              <a:t> 대한 확률 분포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단어열이</a:t>
            </a:r>
            <a:r>
              <a:rPr lang="ko-KR" altLang="en-US" dirty="0" smtClean="0"/>
              <a:t> 주어졌을 때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단어열이</a:t>
            </a:r>
            <a:r>
              <a:rPr lang="ko-KR" altLang="en-US" dirty="0" smtClean="0"/>
              <a:t> 나타날 확률을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P(I am a boy) = 0.7</a:t>
            </a:r>
          </a:p>
          <a:p>
            <a:pPr lvl="1"/>
            <a:r>
              <a:rPr lang="en-US" altLang="ko-KR" dirty="0" smtClean="0"/>
              <a:t>P(I a am boy) = 0.02</a:t>
            </a:r>
          </a:p>
          <a:p>
            <a:r>
              <a:rPr lang="ko-KR" altLang="en-US" dirty="0" smtClean="0"/>
              <a:t>적용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품사 </a:t>
            </a:r>
            <a:r>
              <a:rPr lang="ko-KR" altLang="en-US" dirty="0" err="1" smtClean="0"/>
              <a:t>태깅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P(</a:t>
            </a:r>
            <a:r>
              <a:rPr lang="en-US" altLang="ko-KR" dirty="0" err="1" smtClean="0"/>
              <a:t>I</a:t>
            </a:r>
            <a:r>
              <a:rPr lang="en-US" altLang="ko-KR" sz="2400" baseline="-25000" dirty="0" err="1" smtClean="0"/>
              <a:t>noun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am</a:t>
            </a:r>
            <a:r>
              <a:rPr lang="en-US" altLang="ko-KR" sz="2400" baseline="-25000" dirty="0" err="1" smtClean="0"/>
              <a:t>verb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</a:t>
            </a:r>
            <a:r>
              <a:rPr lang="en-US" altLang="ko-KR" sz="2400" baseline="-25000" dirty="0" err="1" smtClean="0"/>
              <a:t>article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boy</a:t>
            </a:r>
            <a:r>
              <a:rPr lang="en-US" altLang="ko-KR" sz="2400" baseline="-25000" dirty="0" err="1" smtClean="0"/>
              <a:t>noun</a:t>
            </a:r>
            <a:r>
              <a:rPr lang="en-US" altLang="ko-KR" dirty="0" smtClean="0"/>
              <a:t>)=?</a:t>
            </a:r>
          </a:p>
          <a:p>
            <a:pPr lvl="1"/>
            <a:r>
              <a:rPr lang="ko-KR" altLang="en-US" dirty="0" smtClean="0"/>
              <a:t>기계 번역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P(</a:t>
            </a:r>
            <a:r>
              <a:rPr lang="en-US" altLang="ko-KR" u="sng" dirty="0" smtClean="0"/>
              <a:t>high</a:t>
            </a:r>
            <a:r>
              <a:rPr lang="en-US" altLang="ko-KR" dirty="0" smtClean="0"/>
              <a:t> winds tonight) &gt; P(</a:t>
            </a:r>
            <a:r>
              <a:rPr lang="en-US" altLang="ko-KR" u="sng" dirty="0" smtClean="0"/>
              <a:t>large</a:t>
            </a:r>
            <a:r>
              <a:rPr lang="en-US" altLang="ko-KR" dirty="0" smtClean="0"/>
              <a:t> winds tonight)</a:t>
            </a:r>
          </a:p>
          <a:p>
            <a:pPr lvl="1"/>
            <a:r>
              <a:rPr lang="ko-KR" altLang="en-US" dirty="0" smtClean="0"/>
              <a:t>철자 교정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P(about fifteen </a:t>
            </a:r>
            <a:r>
              <a:rPr lang="en-US" altLang="ko-KR" u="sng" dirty="0" smtClean="0"/>
              <a:t>minutes</a:t>
            </a:r>
            <a:r>
              <a:rPr lang="en-US" altLang="ko-KR" dirty="0" smtClean="0"/>
              <a:t> from) &gt; P(about fifteen </a:t>
            </a:r>
            <a:r>
              <a:rPr lang="en-US" altLang="ko-KR" u="sng" dirty="0" smtClean="0"/>
              <a:t>minuets</a:t>
            </a:r>
            <a:r>
              <a:rPr lang="en-US" altLang="ko-KR" dirty="0" smtClean="0"/>
              <a:t> from)</a:t>
            </a:r>
          </a:p>
          <a:p>
            <a:pPr lvl="1"/>
            <a:r>
              <a:rPr lang="ko-KR" altLang="en-US" dirty="0" smtClean="0"/>
              <a:t>기타 등등</a:t>
            </a: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모델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통계기반</a:t>
            </a:r>
            <a:r>
              <a:rPr lang="ko-KR" altLang="en-US" dirty="0" smtClean="0"/>
              <a:t> 언어 모델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N-gram </a:t>
            </a:r>
            <a:r>
              <a:rPr lang="ko-KR" altLang="en-US" dirty="0" smtClean="0"/>
              <a:t>언어 모델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신경망 기반 언어 모델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Recurrent neural network </a:t>
            </a:r>
            <a:r>
              <a:rPr lang="ko-KR" altLang="en-US" dirty="0" smtClean="0"/>
              <a:t>기반 언어 모델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모델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순환신경망</a:t>
            </a:r>
            <a:r>
              <a:rPr lang="ko-KR" altLang="en-US" dirty="0"/>
              <a:t> </a:t>
            </a:r>
            <a:r>
              <a:rPr lang="en-US" altLang="ko-KR" dirty="0" smtClean="0"/>
              <a:t>(Recurrent Neural Networks; RNNs)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1778"/>
            <a:ext cx="2979613" cy="46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6" r="33508" b="81151"/>
          <a:stretch/>
        </p:blipFill>
        <p:spPr bwMode="auto">
          <a:xfrm>
            <a:off x="5184840" y="4462136"/>
            <a:ext cx="990601" cy="8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6" t="82143" r="33508"/>
          <a:stretch/>
        </p:blipFill>
        <p:spPr bwMode="auto">
          <a:xfrm>
            <a:off x="5134040" y="2286000"/>
            <a:ext cx="1035087" cy="86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3" t="40291" r="23121" b="38192"/>
          <a:stretch/>
        </p:blipFill>
        <p:spPr bwMode="auto">
          <a:xfrm>
            <a:off x="5230465" y="3530025"/>
            <a:ext cx="912050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21882" y="2425135"/>
            <a:ext cx="228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0439" y="4605680"/>
            <a:ext cx="228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Output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6789" y="3530025"/>
            <a:ext cx="228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Cell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1162" y="5587425"/>
            <a:ext cx="207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Timestep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5993" y="5567016"/>
            <a:ext cx="88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416490" y="1905000"/>
            <a:ext cx="3110" cy="47694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순환신경망</a:t>
            </a:r>
            <a:r>
              <a:rPr lang="ko-KR" altLang="en-US" dirty="0"/>
              <a:t> </a:t>
            </a:r>
            <a:r>
              <a:rPr lang="en-US" altLang="ko-KR" dirty="0" smtClean="0"/>
              <a:t>(Recurrent Neural Networks; RNNs)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/>
          <a:stretch/>
        </p:blipFill>
        <p:spPr bwMode="auto">
          <a:xfrm>
            <a:off x="2438400" y="2871027"/>
            <a:ext cx="6432044" cy="26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38"/>
          <a:stretch/>
        </p:blipFill>
        <p:spPr bwMode="auto">
          <a:xfrm>
            <a:off x="152400" y="2871027"/>
            <a:ext cx="1765041" cy="26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unrolled recurren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r="70025"/>
          <a:stretch/>
        </p:blipFill>
        <p:spPr bwMode="auto">
          <a:xfrm>
            <a:off x="1904999" y="2740476"/>
            <a:ext cx="609600" cy="28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순환신경망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(Recurrent Neural Networks; RNNs)</a:t>
            </a:r>
          </a:p>
          <a:p>
            <a:pPr lvl="1"/>
            <a:r>
              <a:rPr lang="ko-KR" altLang="en-US" dirty="0" smtClean="0"/>
              <a:t>무작위 길이의 열 → 고정된 길이의 벡터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 am a boy</a:t>
            </a:r>
          </a:p>
          <a:p>
            <a:pPr lvl="2"/>
            <a:r>
              <a:rPr lang="en-US" altLang="ko-KR" dirty="0" smtClean="0"/>
              <a:t>Sometimes to understand a word’s…</a:t>
            </a:r>
          </a:p>
          <a:p>
            <a:pPr lvl="2"/>
            <a:r>
              <a:rPr lang="en-US" altLang="ko-KR" dirty="0" smtClean="0"/>
              <a:t>At your dictionary we try to </a:t>
            </a:r>
            <a:r>
              <a:rPr lang="en-US" altLang="ko-KR" dirty="0" err="1" smtClean="0"/>
              <a:t>gib</a:t>
            </a:r>
            <a:r>
              <a:rPr lang="en-US" altLang="ko-KR" dirty="0" smtClean="0"/>
              <a:t>…</a:t>
            </a:r>
          </a:p>
          <a:p>
            <a:pPr lvl="2"/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4648200" y="3756344"/>
            <a:ext cx="2438400" cy="2451741"/>
            <a:chOff x="4343400" y="3851961"/>
            <a:chExt cx="2813984" cy="2777439"/>
          </a:xfrm>
        </p:grpSpPr>
        <p:pic>
          <p:nvPicPr>
            <p:cNvPr id="1026" name="Picture 2" descr="3d vector representati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851961"/>
              <a:ext cx="2813984" cy="277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6019800" y="4800600"/>
              <a:ext cx="129988" cy="1314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791200" y="5243668"/>
              <a:ext cx="129988" cy="1314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876800" y="5387103"/>
              <a:ext cx="129988" cy="131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endCxn id="5" idx="3"/>
            </p:cNvCxnSpPr>
            <p:nvPr/>
          </p:nvCxnSpPr>
          <p:spPr>
            <a:xfrm flipV="1">
              <a:off x="5405438" y="4912827"/>
              <a:ext cx="633398" cy="62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5410200" y="5334001"/>
              <a:ext cx="388137" cy="20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50" idx="6"/>
            </p:cNvCxnSpPr>
            <p:nvPr/>
          </p:nvCxnSpPr>
          <p:spPr>
            <a:xfrm flipH="1" flipV="1">
              <a:off x="5006788" y="5452844"/>
              <a:ext cx="403412" cy="8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6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99" y="3513995"/>
            <a:ext cx="2035116" cy="31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RNN</a:t>
            </a:r>
            <a:r>
              <a:rPr lang="ko-KR" altLang="en-US" dirty="0" smtClean="0"/>
              <a:t>의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Recurrent Neural Networks</a:t>
            </a:r>
            <a:endParaRPr lang="en-US" sz="3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14603-781F-4E52-B322-E192208471F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8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7" y="1884609"/>
            <a:ext cx="2979614" cy="46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2" b="-1"/>
          <a:stretch/>
        </p:blipFill>
        <p:spPr bwMode="auto">
          <a:xfrm>
            <a:off x="5512455" y="1789533"/>
            <a:ext cx="2462491" cy="68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58703" y="5968425"/>
            <a:ext cx="96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oy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743700" y="5589911"/>
            <a:ext cx="0" cy="378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8703" y="5002650"/>
            <a:ext cx="96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32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743700" y="4523111"/>
            <a:ext cx="0" cy="378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6177"/>
              </p:ext>
            </p:extLst>
          </p:nvPr>
        </p:nvGraphicFramePr>
        <p:xfrm>
          <a:off x="5410200" y="399738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flipV="1">
            <a:off x="6743700" y="3530025"/>
            <a:ext cx="0" cy="378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1368"/>
              </p:ext>
            </p:extLst>
          </p:nvPr>
        </p:nvGraphicFramePr>
        <p:xfrm>
          <a:off x="5029200" y="3006785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07378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391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4856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586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7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0.21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0.18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0.89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…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0.43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864"/>
                  </a:ext>
                </a:extLst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 flipV="1">
            <a:off x="6743700" y="2549585"/>
            <a:ext cx="0" cy="378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570445" y="1371600"/>
            <a:ext cx="3110" cy="5246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168470</TotalTime>
  <Words>1007</Words>
  <Application>Microsoft Office PowerPoint</Application>
  <PresentationFormat>화면 슬라이드 쇼(4:3)</PresentationFormat>
  <Paragraphs>641</Paragraphs>
  <Slides>34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Arial Unicode MS</vt:lpstr>
      <vt:lpstr>KoPub돋움체 Bold</vt:lpstr>
      <vt:lpstr>MS PGothic</vt:lpstr>
      <vt:lpstr>Cambria Math</vt:lpstr>
      <vt:lpstr>함초롬바탕</vt:lpstr>
      <vt:lpstr>Tahoma</vt:lpstr>
      <vt:lpstr>맑은 고딕</vt:lpstr>
      <vt:lpstr>Arial</vt:lpstr>
      <vt:lpstr>Calibri</vt:lpstr>
      <vt:lpstr>Lucida Sans</vt:lpstr>
      <vt:lpstr>Wingdings</vt:lpstr>
      <vt:lpstr>IIR-slides</vt:lpstr>
      <vt:lpstr>Neural Language Models</vt:lpstr>
      <vt:lpstr>목차</vt:lpstr>
      <vt:lpstr>신경망 언어모델 소개</vt:lpstr>
      <vt:lpstr>언어 모델</vt:lpstr>
      <vt:lpstr>언어 모델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신경망 언어 모델</vt:lpstr>
      <vt:lpstr>LSTM 기반 언어모델 실습</vt:lpstr>
      <vt:lpstr>LSTM based language model</vt:lpstr>
      <vt:lpstr>LSTM based language model</vt:lpstr>
      <vt:lpstr>LSTM based language model</vt:lpstr>
      <vt:lpstr>LSTM based language model</vt:lpstr>
      <vt:lpstr>LSTM based language model</vt:lpstr>
      <vt:lpstr>Code review</vt:lpstr>
      <vt:lpstr>언어모델 실습</vt:lpstr>
      <vt:lpstr>언어모델 실습</vt:lpstr>
      <vt:lpstr>Q &amp; A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이원기</cp:lastModifiedBy>
  <cp:revision>2973</cp:revision>
  <cp:lastPrinted>2017-05-23T06:22:20Z</cp:lastPrinted>
  <dcterms:created xsi:type="dcterms:W3CDTF">2009-09-24T07:33:46Z</dcterms:created>
  <dcterms:modified xsi:type="dcterms:W3CDTF">2019-03-22T05:08:22Z</dcterms:modified>
</cp:coreProperties>
</file>