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4833937" y="8947546"/>
            <a:ext cx="14716126" cy="7143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–王大明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4833937" y="5947965"/>
            <a:ext cx="14716126" cy="10699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3043535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5325070" y="928687"/>
            <a:ext cx="13722210" cy="830461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5609" y="898481"/>
            <a:ext cx="7489362" cy="115550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4387453" y="6697265"/>
            <a:ext cx="7500938" cy="578643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354364" indent="-465364">
              <a:spcBef>
                <a:spcPts val="4500"/>
              </a:spcBef>
              <a:defRPr sz="3800"/>
            </a:lvl3pPr>
            <a:lvl4pPr marL="1798864" indent="-465364">
              <a:spcBef>
                <a:spcPts val="4500"/>
              </a:spcBef>
              <a:defRPr sz="3800"/>
            </a:lvl4pPr>
            <a:lvl5pPr marL="2243364" indent="-465364">
              <a:spcBef>
                <a:spcPts val="4500"/>
              </a:spcBef>
              <a:defRPr sz="3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513468" y="6983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513468" y="892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4387453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35814" y="1301948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82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0527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4972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9417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3862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8307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752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7197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642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158006" y="3278981"/>
            <a:ext cx="22067987" cy="4643438"/>
          </a:xfrm>
          <a:prstGeom prst="rect">
            <a:avLst/>
          </a:prstGeom>
        </p:spPr>
        <p:txBody>
          <a:bodyPr/>
          <a:lstStyle>
            <a:lvl1pPr>
              <a:defRPr b="1" sz="25600" u="sng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MapReduce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20342433" y="8022129"/>
            <a:ext cx="2577811" cy="1589485"/>
          </a:xfrm>
          <a:prstGeom prst="rect">
            <a:avLst/>
          </a:prstGeom>
        </p:spPr>
        <p:txBody>
          <a:bodyPr/>
          <a:lstStyle/>
          <a:p>
            <a:pPr/>
            <a:r>
              <a:t>DS Team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534061" y="709962"/>
            <a:ext cx="10541001" cy="249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 sz="128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MR做法（1）</a:t>
            </a:r>
          </a:p>
        </p:txBody>
      </p:sp>
      <p:sp>
        <p:nvSpPr>
          <p:cNvPr id="157" name="Shape 157"/>
          <p:cNvSpPr/>
          <p:nvPr/>
        </p:nvSpPr>
        <p:spPr>
          <a:xfrm>
            <a:off x="422968" y="3245204"/>
            <a:ext cx="12303820" cy="6848476"/>
          </a:xfrm>
          <a:prstGeom prst="rect">
            <a:avLst/>
          </a:prstGeom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[u'foo', u'one', u'small', u'1']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[u'foo', u'one', u'large', u'2']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[u'foo', u'one', u'large', u'2']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[u'foo', u'two', u'small', u'3']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[u'foo', u'two', u'small', u'3']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[u'bar', u'one', u'large', u'4']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[u'bar', u'one', u'small', u'5']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[u'bar', u'two', u'small', u'6']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[u'bar', u'two', u'large', u'7']</a:t>
            </a:r>
          </a:p>
        </p:txBody>
      </p:sp>
      <p:sp>
        <p:nvSpPr>
          <p:cNvPr id="158" name="Shape 158"/>
          <p:cNvSpPr/>
          <p:nvPr/>
        </p:nvSpPr>
        <p:spPr>
          <a:xfrm>
            <a:off x="13536602" y="668240"/>
            <a:ext cx="10108904" cy="6848476"/>
          </a:xfrm>
          <a:prstGeom prst="rect">
            <a:avLst/>
          </a:prstGeom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((u'foo', u'one'), (1, 0))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((u'foo', u'one'), (0, 2))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((u'foo', u'one'), (0, 2))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((u'foo', u'two'), (3, 0))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((u'foo', u'two'), (3, 0))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((u'bar', u'one'), (0, 4))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((u'bar', u'one'), (5, 0))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((u'bar', u'two'), (6, 0))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((u'bar', u'two'), (0, 7))</a:t>
            </a:r>
          </a:p>
        </p:txBody>
      </p:sp>
      <p:sp>
        <p:nvSpPr>
          <p:cNvPr id="159" name="Shape 159"/>
          <p:cNvSpPr/>
          <p:nvPr/>
        </p:nvSpPr>
        <p:spPr>
          <a:xfrm>
            <a:off x="14085332" y="9423545"/>
            <a:ext cx="9011444" cy="3165476"/>
          </a:xfrm>
          <a:prstGeom prst="rect">
            <a:avLst/>
          </a:prstGeom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(u'foo', u'one') [1, 4]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(u'foo', u'two') [6, 0]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(u'bar', u'two') [6, 7]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(u'bar', u'one') [5, 4]</a:t>
            </a:r>
          </a:p>
        </p:txBody>
      </p:sp>
      <p:sp>
        <p:nvSpPr>
          <p:cNvPr id="160" name="Shape 160"/>
          <p:cNvSpPr/>
          <p:nvPr/>
        </p:nvSpPr>
        <p:spPr>
          <a:xfrm>
            <a:off x="12470806" y="3598160"/>
            <a:ext cx="1076164" cy="1868575"/>
          </a:xfrm>
          <a:prstGeom prst="rightArrow">
            <a:avLst>
              <a:gd name="adj1" fmla="val 77156"/>
              <a:gd name="adj2" fmla="val 23933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6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1" name="Shape 161"/>
          <p:cNvSpPr/>
          <p:nvPr/>
        </p:nvSpPr>
        <p:spPr>
          <a:xfrm rot="5400000">
            <a:off x="18052972" y="7535843"/>
            <a:ext cx="1076164" cy="1868575"/>
          </a:xfrm>
          <a:prstGeom prst="rightArrow">
            <a:avLst>
              <a:gd name="adj1" fmla="val 77156"/>
              <a:gd name="adj2" fmla="val 23933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6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759692" y="1003618"/>
            <a:ext cx="22864616" cy="3394076"/>
          </a:xfrm>
          <a:prstGeom prst="rect">
            <a:avLst/>
          </a:prstGeom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import re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filepath = ….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table = sc.textFile(filepath).map(lambda x: re.split("\s+", x)).filter(lambda x: x[3].isdigit())</a:t>
            </a:r>
          </a:p>
        </p:txBody>
      </p:sp>
      <p:sp>
        <p:nvSpPr>
          <p:cNvPr id="164" name="Shape 164"/>
          <p:cNvSpPr/>
          <p:nvPr/>
        </p:nvSpPr>
        <p:spPr>
          <a:xfrm>
            <a:off x="13953127" y="772815"/>
            <a:ext cx="10541001" cy="249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 sz="128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MR做法（1）</a:t>
            </a:r>
          </a:p>
        </p:txBody>
      </p:sp>
      <p:sp>
        <p:nvSpPr>
          <p:cNvPr id="165" name="Shape 165"/>
          <p:cNvSpPr/>
          <p:nvPr/>
        </p:nvSpPr>
        <p:spPr>
          <a:xfrm>
            <a:off x="783413" y="7234168"/>
            <a:ext cx="12295284" cy="5934076"/>
          </a:xfrm>
          <a:prstGeom prst="rect">
            <a:avLst/>
          </a:prstGeom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reshaped = table.map(reshape)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for row in reshaped.groupByKey().collect():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    values = [0, 0]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    for v in row[1]: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for idx, sub_v in enumerate(v):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values[idx] += sub_v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    print row[0], values</a:t>
            </a:r>
          </a:p>
        </p:txBody>
      </p:sp>
      <p:sp>
        <p:nvSpPr>
          <p:cNvPr id="166" name="Shape 166"/>
          <p:cNvSpPr/>
          <p:nvPr/>
        </p:nvSpPr>
        <p:spPr>
          <a:xfrm>
            <a:off x="13638099" y="5332790"/>
            <a:ext cx="9962488" cy="6569076"/>
          </a:xfrm>
          <a:prstGeom prst="rect">
            <a:avLst/>
          </a:prstGeom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def reshape(t):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    out = [t[0], t[1]]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    for v in brc.value: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if v == t[2]: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out.append(t[3])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else: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out.append(0)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    return (out[0], out[1]), (int(out[2]), int(out[3]))</a:t>
            </a:r>
          </a:p>
        </p:txBody>
      </p:sp>
      <p:sp>
        <p:nvSpPr>
          <p:cNvPr id="167" name="Shape 167"/>
          <p:cNvSpPr/>
          <p:nvPr/>
        </p:nvSpPr>
        <p:spPr>
          <a:xfrm>
            <a:off x="783413" y="5310327"/>
            <a:ext cx="12295284" cy="1489076"/>
          </a:xfrm>
          <a:prstGeom prst="rect">
            <a:avLst/>
          </a:prstGeom>
          <a:solidFill>
            <a:srgbClr val="000000"/>
          </a:solidFill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c = table.map(lambda x: x[2]).distinct().collect()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brc = sc.broadcast(c)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885398" y="1003618"/>
            <a:ext cx="8647982" cy="7839076"/>
          </a:xfrm>
          <a:prstGeom prst="rect">
            <a:avLst/>
          </a:prstGeom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def add(t1,t2):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    j=()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    for idx, v in enumerate(t1):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j += (t1[idx]+t2[idx],)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    return j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def seq(current, next):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    return addtup(current, next)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def comb(p, f):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    return addtup(p, f)</a:t>
            </a:r>
          </a:p>
        </p:txBody>
      </p:sp>
      <p:sp>
        <p:nvSpPr>
          <p:cNvPr id="170" name="Shape 170"/>
          <p:cNvSpPr/>
          <p:nvPr/>
        </p:nvSpPr>
        <p:spPr>
          <a:xfrm>
            <a:off x="13953127" y="772815"/>
            <a:ext cx="10541001" cy="249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 sz="128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MR做法（2）</a:t>
            </a:r>
          </a:p>
        </p:txBody>
      </p:sp>
      <p:sp>
        <p:nvSpPr>
          <p:cNvPr id="171" name="Shape 171"/>
          <p:cNvSpPr/>
          <p:nvPr/>
        </p:nvSpPr>
        <p:spPr>
          <a:xfrm>
            <a:off x="910413" y="9197131"/>
            <a:ext cx="19371253" cy="3394076"/>
          </a:xfrm>
          <a:prstGeom prst="rect">
            <a:avLst/>
          </a:prstGeom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reshaped = table.map(reshape)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pivot = reshaped.aggregateByKey([0 for i in c], seq, comb, 1, seq, comb, 1)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for i in pivot.collect():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    print 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5253037" y="4494212"/>
            <a:ext cx="13877926" cy="472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5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Entropy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2268661" y="5168243"/>
            <a:ext cx="19846678" cy="844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232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Information</a:t>
            </a:r>
          </a:p>
          <a:p>
            <a:pPr>
              <a:defRPr sz="232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Gain</a:t>
            </a:r>
          </a:p>
        </p:txBody>
      </p:sp>
      <p:sp>
        <p:nvSpPr>
          <p:cNvPr id="176" name="Shape 176"/>
          <p:cNvSpPr/>
          <p:nvPr/>
        </p:nvSpPr>
        <p:spPr>
          <a:xfrm>
            <a:off x="5253037" y="-38232"/>
            <a:ext cx="13877926" cy="472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5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Entropy</a:t>
            </a:r>
          </a:p>
        </p:txBody>
      </p:sp>
      <p:sp>
        <p:nvSpPr>
          <p:cNvPr id="177" name="Shape 177"/>
          <p:cNvSpPr/>
          <p:nvPr/>
        </p:nvSpPr>
        <p:spPr>
          <a:xfrm rot="5400000">
            <a:off x="11187924" y="3430625"/>
            <a:ext cx="2008152" cy="3627348"/>
          </a:xfrm>
          <a:prstGeom prst="rightArrow">
            <a:avLst>
              <a:gd name="adj1" fmla="val 73661"/>
              <a:gd name="adj2" fmla="val 3165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2021231" y="1740340"/>
            <a:ext cx="7016751" cy="2441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28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Entropy</a:t>
            </a:r>
          </a:p>
        </p:txBody>
      </p:sp>
      <p:pic>
        <p:nvPicPr>
          <p:cNvPr id="180" name="螢幕快照 2016-12-09 下午2.48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23534" y="434274"/>
            <a:ext cx="14522805" cy="3668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螢幕快照 2016-12-09 下午2.52.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82436" y="5422300"/>
            <a:ext cx="146050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螢幕快照 2016-12-09 下午2.53.0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736" y="9387493"/>
            <a:ext cx="14630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螢幕快照 2016-12-09 下午2.53.2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06236" y="11674406"/>
            <a:ext cx="14757401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 rot="5400000">
            <a:off x="16027736" y="3828065"/>
            <a:ext cx="914401" cy="1868575"/>
          </a:xfrm>
          <a:prstGeom prst="rightArrow">
            <a:avLst>
              <a:gd name="adj1" fmla="val 77156"/>
              <a:gd name="adj2" fmla="val 2816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6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5" name="Shape 185"/>
          <p:cNvSpPr/>
          <p:nvPr/>
        </p:nvSpPr>
        <p:spPr>
          <a:xfrm rot="5400000">
            <a:off x="16027736" y="5892061"/>
            <a:ext cx="914401" cy="1868575"/>
          </a:xfrm>
          <a:prstGeom prst="rightArrow">
            <a:avLst>
              <a:gd name="adj1" fmla="val 77156"/>
              <a:gd name="adj2" fmla="val 2816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6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6" name="Shape 186"/>
          <p:cNvSpPr/>
          <p:nvPr/>
        </p:nvSpPr>
        <p:spPr>
          <a:xfrm rot="5400000">
            <a:off x="16027736" y="7887358"/>
            <a:ext cx="914401" cy="1868575"/>
          </a:xfrm>
          <a:prstGeom prst="rightArrow">
            <a:avLst>
              <a:gd name="adj1" fmla="val 77156"/>
              <a:gd name="adj2" fmla="val 2816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6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7" name="Shape 187"/>
          <p:cNvSpPr/>
          <p:nvPr/>
        </p:nvSpPr>
        <p:spPr>
          <a:xfrm rot="5400000">
            <a:off x="16027736" y="10053863"/>
            <a:ext cx="914401" cy="1868575"/>
          </a:xfrm>
          <a:prstGeom prst="rightArrow">
            <a:avLst>
              <a:gd name="adj1" fmla="val 77156"/>
              <a:gd name="adj2" fmla="val 2816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6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88" name="Shape 188"/>
          <p:cNvSpPr/>
          <p:nvPr/>
        </p:nvSpPr>
        <p:spPr>
          <a:xfrm rot="5400000">
            <a:off x="4525530" y="3650609"/>
            <a:ext cx="2008153" cy="3627348"/>
          </a:xfrm>
          <a:prstGeom prst="rightArrow">
            <a:avLst>
              <a:gd name="adj1" fmla="val 73661"/>
              <a:gd name="adj2" fmla="val 3165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189" name="Shape 189"/>
          <p:cNvSpPr/>
          <p:nvPr/>
        </p:nvSpPr>
        <p:spPr>
          <a:xfrm>
            <a:off x="19790" y="6055270"/>
            <a:ext cx="11019633" cy="4740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128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Information</a:t>
            </a:r>
          </a:p>
          <a:p>
            <a:pPr>
              <a:defRPr sz="128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Gain</a:t>
            </a:r>
          </a:p>
        </p:txBody>
      </p:sp>
      <p:pic>
        <p:nvPicPr>
          <p:cNvPr id="190" name="螢幕快照 2016-12-09 下午2.52.19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182436" y="7392196"/>
            <a:ext cx="14605001" cy="86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6236849" y="1223962"/>
            <a:ext cx="6816528" cy="11268076"/>
          </a:xfrm>
          <a:prstGeom prst="rect">
            <a:avLst/>
          </a:prstGeom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ends-vowel gender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1          m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1          m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1          m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1          m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1          m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1          m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1          m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1          m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1          m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0          f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0          f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0          f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0          f</a:t>
            </a:r>
          </a:p>
          <a:p>
            <a:pPr algn="l" defTabSz="642937"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0          f</a:t>
            </a:r>
          </a:p>
        </p:txBody>
      </p:sp>
      <p:sp>
        <p:nvSpPr>
          <p:cNvPr id="193" name="Shape 193"/>
          <p:cNvSpPr/>
          <p:nvPr/>
        </p:nvSpPr>
        <p:spPr>
          <a:xfrm>
            <a:off x="12712784" y="1317307"/>
            <a:ext cx="6837364" cy="11081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70000"/>
              </a:lnSpc>
              <a:defRPr sz="256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MR</a:t>
            </a:r>
          </a:p>
          <a:p>
            <a:pPr>
              <a:lnSpc>
                <a:spcPct val="70000"/>
              </a:lnSpc>
              <a:defRPr sz="256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做</a:t>
            </a:r>
          </a:p>
          <a:p>
            <a:pPr>
              <a:lnSpc>
                <a:spcPct val="70000"/>
              </a:lnSpc>
              <a:defRPr sz="256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法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677527" y="4536281"/>
            <a:ext cx="23028947" cy="4643438"/>
          </a:xfrm>
          <a:prstGeom prst="rect">
            <a:avLst/>
          </a:prstGeom>
        </p:spPr>
        <p:txBody>
          <a:bodyPr/>
          <a:lstStyle>
            <a:lvl1pPr defTabSz="673655">
              <a:defRPr b="1" sz="2099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誰有問題關於MR？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1191571" y="4651680"/>
            <a:ext cx="21560888" cy="6103159"/>
          </a:xfrm>
          <a:prstGeom prst="roundRect">
            <a:avLst>
              <a:gd name="adj" fmla="val 2501"/>
            </a:avLst>
          </a:prstGeom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b="1" sz="6400">
                <a:latin typeface="Courier"/>
                <a:ea typeface="Courier"/>
                <a:cs typeface="Courier"/>
                <a:sym typeface="Courier"/>
              </a:defRPr>
            </a:pPr>
            <a:r>
              <a:t>AAAA    BBBB,CCCC,DDDD,EEEE,XXXX,ZZZZ</a:t>
            </a:r>
          </a:p>
          <a:p>
            <a:pPr algn="l">
              <a:defRPr b="1" sz="6400">
                <a:latin typeface="Courier"/>
                <a:ea typeface="Courier"/>
                <a:cs typeface="Courier"/>
                <a:sym typeface="Courier"/>
              </a:defRPr>
            </a:pPr>
            <a:r>
              <a:t>BBBB    CCCC,DDDD</a:t>
            </a:r>
          </a:p>
          <a:p>
            <a:pPr algn="l">
              <a:defRPr b="1" sz="6400">
                <a:latin typeface="Courier"/>
                <a:ea typeface="Courier"/>
                <a:cs typeface="Courier"/>
                <a:sym typeface="Courier"/>
              </a:defRPr>
            </a:pPr>
            <a:r>
              <a:t>DDDD    SSSS,XXXX,AAAA,ZZZZ</a:t>
            </a:r>
          </a:p>
          <a:p>
            <a:pPr algn="l">
              <a:defRPr b="1" sz="6400">
                <a:latin typeface="Courier"/>
                <a:ea typeface="Courier"/>
                <a:cs typeface="Courier"/>
                <a:sym typeface="Courier"/>
              </a:defRPr>
            </a:pPr>
            <a:r>
              <a:t>EEEE    CCCC,FFFF,ZZZZ</a:t>
            </a:r>
          </a:p>
          <a:p>
            <a:pPr algn="l">
              <a:defRPr b="1" sz="6400">
                <a:latin typeface="Courier"/>
                <a:ea typeface="Courier"/>
                <a:cs typeface="Courier"/>
                <a:sym typeface="Courier"/>
              </a:defRPr>
            </a:pPr>
            <a:r>
              <a:t>XXXX    AAAA</a:t>
            </a:r>
          </a:p>
          <a:p>
            <a:pPr algn="l">
              <a:defRPr b="1" sz="6400">
                <a:latin typeface="Courier"/>
                <a:ea typeface="Courier"/>
                <a:cs typeface="Courier"/>
                <a:sym typeface="Courier"/>
              </a:defRPr>
            </a:pPr>
            <a:r>
              <a:t>ZZZZ    EEEE,CCCC</a:t>
            </a:r>
          </a:p>
        </p:txBody>
      </p:sp>
      <p:sp>
        <p:nvSpPr>
          <p:cNvPr id="125" name="Shape 125"/>
          <p:cNvSpPr/>
          <p:nvPr/>
        </p:nvSpPr>
        <p:spPr>
          <a:xfrm>
            <a:off x="515028" y="-294975"/>
            <a:ext cx="22913976" cy="468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25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誰跟誰互為好友</a:t>
            </a:r>
          </a:p>
        </p:txBody>
      </p:sp>
      <p:sp>
        <p:nvSpPr>
          <p:cNvPr id="126" name="Shape 126"/>
          <p:cNvSpPr/>
          <p:nvPr/>
        </p:nvSpPr>
        <p:spPr>
          <a:xfrm>
            <a:off x="6260151" y="10801049"/>
            <a:ext cx="16514802" cy="184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/>
          <a:p>
            <a:pPr algn="r">
              <a:defRPr sz="4800"/>
            </a:pPr>
            <a:r>
              <a:t>**AAAA 的朋友有 BBBB, CCCC, DDDD, EEEE, XXXX, ZZZZ</a:t>
            </a:r>
          </a:p>
          <a:p>
            <a:pPr algn="r">
              <a:defRPr sz="4800"/>
            </a:pPr>
            <a:r>
              <a:t>** BBBB  的朋友有 CCCC, DDDD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5493" y="557212"/>
            <a:ext cx="22473014" cy="12601576"/>
          </a:xfrm>
          <a:prstGeom prst="rect">
            <a:avLst/>
          </a:prstGeom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b="1" sz="5400">
                <a:latin typeface="Helvetica"/>
                <a:ea typeface="Helvetica"/>
                <a:cs typeface="Helvetica"/>
                <a:sym typeface="Helvetica"/>
              </a:defRPr>
            </a:pPr>
            <a:r>
              <a:t>import re</a:t>
            </a:r>
          </a:p>
          <a:p>
            <a:pPr algn="l">
              <a:defRPr b="1" sz="54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5400">
                <a:latin typeface="Helvetica"/>
                <a:ea typeface="Helvetica"/>
                <a:cs typeface="Helvetica"/>
                <a:sym typeface="Helvetica"/>
              </a:defRPr>
            </a:pPr>
            <a:r>
              <a:t>rows = {}</a:t>
            </a:r>
          </a:p>
          <a:p>
            <a:pPr algn="l">
              <a:defRPr b="1" sz="5400">
                <a:latin typeface="Helvetica"/>
                <a:ea typeface="Helvetica"/>
                <a:cs typeface="Helvetica"/>
                <a:sym typeface="Helvetica"/>
              </a:defRPr>
            </a:pPr>
            <a:r>
              <a:t>with open("friend.txt", "rb") as in_file:</a:t>
            </a:r>
          </a:p>
          <a:p>
            <a:pPr algn="l">
              <a:defRPr b="1" sz="5400">
                <a:latin typeface="Helvetica"/>
                <a:ea typeface="Helvetica"/>
                <a:cs typeface="Helvetica"/>
                <a:sym typeface="Helvetica"/>
              </a:defRPr>
            </a:pPr>
            <a:r>
              <a:t>    for line in in_file:</a:t>
            </a:r>
          </a:p>
          <a:p>
            <a:pPr algn="l">
              <a:defRPr b="1" sz="54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me, friends = re.split("\s+", line.strip())</a:t>
            </a:r>
          </a:p>
          <a:p>
            <a:pPr algn="l">
              <a:defRPr b="1" sz="54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54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rows.setdefault(me, set())</a:t>
            </a:r>
          </a:p>
          <a:p>
            <a:pPr algn="l">
              <a:defRPr b="1" sz="54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for friend in friends.split(","):</a:t>
            </a:r>
          </a:p>
          <a:p>
            <a:pPr algn="l">
              <a:defRPr b="1" sz="54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rows[me].add(friend)</a:t>
            </a:r>
          </a:p>
          <a:p>
            <a:pPr algn="l">
              <a:defRPr b="1" sz="54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5400">
                <a:latin typeface="Helvetica"/>
                <a:ea typeface="Helvetica"/>
                <a:cs typeface="Helvetica"/>
                <a:sym typeface="Helvetica"/>
              </a:defRPr>
            </a:pPr>
            <a:r>
              <a:t>for me, friends in rows.items():</a:t>
            </a:r>
          </a:p>
          <a:p>
            <a:pPr algn="l">
              <a:defRPr b="1" sz="5400">
                <a:latin typeface="Helvetica"/>
                <a:ea typeface="Helvetica"/>
                <a:cs typeface="Helvetica"/>
                <a:sym typeface="Helvetica"/>
              </a:defRPr>
            </a:pPr>
            <a:r>
              <a:t>    for friend in friends:</a:t>
            </a:r>
          </a:p>
          <a:p>
            <a:pPr algn="l">
              <a:defRPr b="1" sz="54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if friend in rows and me in rows[friend]:</a:t>
            </a:r>
          </a:p>
          <a:p>
            <a:pPr algn="l">
              <a:defRPr b="1" sz="54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print("{} and {} are friends".format(me, friend))</a:t>
            </a:r>
          </a:p>
        </p:txBody>
      </p:sp>
      <p:sp>
        <p:nvSpPr>
          <p:cNvPr id="129" name="Shape 129"/>
          <p:cNvSpPr/>
          <p:nvPr/>
        </p:nvSpPr>
        <p:spPr>
          <a:xfrm>
            <a:off x="16468197" y="489635"/>
            <a:ext cx="6657976" cy="242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28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標準做法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545174" y="709962"/>
            <a:ext cx="6205538" cy="249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128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MR做法</a:t>
            </a:r>
          </a:p>
        </p:txBody>
      </p:sp>
      <p:sp>
        <p:nvSpPr>
          <p:cNvPr id="132" name="Shape 132"/>
          <p:cNvSpPr/>
          <p:nvPr/>
        </p:nvSpPr>
        <p:spPr>
          <a:xfrm>
            <a:off x="8156816" y="9869864"/>
            <a:ext cx="8523685" cy="3152776"/>
          </a:xfrm>
          <a:prstGeom prst="rect">
            <a:avLst/>
          </a:prstGeom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642937">
              <a:defRPr b="1" sz="6400">
                <a:latin typeface="Courier"/>
                <a:ea typeface="Courier"/>
                <a:cs typeface="Courier"/>
                <a:sym typeface="Courier"/>
              </a:defRPr>
            </a:pPr>
            <a:r>
              <a:t>('AAAA-XXXX', 2)</a:t>
            </a:r>
          </a:p>
          <a:p>
            <a:pPr algn="l" defTabSz="642937">
              <a:defRPr b="1" sz="6400">
                <a:latin typeface="Courier"/>
                <a:ea typeface="Courier"/>
                <a:cs typeface="Courier"/>
                <a:sym typeface="Courier"/>
              </a:defRPr>
            </a:pPr>
            <a:r>
              <a:t>('EEEE-ZZZZ', 2)</a:t>
            </a:r>
          </a:p>
          <a:p>
            <a:pPr algn="l" defTabSz="642937">
              <a:defRPr b="1" sz="6400">
                <a:latin typeface="Courier"/>
                <a:ea typeface="Courier"/>
                <a:cs typeface="Courier"/>
                <a:sym typeface="Courier"/>
              </a:defRPr>
            </a:pPr>
            <a:r>
              <a:t>('AAAA-DDDD', 2)</a:t>
            </a:r>
          </a:p>
        </p:txBody>
      </p:sp>
      <p:sp>
        <p:nvSpPr>
          <p:cNvPr id="133" name="Shape 133"/>
          <p:cNvSpPr/>
          <p:nvPr/>
        </p:nvSpPr>
        <p:spPr>
          <a:xfrm>
            <a:off x="101545" y="3123382"/>
            <a:ext cx="18766632" cy="6086476"/>
          </a:xfrm>
          <a:prstGeom prst="rect">
            <a:avLst/>
          </a:prstGeom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1" sz="6400">
                <a:latin typeface="Courier"/>
                <a:ea typeface="Courier"/>
                <a:cs typeface="Courier"/>
                <a:sym typeface="Courier"/>
              </a:defRPr>
            </a:pPr>
            <a:r>
              <a:t>AAAA    BBBB,CCCC,DDDD,EEEE,XXXX,ZZZZ</a:t>
            </a:r>
          </a:p>
          <a:p>
            <a:pPr algn="l">
              <a:defRPr b="1" sz="6400">
                <a:latin typeface="Courier"/>
                <a:ea typeface="Courier"/>
                <a:cs typeface="Courier"/>
                <a:sym typeface="Courier"/>
              </a:defRPr>
            </a:pPr>
            <a:r>
              <a:t>BBBB    CCCC,DDDD</a:t>
            </a:r>
          </a:p>
          <a:p>
            <a:pPr algn="l">
              <a:defRPr b="1" sz="6400">
                <a:latin typeface="Courier"/>
                <a:ea typeface="Courier"/>
                <a:cs typeface="Courier"/>
                <a:sym typeface="Courier"/>
              </a:defRPr>
            </a:pPr>
            <a:r>
              <a:t>DDDD    SSSS,XXXX,AAAA,ZZZZ</a:t>
            </a:r>
          </a:p>
          <a:p>
            <a:pPr algn="l">
              <a:defRPr b="1" sz="6400">
                <a:latin typeface="Courier"/>
                <a:ea typeface="Courier"/>
                <a:cs typeface="Courier"/>
                <a:sym typeface="Courier"/>
              </a:defRPr>
            </a:pPr>
            <a:r>
              <a:t>EEEE    CCCC,FFFF,ZZZZ</a:t>
            </a:r>
          </a:p>
          <a:p>
            <a:pPr algn="l">
              <a:defRPr b="1" sz="6400">
                <a:latin typeface="Courier"/>
                <a:ea typeface="Courier"/>
                <a:cs typeface="Courier"/>
                <a:sym typeface="Courier"/>
              </a:defRPr>
            </a:pPr>
            <a:r>
              <a:t>XXXX    AAAA</a:t>
            </a:r>
          </a:p>
          <a:p>
            <a:pPr algn="l">
              <a:defRPr b="1" sz="6400">
                <a:latin typeface="Courier"/>
                <a:ea typeface="Courier"/>
                <a:cs typeface="Courier"/>
                <a:sym typeface="Courier"/>
              </a:defRPr>
            </a:pPr>
            <a:r>
              <a:t>ZZZZ    EEEE,CCCC</a:t>
            </a:r>
          </a:p>
        </p:txBody>
      </p:sp>
      <p:sp>
        <p:nvSpPr>
          <p:cNvPr id="134" name="Shape 134"/>
          <p:cNvSpPr/>
          <p:nvPr/>
        </p:nvSpPr>
        <p:spPr>
          <a:xfrm>
            <a:off x="16901926" y="5043773"/>
            <a:ext cx="1076164" cy="1868576"/>
          </a:xfrm>
          <a:prstGeom prst="rightArrow">
            <a:avLst>
              <a:gd name="adj1" fmla="val 77156"/>
              <a:gd name="adj2" fmla="val 23933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6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5" name="Shape 135"/>
          <p:cNvSpPr/>
          <p:nvPr/>
        </p:nvSpPr>
        <p:spPr>
          <a:xfrm rot="8462006">
            <a:off x="16586070" y="8934317"/>
            <a:ext cx="1076164" cy="1868575"/>
          </a:xfrm>
          <a:prstGeom prst="rightArrow">
            <a:avLst>
              <a:gd name="adj1" fmla="val 77156"/>
              <a:gd name="adj2" fmla="val 23933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6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6" name="Shape 136"/>
          <p:cNvSpPr/>
          <p:nvPr/>
        </p:nvSpPr>
        <p:spPr>
          <a:xfrm>
            <a:off x="18258738" y="979023"/>
            <a:ext cx="6084888" cy="9998076"/>
          </a:xfrm>
          <a:prstGeom prst="rect">
            <a:avLst/>
          </a:prstGeom>
          <a:solidFill>
            <a:srgbClr val="000000"/>
          </a:solidFill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/>
          <a:p>
            <a:pPr algn="l">
              <a:defRPr b="1" sz="6400">
                <a:latin typeface="Courier"/>
                <a:ea typeface="Courier"/>
                <a:cs typeface="Courier"/>
                <a:sym typeface="Courier"/>
              </a:defRPr>
            </a:pPr>
            <a:r>
              <a:t>AAAA-BBBB 1</a:t>
            </a:r>
          </a:p>
          <a:p>
            <a:pPr algn="l">
              <a:defRPr b="1" sz="6400">
                <a:latin typeface="Courier"/>
                <a:ea typeface="Courier"/>
                <a:cs typeface="Courier"/>
                <a:sym typeface="Courier"/>
              </a:defRPr>
            </a:pPr>
            <a:r>
              <a:t>AAAA-CCCC 1</a:t>
            </a:r>
          </a:p>
          <a:p>
            <a:pPr algn="l">
              <a:defRPr b="1" sz="6400">
                <a:latin typeface="Courier"/>
                <a:ea typeface="Courier"/>
                <a:cs typeface="Courier"/>
                <a:sym typeface="Courier"/>
              </a:defRPr>
            </a:pPr>
            <a:r>
              <a:t>AAAA-DDDD 1</a:t>
            </a:r>
          </a:p>
          <a:p>
            <a:pPr algn="l">
              <a:defRPr b="1" sz="6400">
                <a:latin typeface="Courier"/>
                <a:ea typeface="Courier"/>
                <a:cs typeface="Courier"/>
                <a:sym typeface="Courier"/>
              </a:defRPr>
            </a:pPr>
            <a:r>
              <a:t>AAAA-EEEE 1</a:t>
            </a:r>
          </a:p>
          <a:p>
            <a:pPr algn="l">
              <a:defRPr b="1" sz="6400">
                <a:latin typeface="Courier"/>
                <a:ea typeface="Courier"/>
                <a:cs typeface="Courier"/>
                <a:sym typeface="Courier"/>
              </a:defRPr>
            </a:pPr>
            <a:r>
              <a:t>AAAA-XXXX 1</a:t>
            </a:r>
          </a:p>
          <a:p>
            <a:pPr algn="l">
              <a:defRPr b="1" sz="6400">
                <a:latin typeface="Courier"/>
                <a:ea typeface="Courier"/>
                <a:cs typeface="Courier"/>
                <a:sym typeface="Courier"/>
              </a:defRPr>
            </a:pPr>
            <a:r>
              <a:t>AAAA-ZZZZ 1</a:t>
            </a:r>
          </a:p>
          <a:p>
            <a:pPr algn="l">
              <a:defRPr b="1" sz="6400">
                <a:latin typeface="Courier"/>
                <a:ea typeface="Courier"/>
                <a:cs typeface="Courier"/>
                <a:sym typeface="Courier"/>
              </a:defRPr>
            </a:pPr>
            <a:r>
              <a:t>BBBB-CCCC 1</a:t>
            </a:r>
          </a:p>
          <a:p>
            <a:pPr algn="l">
              <a:defRPr b="1" sz="6400">
                <a:latin typeface="Courier"/>
                <a:ea typeface="Courier"/>
                <a:cs typeface="Courier"/>
                <a:sym typeface="Courier"/>
              </a:defRPr>
            </a:pPr>
            <a:r>
              <a:t>BBBB-DDDD 1</a:t>
            </a:r>
          </a:p>
          <a:p>
            <a:pPr algn="l">
              <a:defRPr b="1" sz="6400">
                <a:latin typeface="Courier"/>
                <a:ea typeface="Courier"/>
                <a:cs typeface="Courier"/>
                <a:sym typeface="Courier"/>
              </a:defRPr>
            </a:pPr>
            <a:r>
              <a:t>…</a:t>
            </a:r>
          </a:p>
          <a:p>
            <a:pPr algn="l">
              <a:defRPr b="1" sz="6400">
                <a:latin typeface="Courier"/>
                <a:ea typeface="Courier"/>
                <a:cs typeface="Courier"/>
                <a:sym typeface="Courier"/>
              </a:defRPr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1081199" y="689354"/>
            <a:ext cx="22110383" cy="12284076"/>
          </a:xfrm>
          <a:prstGeom prst="rect">
            <a:avLst/>
          </a:prstGeom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rows = sc.textFile(“…./friend.txt”)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def make_relation(x):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    me, friends = re.split("\s+", x.strip())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    return (me, friends.split(","))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def make_tuple(x):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    one, two = x[0], x[1]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    if one &lt; two: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return ("{}-{}".format(one, two), 1)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    else: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return ("{}-{}".format(two, one), 1)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relations = rows.map(make_relation).flatMapValues(lambda x: x)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many_relations = relations.map(make_tuple).reduceByKey(lambda x,y: x+y)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both_relation = many_relations.filter(lambda x: x[1] &gt; 1)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for relation in both_relation.collect():</a:t>
            </a:r>
          </a:p>
          <a:p>
            <a:pPr algn="l">
              <a:defRPr b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    print relation</a:t>
            </a:r>
          </a:p>
        </p:txBody>
      </p:sp>
      <p:sp>
        <p:nvSpPr>
          <p:cNvPr id="139" name="Shape 139"/>
          <p:cNvSpPr/>
          <p:nvPr/>
        </p:nvSpPr>
        <p:spPr>
          <a:xfrm>
            <a:off x="16694416" y="458551"/>
            <a:ext cx="6205539" cy="249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28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MR做法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974052" y="-260668"/>
            <a:ext cx="4491038" cy="14237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70000"/>
              </a:lnSpc>
              <a:defRPr sz="256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標</a:t>
            </a:r>
          </a:p>
          <a:p>
            <a:pPr>
              <a:lnSpc>
                <a:spcPct val="70000"/>
              </a:lnSpc>
              <a:defRPr sz="256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準</a:t>
            </a:r>
          </a:p>
          <a:p>
            <a:pPr>
              <a:lnSpc>
                <a:spcPct val="70000"/>
              </a:lnSpc>
              <a:defRPr sz="256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做</a:t>
            </a:r>
          </a:p>
          <a:p>
            <a:pPr>
              <a:lnSpc>
                <a:spcPct val="70000"/>
              </a:lnSpc>
              <a:defRPr sz="256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法</a:t>
            </a:r>
          </a:p>
        </p:txBody>
      </p:sp>
      <p:sp>
        <p:nvSpPr>
          <p:cNvPr id="142" name="Shape 142"/>
          <p:cNvSpPr/>
          <p:nvPr/>
        </p:nvSpPr>
        <p:spPr>
          <a:xfrm>
            <a:off x="15352600" y="1317307"/>
            <a:ext cx="6837363" cy="11081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70000"/>
              </a:lnSpc>
              <a:defRPr sz="256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MR</a:t>
            </a:r>
          </a:p>
          <a:p>
            <a:pPr>
              <a:lnSpc>
                <a:spcPct val="70000"/>
              </a:lnSpc>
              <a:defRPr sz="256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做</a:t>
            </a:r>
          </a:p>
          <a:p>
            <a:pPr>
              <a:lnSpc>
                <a:spcPct val="70000"/>
              </a:lnSpc>
              <a:defRPr sz="256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法</a:t>
            </a:r>
          </a:p>
        </p:txBody>
      </p:sp>
      <p:grpSp>
        <p:nvGrpSpPr>
          <p:cNvPr id="145" name="Group 145"/>
          <p:cNvGrpSpPr/>
          <p:nvPr/>
        </p:nvGrpSpPr>
        <p:grpSpPr>
          <a:xfrm>
            <a:off x="6953209" y="5502648"/>
            <a:ext cx="9136050" cy="2710704"/>
            <a:chOff x="0" y="0"/>
            <a:chExt cx="9136048" cy="2710703"/>
          </a:xfrm>
        </p:grpSpPr>
        <p:sp>
          <p:nvSpPr>
            <p:cNvPr id="143" name="Shape 143"/>
            <p:cNvSpPr/>
            <p:nvPr/>
          </p:nvSpPr>
          <p:spPr>
            <a:xfrm>
              <a:off x="0" y="0"/>
              <a:ext cx="9136049" cy="2710704"/>
            </a:xfrm>
            <a:prstGeom prst="rightArrow">
              <a:avLst>
                <a:gd name="adj1" fmla="val 79358"/>
                <a:gd name="adj2" fmla="val 904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/>
              </a:pPr>
            </a:p>
          </p:txBody>
        </p:sp>
        <p:sp>
          <p:nvSpPr>
            <p:cNvPr id="144" name="Shape 144"/>
            <p:cNvSpPr/>
            <p:nvPr/>
          </p:nvSpPr>
          <p:spPr>
            <a:xfrm>
              <a:off x="832636" y="696158"/>
              <a:ext cx="7470776" cy="1318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6400" u="sng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大數據演算法工程師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5611812" y="-514960"/>
            <a:ext cx="13160376" cy="468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25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表格轉置</a:t>
            </a:r>
          </a:p>
        </p:txBody>
      </p:sp>
      <p:sp>
        <p:nvSpPr>
          <p:cNvPr id="148" name="Shape 148"/>
          <p:cNvSpPr/>
          <p:nvPr/>
        </p:nvSpPr>
        <p:spPr>
          <a:xfrm>
            <a:off x="3212094" y="4094766"/>
            <a:ext cx="6716168" cy="9109076"/>
          </a:xfrm>
          <a:prstGeom prst="rect">
            <a:avLst/>
          </a:prstGeom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1" sz="5800" u="sng">
                <a:latin typeface="Helvetica"/>
                <a:ea typeface="Helvetica"/>
                <a:cs typeface="Helvetica"/>
                <a:sym typeface="Helvetica"/>
              </a:defRPr>
            </a:pPr>
            <a:r>
              <a:t> A	      B	   C	    D</a:t>
            </a:r>
          </a:p>
          <a:p>
            <a:pPr algn="l">
              <a:defRPr b="1" sz="5800">
                <a:latin typeface="Helvetica"/>
                <a:ea typeface="Helvetica"/>
                <a:cs typeface="Helvetica"/>
                <a:sym typeface="Helvetica"/>
              </a:defRPr>
            </a:pPr>
            <a:r>
              <a:t>foo	one	small	1</a:t>
            </a:r>
          </a:p>
          <a:p>
            <a:pPr algn="l">
              <a:defRPr b="1" sz="5800">
                <a:latin typeface="Helvetica"/>
                <a:ea typeface="Helvetica"/>
                <a:cs typeface="Helvetica"/>
                <a:sym typeface="Helvetica"/>
              </a:defRPr>
            </a:pPr>
            <a:r>
              <a:t>foo	one	large	2</a:t>
            </a:r>
          </a:p>
          <a:p>
            <a:pPr algn="l">
              <a:defRPr b="1" sz="5800">
                <a:latin typeface="Helvetica"/>
                <a:ea typeface="Helvetica"/>
                <a:cs typeface="Helvetica"/>
                <a:sym typeface="Helvetica"/>
              </a:defRPr>
            </a:pPr>
            <a:r>
              <a:t>foo	one	large	2</a:t>
            </a:r>
          </a:p>
          <a:p>
            <a:pPr algn="l">
              <a:defRPr b="1" sz="5800">
                <a:latin typeface="Helvetica"/>
                <a:ea typeface="Helvetica"/>
                <a:cs typeface="Helvetica"/>
                <a:sym typeface="Helvetica"/>
              </a:defRPr>
            </a:pPr>
            <a:r>
              <a:t>foo	two	small	3</a:t>
            </a:r>
          </a:p>
          <a:p>
            <a:pPr algn="l">
              <a:defRPr b="1" sz="5800">
                <a:latin typeface="Helvetica"/>
                <a:ea typeface="Helvetica"/>
                <a:cs typeface="Helvetica"/>
                <a:sym typeface="Helvetica"/>
              </a:defRPr>
            </a:pPr>
            <a:r>
              <a:t>foo	two	small	3</a:t>
            </a:r>
          </a:p>
          <a:p>
            <a:pPr algn="l">
              <a:defRPr b="1" sz="5800">
                <a:latin typeface="Helvetica"/>
                <a:ea typeface="Helvetica"/>
                <a:cs typeface="Helvetica"/>
                <a:sym typeface="Helvetica"/>
              </a:defRPr>
            </a:pPr>
            <a:r>
              <a:t>bar	one	large	4</a:t>
            </a:r>
          </a:p>
          <a:p>
            <a:pPr algn="l">
              <a:defRPr b="1" sz="5800">
                <a:latin typeface="Helvetica"/>
                <a:ea typeface="Helvetica"/>
                <a:cs typeface="Helvetica"/>
                <a:sym typeface="Helvetica"/>
              </a:defRPr>
            </a:pPr>
            <a:r>
              <a:t>bar	one	small	5</a:t>
            </a:r>
          </a:p>
          <a:p>
            <a:pPr algn="l">
              <a:defRPr b="1" sz="5800">
                <a:latin typeface="Helvetica"/>
                <a:ea typeface="Helvetica"/>
                <a:cs typeface="Helvetica"/>
                <a:sym typeface="Helvetica"/>
              </a:defRPr>
            </a:pPr>
            <a:r>
              <a:t>bar	two	small	6</a:t>
            </a:r>
          </a:p>
          <a:p>
            <a:pPr algn="l">
              <a:defRPr b="1" sz="5800">
                <a:latin typeface="Helvetica"/>
                <a:ea typeface="Helvetica"/>
                <a:cs typeface="Helvetica"/>
                <a:sym typeface="Helvetica"/>
              </a:defRPr>
            </a:pPr>
            <a:r>
              <a:t>bar	two	large	7</a:t>
            </a:r>
          </a:p>
        </p:txBody>
      </p:sp>
      <p:sp>
        <p:nvSpPr>
          <p:cNvPr id="149" name="Shape 149"/>
          <p:cNvSpPr/>
          <p:nvPr/>
        </p:nvSpPr>
        <p:spPr>
          <a:xfrm>
            <a:off x="11187924" y="6537263"/>
            <a:ext cx="2008152" cy="3627349"/>
          </a:xfrm>
          <a:prstGeom prst="rightArrow">
            <a:avLst>
              <a:gd name="adj1" fmla="val 73661"/>
              <a:gd name="adj2" fmla="val 3165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</a:p>
        </p:txBody>
      </p:sp>
      <p:sp>
        <p:nvSpPr>
          <p:cNvPr id="150" name="Shape 150"/>
          <p:cNvSpPr/>
          <p:nvPr/>
        </p:nvSpPr>
        <p:spPr>
          <a:xfrm>
            <a:off x="14154821" y="6018900"/>
            <a:ext cx="7453847" cy="4664076"/>
          </a:xfrm>
          <a:prstGeom prst="rect">
            <a:avLst/>
          </a:prstGeom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1" sz="5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</a:t>
            </a:r>
            <a:r>
              <a:rPr u="sng"/>
              <a:t>large</a:t>
            </a:r>
            <a:r>
              <a:t>	 </a:t>
            </a:r>
            <a:r>
              <a:rPr u="sng"/>
              <a:t>small</a:t>
            </a:r>
          </a:p>
          <a:p>
            <a:pPr algn="l">
              <a:defRPr b="1" sz="5800">
                <a:latin typeface="Helvetica"/>
                <a:ea typeface="Helvetica"/>
                <a:cs typeface="Helvetica"/>
                <a:sym typeface="Helvetica"/>
              </a:defRPr>
            </a:pPr>
            <a:r>
              <a:t>foo	two	  0	         6</a:t>
            </a:r>
          </a:p>
          <a:p>
            <a:pPr algn="l">
              <a:defRPr b="1" sz="5800">
                <a:latin typeface="Helvetica"/>
                <a:ea typeface="Helvetica"/>
                <a:cs typeface="Helvetica"/>
                <a:sym typeface="Helvetica"/>
              </a:defRPr>
            </a:pPr>
            <a:r>
              <a:t>bar	two	  7	         6</a:t>
            </a:r>
          </a:p>
          <a:p>
            <a:pPr algn="l">
              <a:defRPr b="1" sz="5800">
                <a:latin typeface="Helvetica"/>
                <a:ea typeface="Helvetica"/>
                <a:cs typeface="Helvetica"/>
                <a:sym typeface="Helvetica"/>
              </a:defRPr>
            </a:pPr>
            <a:r>
              <a:t>foo	one	  4	         1</a:t>
            </a:r>
          </a:p>
          <a:p>
            <a:pPr algn="l">
              <a:defRPr b="1" sz="5800">
                <a:latin typeface="Helvetica"/>
                <a:ea typeface="Helvetica"/>
                <a:cs typeface="Helvetica"/>
                <a:sym typeface="Helvetica"/>
              </a:defRPr>
            </a:pPr>
            <a:r>
              <a:t>bar	one	  4      	 5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955493" y="982504"/>
            <a:ext cx="22473014" cy="6848476"/>
          </a:xfrm>
          <a:prstGeom prst="rect">
            <a:avLst/>
          </a:prstGeom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b="1" sz="4800">
                <a:latin typeface="Helvetica"/>
                <a:ea typeface="Helvetica"/>
                <a:cs typeface="Helvetica"/>
                <a:sym typeface="Helvetica"/>
              </a:defRPr>
            </a:pPr>
            <a:r>
              <a:t>#!/usr/bin/python</a:t>
            </a:r>
          </a:p>
          <a:p>
            <a:pPr algn="l">
              <a:defRPr b="1" sz="4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4800">
                <a:latin typeface="Helvetica"/>
                <a:ea typeface="Helvetica"/>
                <a:cs typeface="Helvetica"/>
                <a:sym typeface="Helvetica"/>
              </a:defRPr>
            </a:pPr>
            <a:r>
              <a:t>import numpy as np</a:t>
            </a:r>
          </a:p>
          <a:p>
            <a:pPr algn="l">
              <a:defRPr b="1" sz="4800">
                <a:latin typeface="Helvetica"/>
                <a:ea typeface="Helvetica"/>
                <a:cs typeface="Helvetica"/>
                <a:sym typeface="Helvetica"/>
              </a:defRPr>
            </a:pPr>
            <a:r>
              <a:t>import pandas as pd</a:t>
            </a:r>
          </a:p>
          <a:p>
            <a:pPr algn="l">
              <a:defRPr b="1" sz="4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4800">
                <a:latin typeface="Helvetica"/>
                <a:ea typeface="Helvetica"/>
                <a:cs typeface="Helvetica"/>
                <a:sym typeface="Helvetica"/>
              </a:defRPr>
            </a:pPr>
            <a:r>
              <a:t>df = pd.read_csv("table.tsv", sep=" ")</a:t>
            </a:r>
          </a:p>
          <a:p>
            <a:pPr algn="l">
              <a:defRPr b="1" sz="4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4800">
                <a:latin typeface="Helvetica"/>
                <a:ea typeface="Helvetica"/>
                <a:cs typeface="Helvetica"/>
                <a:sym typeface="Helvetica"/>
              </a:defRPr>
            </a:pPr>
            <a:r>
              <a:t>pivot = pd.pivot_table(df, index=["A", "B"], values="D", columns=["C"], aggfunc=np.sum)</a:t>
            </a:r>
          </a:p>
        </p:txBody>
      </p:sp>
      <p:sp>
        <p:nvSpPr>
          <p:cNvPr id="153" name="Shape 153"/>
          <p:cNvSpPr/>
          <p:nvPr/>
        </p:nvSpPr>
        <p:spPr>
          <a:xfrm>
            <a:off x="16468198" y="803899"/>
            <a:ext cx="6657976" cy="242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28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標準做法</a:t>
            </a:r>
          </a:p>
        </p:txBody>
      </p:sp>
      <p:sp>
        <p:nvSpPr>
          <p:cNvPr id="154" name="Shape 154"/>
          <p:cNvSpPr/>
          <p:nvPr/>
        </p:nvSpPr>
        <p:spPr>
          <a:xfrm>
            <a:off x="15452509" y="7859302"/>
            <a:ext cx="7748601" cy="54768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C       large   small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====================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A     B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bar one      4           5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   two      7           6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foo one      4           1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   two      NaN      6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