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49" r:id="rId1"/>
  </p:sldMasterIdLst>
  <p:notesMasterIdLst>
    <p:notesMasterId r:id="rId15"/>
  </p:notesMasterIdLst>
  <p:sldIdLst>
    <p:sldId id="256" r:id="rId2"/>
    <p:sldId id="257" r:id="rId3"/>
    <p:sldId id="260" r:id="rId4"/>
    <p:sldId id="262" r:id="rId5"/>
    <p:sldId id="269" r:id="rId6"/>
    <p:sldId id="270" r:id="rId7"/>
    <p:sldId id="261" r:id="rId8"/>
    <p:sldId id="266" r:id="rId9"/>
    <p:sldId id="259" r:id="rId10"/>
    <p:sldId id="265" r:id="rId11"/>
    <p:sldId id="264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/>
    <p:restoredTop sz="86870"/>
  </p:normalViewPr>
  <p:slideViewPr>
    <p:cSldViewPr snapToGrid="0" snapToObjects="1">
      <p:cViewPr varScale="1">
        <p:scale>
          <a:sx n="81" d="100"/>
          <a:sy n="81" d="100"/>
        </p:scale>
        <p:origin x="200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ABD7A-1E39-F447-92DD-E1CC0276C6A2}" type="datetimeFigureOut">
              <a:rPr lang="en-US" smtClean="0"/>
              <a:t>10/1/17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D712D-C2D5-114E-962C-6C6191341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13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D712D-C2D5-114E-962C-6C6191341D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43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D712D-C2D5-114E-962C-6C6191341D6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91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9/23/17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4488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9/23/17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039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9/23/17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9052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9/23/17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39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9/23/17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6769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9/23/17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58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9/23/17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143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9/23/17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242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9/23/17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329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9/23/17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124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9/23/17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95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9/23/17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544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0" r:id="rId1"/>
    <p:sldLayoutId id="2147484251" r:id="rId2"/>
    <p:sldLayoutId id="2147484252" r:id="rId3"/>
    <p:sldLayoutId id="2147484253" r:id="rId4"/>
    <p:sldLayoutId id="2147484254" r:id="rId5"/>
    <p:sldLayoutId id="2147484255" r:id="rId6"/>
    <p:sldLayoutId id="2147484256" r:id="rId7"/>
    <p:sldLayoutId id="2147484257" r:id="rId8"/>
    <p:sldLayoutId id="2147484258" r:id="rId9"/>
    <p:sldLayoutId id="2147484259" r:id="rId10"/>
    <p:sldLayoutId id="214748426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Why</a:t>
            </a:r>
            <a:r>
              <a:rPr lang="zh-TW" altLang="en-US" dirty="0" smtClean="0"/>
              <a:t> </a:t>
            </a:r>
            <a:r>
              <a:rPr lang="en-US" altLang="zh-TW" dirty="0" smtClean="0"/>
              <a:t>Functional</a:t>
            </a:r>
            <a:r>
              <a:rPr lang="zh-TW" altLang="en-US" dirty="0" smtClean="0"/>
              <a:t> </a:t>
            </a:r>
            <a:r>
              <a:rPr lang="en-US" altLang="zh-TW" dirty="0" smtClean="0"/>
              <a:t>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Andy</a:t>
            </a:r>
            <a:r>
              <a:rPr lang="zh-TW" altLang="en-US" dirty="0" smtClean="0"/>
              <a:t> </a:t>
            </a:r>
            <a:r>
              <a:rPr lang="en-US" altLang="zh-TW" dirty="0" smtClean="0"/>
              <a:t>Huang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Race</a:t>
            </a:r>
            <a:r>
              <a:rPr lang="zh-TW" altLang="en-US" dirty="0" smtClean="0"/>
              <a:t> </a:t>
            </a:r>
            <a:r>
              <a:rPr lang="en-US" altLang="zh-TW" dirty="0" smtClean="0"/>
              <a:t>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Race</a:t>
            </a:r>
            <a:r>
              <a:rPr lang="zh-TW" altLang="en-US" dirty="0" smtClean="0"/>
              <a:t> </a:t>
            </a:r>
            <a:r>
              <a:rPr lang="en-US" altLang="zh-TW" dirty="0" smtClean="0"/>
              <a:t>Condition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example</a:t>
            </a:r>
            <a:endParaRPr lang="zh-TW" altLang="en-US" dirty="0" smtClean="0"/>
          </a:p>
          <a:p>
            <a:endParaRPr lang="zh-TW" alt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3744312" y="2806264"/>
            <a:ext cx="3752192" cy="10878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RaceConditionExample</a:t>
            </a:r>
            <a:r>
              <a:rPr lang="en-US" altLang="zh-TW" b="1" dirty="0" smtClean="0"/>
              <a:t>.</a:t>
            </a:r>
            <a:r>
              <a:rPr lang="en-US" altLang="zh-TW" dirty="0" smtClean="0"/>
              <a:t>++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099035" y="3673366"/>
            <a:ext cx="3042746" cy="44143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RaceConditionExample</a:t>
            </a:r>
            <a:r>
              <a:rPr lang="en-US" altLang="zh-TW" b="1" dirty="0" err="1"/>
              <a:t>.</a:t>
            </a:r>
            <a:r>
              <a:rPr lang="en-US" altLang="zh-TW" dirty="0" err="1" smtClean="0"/>
              <a:t>count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113893" y="4114800"/>
            <a:ext cx="15765" cy="2569780"/>
          </a:xfrm>
          <a:prstGeom prst="straightConnector1">
            <a:avLst/>
          </a:prstGeom>
          <a:ln w="7302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03990" y="3678000"/>
            <a:ext cx="1529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Thread</a:t>
            </a:r>
            <a:r>
              <a:rPr lang="zh-TW" altLang="en-US" dirty="0" smtClean="0"/>
              <a:t> </a:t>
            </a:r>
            <a:r>
              <a:rPr lang="en-US" altLang="zh-TW" dirty="0" smtClean="0"/>
              <a:t>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32438" y="4924761"/>
            <a:ext cx="1763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c</a:t>
            </a:r>
            <a:r>
              <a:rPr lang="en-US" altLang="zh-TW" dirty="0" smtClean="0">
                <a:solidFill>
                  <a:srgbClr val="C00000"/>
                </a:solidFill>
              </a:rPr>
              <a:t>ount</a:t>
            </a:r>
            <a:r>
              <a:rPr lang="zh-TW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TW" dirty="0" smtClean="0">
                <a:solidFill>
                  <a:srgbClr val="C00000"/>
                </a:solidFill>
              </a:rPr>
              <a:t>=</a:t>
            </a:r>
            <a:r>
              <a:rPr lang="zh-TW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TW" dirty="0" smtClean="0">
                <a:solidFill>
                  <a:srgbClr val="C00000"/>
                </a:solidFill>
              </a:rPr>
              <a:t>count</a:t>
            </a:r>
            <a:r>
              <a:rPr lang="zh-TW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TW" dirty="0" smtClean="0">
                <a:solidFill>
                  <a:srgbClr val="C00000"/>
                </a:solidFill>
              </a:rPr>
              <a:t>+1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9048396" y="4114800"/>
            <a:ext cx="15765" cy="2569780"/>
          </a:xfrm>
          <a:prstGeom prst="straightConnector1">
            <a:avLst/>
          </a:prstGeom>
          <a:ln w="7302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638493" y="3678000"/>
            <a:ext cx="1529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Thread</a:t>
            </a:r>
            <a:r>
              <a:rPr lang="zh-TW" altLang="en-US" dirty="0" smtClean="0"/>
              <a:t> </a:t>
            </a:r>
            <a:r>
              <a:rPr lang="en-US" altLang="zh-TW" dirty="0" smtClean="0"/>
              <a:t>B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151176" y="4930681"/>
            <a:ext cx="1763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c</a:t>
            </a:r>
            <a:r>
              <a:rPr lang="en-US" altLang="zh-TW" dirty="0" smtClean="0">
                <a:solidFill>
                  <a:srgbClr val="C00000"/>
                </a:solidFill>
              </a:rPr>
              <a:t>ount</a:t>
            </a:r>
            <a:r>
              <a:rPr lang="zh-TW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TW" dirty="0" smtClean="0">
                <a:solidFill>
                  <a:srgbClr val="C00000"/>
                </a:solidFill>
              </a:rPr>
              <a:t>=</a:t>
            </a:r>
            <a:r>
              <a:rPr lang="zh-TW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TW" dirty="0" smtClean="0">
                <a:solidFill>
                  <a:srgbClr val="C00000"/>
                </a:solidFill>
              </a:rPr>
              <a:t>count</a:t>
            </a:r>
            <a:r>
              <a:rPr lang="zh-TW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TW" dirty="0" smtClean="0">
                <a:solidFill>
                  <a:srgbClr val="C00000"/>
                </a:solidFill>
              </a:rPr>
              <a:t>+1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24601" y="4114800"/>
            <a:ext cx="263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count</a:t>
            </a:r>
            <a:r>
              <a:rPr lang="zh-TW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TW" dirty="0" smtClean="0">
                <a:solidFill>
                  <a:srgbClr val="0070C0"/>
                </a:solidFill>
              </a:rPr>
              <a:t>:=</a:t>
            </a:r>
            <a:r>
              <a:rPr lang="zh-TW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TW" dirty="0" smtClean="0">
                <a:solidFill>
                  <a:srgbClr val="C00000"/>
                </a:solidFill>
              </a:rPr>
              <a:t>0</a:t>
            </a:r>
            <a:r>
              <a:rPr lang="en-US" altLang="zh-TW" dirty="0" smtClean="0">
                <a:solidFill>
                  <a:srgbClr val="0070C0"/>
                </a:solidFill>
              </a:rPr>
              <a:t>,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rgbClr val="C00000"/>
                </a:solidFill>
              </a:rPr>
              <a:t>1</a:t>
            </a:r>
            <a:r>
              <a:rPr lang="en-US" altLang="zh-TW" dirty="0" smtClean="0">
                <a:solidFill>
                  <a:srgbClr val="0070C0"/>
                </a:solidFill>
              </a:rPr>
              <a:t>,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rgbClr val="C00000"/>
                </a:solidFill>
              </a:rPr>
              <a:t>1</a:t>
            </a:r>
            <a:r>
              <a:rPr lang="en-US" altLang="zh-TW" dirty="0" smtClean="0">
                <a:solidFill>
                  <a:srgbClr val="0070C0"/>
                </a:solidFill>
              </a:rPr>
              <a:t>,</a:t>
            </a:r>
            <a:r>
              <a:rPr lang="zh-TW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TW" dirty="0" smtClean="0">
                <a:solidFill>
                  <a:srgbClr val="C00000"/>
                </a:solidFill>
              </a:rPr>
              <a:t>2</a:t>
            </a:r>
            <a:r>
              <a:rPr lang="en-US" altLang="zh-TW" dirty="0" smtClean="0">
                <a:solidFill>
                  <a:srgbClr val="0070C0"/>
                </a:solidFill>
              </a:rPr>
              <a:t>,</a:t>
            </a:r>
            <a:r>
              <a:rPr lang="zh-TW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TW" dirty="0" smtClean="0">
                <a:solidFill>
                  <a:srgbClr val="C00000"/>
                </a:solidFill>
              </a:rPr>
              <a:t>3 </a:t>
            </a:r>
            <a:r>
              <a:rPr lang="mr-IN" altLang="zh-TW" dirty="0" smtClean="0">
                <a:solidFill>
                  <a:srgbClr val="0070C0"/>
                </a:solidFill>
              </a:rPr>
              <a:t>…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17" name="Elbow Connector 16"/>
          <p:cNvCxnSpPr/>
          <p:nvPr/>
        </p:nvCxnSpPr>
        <p:spPr>
          <a:xfrm flipV="1">
            <a:off x="4018930" y="4474689"/>
            <a:ext cx="2196000" cy="671192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rot="10800000">
            <a:off x="6446101" y="4468203"/>
            <a:ext cx="2705075" cy="684000"/>
          </a:xfrm>
          <a:prstGeom prst="bentConnector2">
            <a:avLst/>
          </a:prstGeom>
          <a:ln w="6350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141781" y="4810203"/>
            <a:ext cx="1056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mtClean="0"/>
              <a:t>update</a:t>
            </a:r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612929" y="4797236"/>
            <a:ext cx="1056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mtClean="0"/>
              <a:t>update</a:t>
            </a:r>
            <a:endParaRPr lang="en-US"/>
          </a:p>
        </p:txBody>
      </p:sp>
      <p:cxnSp>
        <p:nvCxnSpPr>
          <p:cNvPr id="23" name="Elbow Connector 22"/>
          <p:cNvCxnSpPr/>
          <p:nvPr/>
        </p:nvCxnSpPr>
        <p:spPr>
          <a:xfrm flipV="1">
            <a:off x="3985459" y="4474689"/>
            <a:ext cx="2664000" cy="1080000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238247" y="5320294"/>
            <a:ext cx="1763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c</a:t>
            </a:r>
            <a:r>
              <a:rPr lang="en-US" altLang="zh-TW" dirty="0" smtClean="0">
                <a:solidFill>
                  <a:srgbClr val="C00000"/>
                </a:solidFill>
              </a:rPr>
              <a:t>ount</a:t>
            </a:r>
            <a:r>
              <a:rPr lang="zh-TW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TW" dirty="0" smtClean="0">
                <a:solidFill>
                  <a:srgbClr val="C00000"/>
                </a:solidFill>
              </a:rPr>
              <a:t>=</a:t>
            </a:r>
            <a:r>
              <a:rPr lang="zh-TW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TW" dirty="0" smtClean="0">
                <a:solidFill>
                  <a:srgbClr val="C00000"/>
                </a:solidFill>
              </a:rPr>
              <a:t>count</a:t>
            </a:r>
            <a:r>
              <a:rPr lang="zh-TW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TW" dirty="0" smtClean="0">
                <a:solidFill>
                  <a:srgbClr val="C00000"/>
                </a:solidFill>
              </a:rPr>
              <a:t>+1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6" name="Elbow Connector 25"/>
          <p:cNvCxnSpPr/>
          <p:nvPr/>
        </p:nvCxnSpPr>
        <p:spPr>
          <a:xfrm rot="10800000">
            <a:off x="6880630" y="4468203"/>
            <a:ext cx="2340000" cy="1080000"/>
          </a:xfrm>
          <a:prstGeom prst="bentConnector2">
            <a:avLst/>
          </a:prstGeom>
          <a:ln w="6350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172496" y="5320294"/>
            <a:ext cx="1763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c</a:t>
            </a:r>
            <a:r>
              <a:rPr lang="en-US" altLang="zh-TW" dirty="0" smtClean="0">
                <a:solidFill>
                  <a:srgbClr val="C00000"/>
                </a:solidFill>
              </a:rPr>
              <a:t>ount</a:t>
            </a:r>
            <a:r>
              <a:rPr lang="zh-TW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TW" dirty="0" smtClean="0">
                <a:solidFill>
                  <a:srgbClr val="C00000"/>
                </a:solidFill>
              </a:rPr>
              <a:t>=</a:t>
            </a:r>
            <a:r>
              <a:rPr lang="zh-TW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TW" dirty="0" smtClean="0">
                <a:solidFill>
                  <a:srgbClr val="C00000"/>
                </a:solidFill>
              </a:rPr>
              <a:t>count</a:t>
            </a:r>
            <a:r>
              <a:rPr lang="zh-TW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TW" dirty="0" smtClean="0">
                <a:solidFill>
                  <a:srgbClr val="C00000"/>
                </a:solidFill>
              </a:rPr>
              <a:t>+1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07766" y="5200557"/>
            <a:ext cx="1056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mtClean="0"/>
              <a:t>update</a:t>
            </a:r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141781" y="5215024"/>
            <a:ext cx="1056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mtClean="0"/>
              <a:t>update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97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Race</a:t>
            </a:r>
            <a:r>
              <a:rPr lang="zh-TW" altLang="en-US" dirty="0" smtClean="0"/>
              <a:t> </a:t>
            </a:r>
            <a:r>
              <a:rPr lang="en-US" altLang="zh-TW" dirty="0" smtClean="0"/>
              <a:t>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3250"/>
            <a:ext cx="10515600" cy="4351338"/>
          </a:xfrm>
        </p:spPr>
        <p:txBody>
          <a:bodyPr/>
          <a:lstStyle/>
          <a:p>
            <a:r>
              <a:rPr lang="en-US" altLang="zh-TW" dirty="0" smtClean="0"/>
              <a:t>How</a:t>
            </a:r>
            <a:r>
              <a:rPr lang="zh-TW" altLang="en-US" dirty="0" smtClean="0"/>
              <a:t> </a:t>
            </a:r>
            <a:r>
              <a:rPr lang="en-US" altLang="zh-TW" dirty="0" smtClean="0"/>
              <a:t>to</a:t>
            </a:r>
            <a:r>
              <a:rPr lang="zh-TW" altLang="en-US" dirty="0" smtClean="0"/>
              <a:t> </a:t>
            </a:r>
            <a:r>
              <a:rPr lang="en-US" altLang="zh-TW" dirty="0" smtClean="0"/>
              <a:t>solve</a:t>
            </a:r>
            <a:r>
              <a:rPr lang="zh-TW" altLang="en-US" dirty="0" smtClean="0"/>
              <a:t> </a:t>
            </a:r>
            <a:r>
              <a:rPr lang="en-US" altLang="zh-TW" dirty="0" smtClean="0"/>
              <a:t>it?</a:t>
            </a:r>
            <a:endParaRPr lang="zh-TW" altLang="en-US" dirty="0" smtClean="0"/>
          </a:p>
          <a:p>
            <a:pPr lvl="1"/>
            <a:r>
              <a:rPr lang="en-US" altLang="zh-TW" dirty="0" smtClean="0"/>
              <a:t>Synchronized</a:t>
            </a:r>
            <a:r>
              <a:rPr lang="zh-TW" altLang="en-US" dirty="0" smtClean="0"/>
              <a:t> </a:t>
            </a:r>
            <a:r>
              <a:rPr lang="en-US" altLang="zh-TW" dirty="0" smtClean="0"/>
              <a:t>block:</a:t>
            </a:r>
            <a:r>
              <a:rPr lang="zh-TW" altLang="en-US" dirty="0" smtClean="0"/>
              <a:t> </a:t>
            </a:r>
            <a:r>
              <a:rPr lang="en-US" altLang="zh-TW" dirty="0" smtClean="0"/>
              <a:t>make</a:t>
            </a:r>
            <a:r>
              <a:rPr lang="zh-TW" altLang="en-US" dirty="0" smtClean="0"/>
              <a:t> </a:t>
            </a:r>
            <a:r>
              <a:rPr lang="en-US" altLang="zh-TW" dirty="0" smtClean="0"/>
              <a:t>statements(i.e.</a:t>
            </a:r>
            <a:r>
              <a:rPr lang="zh-TW" altLang="en-US" dirty="0" smtClean="0"/>
              <a:t> </a:t>
            </a:r>
            <a:r>
              <a:rPr lang="en-US" altLang="zh-TW" dirty="0" smtClean="0"/>
              <a:t>count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count</a:t>
            </a:r>
            <a:r>
              <a:rPr lang="zh-TW" altLang="en-US" dirty="0" smtClean="0"/>
              <a:t> </a:t>
            </a:r>
            <a:r>
              <a:rPr lang="en-US" altLang="zh-TW" dirty="0" smtClean="0"/>
              <a:t>+</a:t>
            </a:r>
            <a:r>
              <a:rPr lang="zh-TW" altLang="en-US" dirty="0" smtClean="0"/>
              <a:t> </a:t>
            </a:r>
            <a:r>
              <a:rPr lang="en-US" altLang="zh-TW" dirty="0" smtClean="0"/>
              <a:t>1)</a:t>
            </a:r>
            <a:r>
              <a:rPr lang="zh-TW" altLang="en-US" dirty="0" smtClean="0"/>
              <a:t> </a:t>
            </a:r>
            <a:r>
              <a:rPr lang="en-US" altLang="zh-TW" b="1" dirty="0" smtClean="0">
                <a:solidFill>
                  <a:srgbClr val="C00000"/>
                </a:solidFill>
              </a:rPr>
              <a:t>atomic</a:t>
            </a:r>
            <a:r>
              <a:rPr lang="zh-TW" altLang="en-US" dirty="0" smtClean="0"/>
              <a:t> </a:t>
            </a:r>
            <a:r>
              <a:rPr lang="en-US" altLang="zh-TW" dirty="0" smtClean="0"/>
              <a:t>by</a:t>
            </a:r>
            <a:r>
              <a:rPr lang="zh-TW" altLang="en-US" dirty="0" smtClean="0"/>
              <a:t> </a:t>
            </a:r>
            <a:r>
              <a:rPr lang="en-US" altLang="zh-TW" dirty="0" smtClean="0"/>
              <a:t>lock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object</a:t>
            </a:r>
            <a:endParaRPr lang="zh-TW" altLang="en-US" dirty="0" smtClean="0"/>
          </a:p>
          <a:p>
            <a:pPr lvl="1"/>
            <a:r>
              <a:rPr lang="en-US" altLang="zh-TW" dirty="0" smtClean="0"/>
              <a:t>Code</a:t>
            </a:r>
            <a:r>
              <a:rPr lang="zh-TW" altLang="en-US" dirty="0" smtClean="0"/>
              <a:t> </a:t>
            </a:r>
            <a:r>
              <a:rPr lang="en-US" altLang="zh-TW" dirty="0" smtClean="0"/>
              <a:t>block</a:t>
            </a:r>
            <a:r>
              <a:rPr lang="zh-TW" altLang="en-US" dirty="0" smtClean="0"/>
              <a:t> </a:t>
            </a:r>
            <a:r>
              <a:rPr lang="en-US" altLang="zh-TW" dirty="0" smtClean="0"/>
              <a:t>after</a:t>
            </a:r>
            <a:r>
              <a:rPr lang="zh-TW" altLang="en-US" dirty="0" smtClean="0"/>
              <a:t> </a:t>
            </a:r>
            <a:r>
              <a:rPr lang="en-US" altLang="zh-TW" dirty="0" smtClean="0"/>
              <a:t>a</a:t>
            </a:r>
            <a:r>
              <a:rPr lang="zh-TW" altLang="en-US" dirty="0" smtClean="0"/>
              <a:t> </a:t>
            </a:r>
            <a:r>
              <a:rPr lang="en-US" altLang="zh-TW" dirty="0" smtClean="0"/>
              <a:t>synchronized</a:t>
            </a:r>
            <a:r>
              <a:rPr lang="zh-TW" altLang="en-US" dirty="0" smtClean="0"/>
              <a:t> </a:t>
            </a:r>
            <a:r>
              <a:rPr lang="en-US" altLang="zh-TW" dirty="0" smtClean="0"/>
              <a:t>call</a:t>
            </a:r>
            <a:r>
              <a:rPr lang="zh-TW" altLang="en-US" dirty="0" smtClean="0"/>
              <a:t> </a:t>
            </a:r>
            <a:r>
              <a:rPr lang="en-US" altLang="zh-TW" dirty="0" smtClean="0"/>
              <a:t>on</a:t>
            </a:r>
            <a:r>
              <a:rPr lang="zh-TW" altLang="en-US" dirty="0" smtClean="0"/>
              <a:t> </a:t>
            </a:r>
            <a:r>
              <a:rPr lang="en-US" altLang="zh-TW" dirty="0" smtClean="0"/>
              <a:t>an</a:t>
            </a:r>
            <a:r>
              <a:rPr lang="zh-TW" altLang="en-US" dirty="0" smtClean="0"/>
              <a:t> </a:t>
            </a:r>
            <a:r>
              <a:rPr lang="en-US" altLang="zh-TW" dirty="0" smtClean="0"/>
              <a:t>object</a:t>
            </a:r>
            <a:r>
              <a:rPr lang="zh-TW" altLang="en-US" dirty="0" smtClean="0"/>
              <a:t> </a:t>
            </a:r>
            <a:r>
              <a:rPr lang="en-US" altLang="zh-TW" dirty="0" smtClean="0"/>
              <a:t>x</a:t>
            </a:r>
            <a:r>
              <a:rPr lang="zh-TW" altLang="en-US" dirty="0" smtClean="0"/>
              <a:t> </a:t>
            </a:r>
            <a:r>
              <a:rPr lang="en-US" altLang="zh-TW" dirty="0" smtClean="0"/>
              <a:t>is</a:t>
            </a:r>
            <a:r>
              <a:rPr lang="zh-TW" altLang="en-US" dirty="0" smtClean="0"/>
              <a:t> </a:t>
            </a:r>
            <a:r>
              <a:rPr lang="en-US" altLang="zh-TW" b="1" dirty="0" smtClean="0"/>
              <a:t>never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executed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by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2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threads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at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the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same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time</a:t>
            </a:r>
            <a:endParaRPr lang="zh-TW" altLang="en-US" b="1" dirty="0" smtClean="0"/>
          </a:p>
          <a:p>
            <a:pPr marL="457200" lvl="1" indent="0">
              <a:buNone/>
            </a:pP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113893" y="4114800"/>
            <a:ext cx="15765" cy="2569780"/>
          </a:xfrm>
          <a:prstGeom prst="straightConnector1">
            <a:avLst/>
          </a:prstGeom>
          <a:ln w="7302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03990" y="3678000"/>
            <a:ext cx="1529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Thread</a:t>
            </a:r>
            <a:r>
              <a:rPr lang="zh-TW" altLang="en-US" dirty="0" smtClean="0"/>
              <a:t> </a:t>
            </a:r>
            <a:r>
              <a:rPr lang="en-US" altLang="zh-TW" dirty="0" smtClean="0"/>
              <a:t>A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9158453" y="4154212"/>
            <a:ext cx="15765" cy="2569780"/>
          </a:xfrm>
          <a:prstGeom prst="straightConnector1">
            <a:avLst/>
          </a:prstGeom>
          <a:ln w="7302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748550" y="3717412"/>
            <a:ext cx="1529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Thread</a:t>
            </a:r>
            <a:r>
              <a:rPr lang="zh-TW" altLang="en-US" dirty="0" smtClean="0"/>
              <a:t> </a:t>
            </a:r>
            <a:r>
              <a:rPr lang="en-US" altLang="zh-TW" dirty="0" smtClean="0"/>
              <a:t>B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67959" y="4086744"/>
            <a:ext cx="3752192" cy="10878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RaceConditionExample</a:t>
            </a:r>
            <a:r>
              <a:rPr lang="en-US" altLang="zh-TW" b="1" dirty="0" smtClean="0"/>
              <a:t>.</a:t>
            </a:r>
            <a:r>
              <a:rPr lang="en-US" altLang="zh-TW" dirty="0" smtClean="0"/>
              <a:t>++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122682" y="4953846"/>
            <a:ext cx="3042746" cy="44143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RaceConditionExample</a:t>
            </a:r>
            <a:r>
              <a:rPr lang="en-US" altLang="zh-TW" b="1" dirty="0" err="1"/>
              <a:t>.</a:t>
            </a:r>
            <a:r>
              <a:rPr lang="en-US" altLang="zh-TW" dirty="0" err="1" smtClean="0"/>
              <a:t>count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129657" y="5715041"/>
            <a:ext cx="1763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c</a:t>
            </a:r>
            <a:r>
              <a:rPr lang="en-US" altLang="zh-TW" dirty="0" smtClean="0">
                <a:solidFill>
                  <a:srgbClr val="C00000"/>
                </a:solidFill>
              </a:rPr>
              <a:t>ount</a:t>
            </a:r>
            <a:r>
              <a:rPr lang="zh-TW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TW" dirty="0" smtClean="0">
                <a:solidFill>
                  <a:srgbClr val="C00000"/>
                </a:solidFill>
              </a:rPr>
              <a:t>=</a:t>
            </a:r>
            <a:r>
              <a:rPr lang="zh-TW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TW" dirty="0" smtClean="0">
                <a:solidFill>
                  <a:srgbClr val="C00000"/>
                </a:solidFill>
              </a:rPr>
              <a:t>count</a:t>
            </a:r>
            <a:r>
              <a:rPr lang="zh-TW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TW" dirty="0" smtClean="0">
                <a:solidFill>
                  <a:srgbClr val="C00000"/>
                </a:solidFill>
              </a:rPr>
              <a:t>+1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2" name="Elbow Connector 11"/>
          <p:cNvCxnSpPr/>
          <p:nvPr/>
        </p:nvCxnSpPr>
        <p:spPr>
          <a:xfrm flipV="1">
            <a:off x="3886759" y="5376035"/>
            <a:ext cx="1512000" cy="540000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75411" y="5596752"/>
            <a:ext cx="1056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update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174218" y="5675734"/>
            <a:ext cx="1763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c</a:t>
            </a:r>
            <a:r>
              <a:rPr lang="en-US" altLang="zh-TW" dirty="0" smtClean="0">
                <a:solidFill>
                  <a:srgbClr val="C00000"/>
                </a:solidFill>
              </a:rPr>
              <a:t>ount</a:t>
            </a:r>
            <a:r>
              <a:rPr lang="zh-TW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TW" dirty="0" smtClean="0">
                <a:solidFill>
                  <a:srgbClr val="C00000"/>
                </a:solidFill>
              </a:rPr>
              <a:t>=</a:t>
            </a:r>
            <a:r>
              <a:rPr lang="zh-TW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TW" dirty="0" smtClean="0">
                <a:solidFill>
                  <a:srgbClr val="C00000"/>
                </a:solidFill>
              </a:rPr>
              <a:t>count</a:t>
            </a:r>
            <a:r>
              <a:rPr lang="zh-TW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TW" dirty="0" smtClean="0">
                <a:solidFill>
                  <a:srgbClr val="C00000"/>
                </a:solidFill>
              </a:rPr>
              <a:t>+1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5" name="Elbow Connector 14"/>
          <p:cNvCxnSpPr/>
          <p:nvPr/>
        </p:nvCxnSpPr>
        <p:spPr>
          <a:xfrm rot="10800000">
            <a:off x="6469143" y="5429256"/>
            <a:ext cx="2705075" cy="468000"/>
          </a:xfrm>
          <a:prstGeom prst="bentConnector2">
            <a:avLst/>
          </a:prstGeom>
          <a:ln w="6350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164823" y="5555256"/>
            <a:ext cx="1056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mtClean="0"/>
              <a:t>update</a:t>
            </a:r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7190114" y="5499418"/>
            <a:ext cx="726742" cy="778281"/>
          </a:xfrm>
          <a:prstGeom prst="line">
            <a:avLst/>
          </a:prstGeom>
          <a:ln w="34925"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237683" y="5499418"/>
            <a:ext cx="726742" cy="72244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16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Race</a:t>
            </a:r>
            <a:r>
              <a:rPr lang="zh-TW" altLang="en-US" dirty="0" smtClean="0"/>
              <a:t> </a:t>
            </a:r>
            <a:r>
              <a:rPr lang="en-US" altLang="zh-TW" dirty="0" smtClean="0"/>
              <a:t>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3250"/>
            <a:ext cx="10515600" cy="4351338"/>
          </a:xfrm>
        </p:spPr>
        <p:txBody>
          <a:bodyPr/>
          <a:lstStyle/>
          <a:p>
            <a:r>
              <a:rPr lang="en-US" altLang="zh-TW" dirty="0" smtClean="0"/>
              <a:t>How</a:t>
            </a:r>
            <a:r>
              <a:rPr lang="zh-TW" altLang="en-US" dirty="0" smtClean="0"/>
              <a:t> </a:t>
            </a:r>
            <a:r>
              <a:rPr lang="en-US" altLang="zh-TW" dirty="0" smtClean="0"/>
              <a:t>to</a:t>
            </a:r>
            <a:r>
              <a:rPr lang="zh-TW" altLang="en-US" dirty="0" smtClean="0"/>
              <a:t> </a:t>
            </a:r>
            <a:r>
              <a:rPr lang="en-US" altLang="zh-TW" dirty="0" smtClean="0"/>
              <a:t>solve</a:t>
            </a:r>
            <a:r>
              <a:rPr lang="zh-TW" altLang="en-US" dirty="0" smtClean="0"/>
              <a:t> </a:t>
            </a:r>
            <a:r>
              <a:rPr lang="en-US" altLang="zh-TW" dirty="0" smtClean="0"/>
              <a:t>it?</a:t>
            </a:r>
            <a:endParaRPr lang="zh-TW" altLang="en-US" dirty="0" smtClean="0"/>
          </a:p>
          <a:p>
            <a:pPr lvl="1"/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b="1" dirty="0" smtClean="0">
                <a:solidFill>
                  <a:srgbClr val="0070C0"/>
                </a:solidFill>
              </a:rPr>
              <a:t>Actor</a:t>
            </a:r>
            <a:r>
              <a:rPr lang="zh-TW" altLang="en-US" b="1" dirty="0" smtClean="0">
                <a:solidFill>
                  <a:srgbClr val="0070C0"/>
                </a:solidFill>
              </a:rPr>
              <a:t> </a:t>
            </a:r>
            <a:r>
              <a:rPr lang="en-US" altLang="zh-TW" b="1" dirty="0" smtClean="0">
                <a:solidFill>
                  <a:srgbClr val="0070C0"/>
                </a:solidFill>
              </a:rPr>
              <a:t>Model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r>
              <a:rPr lang="en-US" altLang="zh-TW" dirty="0" smtClean="0"/>
              <a:t>an</a:t>
            </a:r>
            <a:r>
              <a:rPr lang="zh-TW" altLang="en-US" dirty="0" smtClean="0"/>
              <a:t> </a:t>
            </a:r>
            <a:r>
              <a:rPr lang="en-US" altLang="zh-TW" dirty="0" smtClean="0"/>
              <a:t>amazing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concept</a:t>
            </a:r>
            <a:r>
              <a:rPr lang="zh-TW" altLang="en-US" dirty="0" smtClean="0"/>
              <a:t> </a:t>
            </a:r>
            <a:r>
              <a:rPr lang="en-US" altLang="zh-TW" dirty="0" smtClean="0"/>
              <a:t>of</a:t>
            </a:r>
            <a:r>
              <a:rPr lang="zh-TW" altLang="en-US" dirty="0" smtClean="0"/>
              <a:t> </a:t>
            </a:r>
            <a:r>
              <a:rPr lang="en-US" altLang="zh-TW" dirty="0" smtClean="0"/>
              <a:t>concurrency/parallelism.</a:t>
            </a:r>
            <a:r>
              <a:rPr lang="zh-TW" altLang="en-US" dirty="0" smtClean="0"/>
              <a:t> </a:t>
            </a:r>
          </a:p>
          <a:p>
            <a:pPr lvl="1"/>
            <a:r>
              <a:rPr lang="en-US" altLang="zh-TW" dirty="0" smtClean="0"/>
              <a:t>Create</a:t>
            </a:r>
            <a:r>
              <a:rPr lang="zh-TW" altLang="en-US" dirty="0" smtClean="0"/>
              <a:t> </a:t>
            </a:r>
            <a:r>
              <a:rPr lang="en-US" altLang="zh-TW" dirty="0" smtClean="0"/>
              <a:t>a</a:t>
            </a:r>
            <a:r>
              <a:rPr lang="zh-TW" altLang="en-US" dirty="0" smtClean="0"/>
              <a:t> </a:t>
            </a:r>
            <a:r>
              <a:rPr lang="en-US" altLang="zh-TW" dirty="0" smtClean="0"/>
              <a:t>counter</a:t>
            </a:r>
            <a:r>
              <a:rPr lang="zh-TW" altLang="en-US" dirty="0" smtClean="0"/>
              <a:t> </a:t>
            </a:r>
            <a:r>
              <a:rPr lang="en-US" altLang="zh-TW" dirty="0" smtClean="0"/>
              <a:t>actor</a:t>
            </a:r>
            <a:r>
              <a:rPr lang="zh-TW" altLang="en-US" dirty="0" smtClean="0"/>
              <a:t> </a:t>
            </a:r>
            <a:r>
              <a:rPr lang="en-US" altLang="zh-TW" dirty="0" smtClean="0"/>
              <a:t>to</a:t>
            </a:r>
            <a:r>
              <a:rPr lang="zh-TW" altLang="en-US" dirty="0" smtClean="0"/>
              <a:t> </a:t>
            </a:r>
            <a:r>
              <a:rPr lang="en-US" altLang="zh-TW" dirty="0" smtClean="0"/>
              <a:t>handle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share</a:t>
            </a:r>
            <a:r>
              <a:rPr lang="zh-TW" altLang="en-US" dirty="0" smtClean="0"/>
              <a:t> </a:t>
            </a:r>
            <a:r>
              <a:rPr lang="en-US" altLang="zh-TW" dirty="0" smtClean="0"/>
              <a:t>variable(i.e.</a:t>
            </a:r>
            <a:r>
              <a:rPr lang="zh-TW" altLang="en-US" dirty="0" smtClean="0"/>
              <a:t> </a:t>
            </a:r>
            <a:r>
              <a:rPr lang="en-US" altLang="zh-TW" dirty="0" smtClean="0"/>
              <a:t>counter)</a:t>
            </a:r>
            <a:r>
              <a:rPr lang="zh-TW" altLang="en-US" dirty="0" smtClean="0"/>
              <a:t> 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640187" y="4470355"/>
            <a:ext cx="1820918" cy="8638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Counter Actor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3931849" y="5113466"/>
            <a:ext cx="1237594" cy="44143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/>
              <a:t>counter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8061434" y="4470355"/>
            <a:ext cx="1820918" cy="8638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Display Actor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954466" y="3622972"/>
            <a:ext cx="2685721" cy="0"/>
          </a:xfrm>
          <a:prstGeom prst="straightConnector1">
            <a:avLst/>
          </a:prstGeom>
          <a:ln w="7302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393603" y="3100697"/>
            <a:ext cx="1529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Thread</a:t>
            </a:r>
            <a:r>
              <a:rPr lang="zh-TW" altLang="en-US" dirty="0" smtClean="0"/>
              <a:t> </a:t>
            </a:r>
            <a:r>
              <a:rPr lang="en-US" altLang="zh-TW" dirty="0" smtClean="0"/>
              <a:t>A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954466" y="6201297"/>
            <a:ext cx="2685721" cy="0"/>
          </a:xfrm>
          <a:prstGeom prst="straightConnector1">
            <a:avLst/>
          </a:prstGeom>
          <a:ln w="7302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539434" y="6258398"/>
            <a:ext cx="1529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Thread</a:t>
            </a:r>
            <a:r>
              <a:rPr lang="zh-TW" altLang="en-US" dirty="0" smtClean="0"/>
              <a:t> </a:t>
            </a:r>
            <a:r>
              <a:rPr lang="en-US" altLang="zh-TW" dirty="0" smtClean="0"/>
              <a:t>B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850266" y="4742234"/>
            <a:ext cx="935752" cy="447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mailbox</a:t>
            </a: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327340" y="4678739"/>
            <a:ext cx="935752" cy="447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mailbox</a:t>
            </a:r>
            <a:endParaRPr lang="en-US"/>
          </a:p>
        </p:txBody>
      </p:sp>
      <p:cxnSp>
        <p:nvCxnSpPr>
          <p:cNvPr id="31" name="Elbow Connector 30"/>
          <p:cNvCxnSpPr/>
          <p:nvPr/>
        </p:nvCxnSpPr>
        <p:spPr>
          <a:xfrm>
            <a:off x="1539435" y="3661012"/>
            <a:ext cx="1310831" cy="1219026"/>
          </a:xfrm>
          <a:prstGeom prst="bentConnector3">
            <a:avLst>
              <a:gd name="adj1" fmla="val 23541"/>
            </a:avLst>
          </a:prstGeom>
          <a:ln w="19050"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 rot="5400000" flipH="1" flipV="1">
            <a:off x="1850149" y="5196351"/>
            <a:ext cx="1148408" cy="851825"/>
          </a:xfrm>
          <a:prstGeom prst="bentConnector3">
            <a:avLst>
              <a:gd name="adj1" fmla="val 99421"/>
            </a:avLst>
          </a:prstGeom>
          <a:ln w="19050"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49514" y="3997937"/>
            <a:ext cx="1919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Add count request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54466" y="5474031"/>
            <a:ext cx="1919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Add </a:t>
            </a:r>
            <a:r>
              <a:rPr lang="en-US" altLang="zh-TW" smtClean="0">
                <a:solidFill>
                  <a:srgbClr val="C00000"/>
                </a:solidFill>
              </a:rPr>
              <a:t>count request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5" name="Straight Arrow Connector 44"/>
          <p:cNvCxnSpPr>
            <a:stCxn id="18" idx="3"/>
            <a:endCxn id="30" idx="1"/>
          </p:cNvCxnSpPr>
          <p:nvPr/>
        </p:nvCxnSpPr>
        <p:spPr>
          <a:xfrm>
            <a:off x="5461105" y="4902269"/>
            <a:ext cx="1866235" cy="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614976" y="4534703"/>
            <a:ext cx="1668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Display Request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127161" y="6011802"/>
            <a:ext cx="5510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/>
              <a:t>current </a:t>
            </a:r>
            <a:r>
              <a:rPr lang="en-US" smtClean="0"/>
              <a:t>counter </a:t>
            </a:r>
            <a:r>
              <a:rPr lang="en-US" dirty="0"/>
              <a:t>value: 10, updated by </a:t>
            </a:r>
            <a:r>
              <a:rPr lang="en-US" dirty="0" smtClean="0"/>
              <a:t>thread2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127161" y="5598863"/>
            <a:ext cx="5510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current </a:t>
            </a:r>
            <a:r>
              <a:rPr lang="en-US" dirty="0" smtClean="0"/>
              <a:t>counter </a:t>
            </a:r>
            <a:r>
              <a:rPr lang="en-US" dirty="0"/>
              <a:t>value: 9</a:t>
            </a:r>
            <a:r>
              <a:rPr lang="en-US" dirty="0" smtClean="0"/>
              <a:t>, </a:t>
            </a:r>
            <a:r>
              <a:rPr lang="en-US" dirty="0"/>
              <a:t>updated by </a:t>
            </a:r>
            <a:r>
              <a:rPr lang="en-US" dirty="0" smtClean="0"/>
              <a:t>thread1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75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Functional Programing</a:t>
            </a:r>
            <a:endParaRPr lang="zh-TW" altLang="en-US" dirty="0"/>
          </a:p>
          <a:p>
            <a:pPr lvl="1"/>
            <a:r>
              <a:rPr lang="en-US" altLang="zh-TW" dirty="0" smtClean="0"/>
              <a:t>By-Name</a:t>
            </a:r>
            <a:r>
              <a:rPr lang="zh-TW" altLang="en-US" dirty="0" smtClean="0"/>
              <a:t> </a:t>
            </a:r>
            <a:r>
              <a:rPr lang="en-US" altLang="zh-TW" dirty="0" smtClean="0"/>
              <a:t>Parameter</a:t>
            </a:r>
            <a:endParaRPr lang="zh-TW" altLang="en-US" dirty="0" smtClean="0"/>
          </a:p>
          <a:p>
            <a:pPr lvl="1"/>
            <a:r>
              <a:rPr lang="en-US" altLang="zh-TW" dirty="0" smtClean="0"/>
              <a:t>Curry</a:t>
            </a:r>
            <a:endParaRPr lang="zh-TW" altLang="en-US" dirty="0" smtClean="0"/>
          </a:p>
          <a:p>
            <a:pPr lvl="1"/>
            <a:r>
              <a:rPr lang="en-US" altLang="zh-TW" dirty="0" smtClean="0"/>
              <a:t>Closure</a:t>
            </a:r>
            <a:endParaRPr lang="zh-TW" altLang="en-US" dirty="0" smtClean="0"/>
          </a:p>
          <a:p>
            <a:pPr lvl="1"/>
            <a:r>
              <a:rPr lang="en-US" altLang="zh-TW" dirty="0" err="1" smtClean="0"/>
              <a:t>Monaid</a:t>
            </a:r>
            <a:endParaRPr lang="zh-TW" altLang="en-US" dirty="0" smtClean="0"/>
          </a:p>
          <a:p>
            <a:r>
              <a:rPr lang="en-US" altLang="zh-TW" dirty="0" smtClean="0"/>
              <a:t>Scala</a:t>
            </a:r>
            <a:r>
              <a:rPr lang="zh-TW" altLang="en-US" dirty="0" smtClean="0"/>
              <a:t> </a:t>
            </a:r>
            <a:r>
              <a:rPr lang="en-US" altLang="zh-TW" dirty="0" smtClean="0"/>
              <a:t>Syntax</a:t>
            </a:r>
            <a:r>
              <a:rPr lang="zh-TW" altLang="en-US" dirty="0" smtClean="0"/>
              <a:t> </a:t>
            </a:r>
            <a:r>
              <a:rPr lang="en-US" altLang="zh-TW" dirty="0" smtClean="0"/>
              <a:t>Sugar</a:t>
            </a:r>
            <a:endParaRPr lang="zh-TW" altLang="en-US" dirty="0" smtClean="0"/>
          </a:p>
          <a:p>
            <a:pPr lvl="1"/>
            <a:r>
              <a:rPr lang="en-US" altLang="zh-TW" dirty="0" smtClean="0"/>
              <a:t>Type</a:t>
            </a:r>
            <a:r>
              <a:rPr lang="zh-TW" altLang="en-US" dirty="0" smtClean="0"/>
              <a:t> </a:t>
            </a:r>
            <a:r>
              <a:rPr lang="en-US" altLang="zh-TW" dirty="0" smtClean="0"/>
              <a:t>Reference</a:t>
            </a:r>
            <a:endParaRPr lang="zh-TW" altLang="en-US" dirty="0" smtClean="0"/>
          </a:p>
          <a:p>
            <a:pPr lvl="1"/>
            <a:r>
              <a:rPr lang="en-US" altLang="zh-TW" dirty="0" smtClean="0"/>
              <a:t>Companion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object</a:t>
            </a:r>
            <a:endParaRPr lang="zh-TW" altLang="en-US" dirty="0" smtClean="0"/>
          </a:p>
          <a:p>
            <a:pPr lvl="1"/>
            <a:r>
              <a:rPr lang="en-US" altLang="zh-TW" dirty="0" smtClean="0"/>
              <a:t>Implicit</a:t>
            </a:r>
            <a:r>
              <a:rPr lang="zh-TW" altLang="en-US" dirty="0" smtClean="0"/>
              <a:t> </a:t>
            </a:r>
            <a:r>
              <a:rPr lang="en-US" altLang="zh-TW" dirty="0" smtClean="0"/>
              <a:t>Conversion</a:t>
            </a:r>
            <a:endParaRPr lang="zh-TW" altLang="en-US" dirty="0" smtClean="0"/>
          </a:p>
          <a:p>
            <a:pPr lvl="1"/>
            <a:r>
              <a:rPr lang="en-US" altLang="zh-TW" dirty="0" smtClean="0"/>
              <a:t>Lazy</a:t>
            </a:r>
            <a:endParaRPr lang="zh-TW" altLang="en-US" dirty="0" smtClean="0"/>
          </a:p>
          <a:p>
            <a:r>
              <a:rPr lang="en-US" altLang="zh-TW" dirty="0" err="1" smtClean="0"/>
              <a:t>Akka</a:t>
            </a:r>
            <a:endParaRPr lang="zh-TW" altLang="en-US" dirty="0" smtClean="0"/>
          </a:p>
          <a:p>
            <a:pPr lvl="1"/>
            <a:r>
              <a:rPr lang="en-US" altLang="zh-TW" dirty="0" smtClean="0"/>
              <a:t>Actor</a:t>
            </a:r>
            <a:r>
              <a:rPr lang="zh-TW" altLang="en-US" dirty="0" smtClean="0"/>
              <a:t> </a:t>
            </a:r>
            <a:r>
              <a:rPr lang="en-US" altLang="zh-TW" dirty="0" smtClean="0"/>
              <a:t>Model</a:t>
            </a:r>
            <a:r>
              <a:rPr lang="zh-TW" altLang="en-US" dirty="0" smtClean="0"/>
              <a:t> </a:t>
            </a:r>
            <a:r>
              <a:rPr lang="en-US" altLang="zh-TW" dirty="0" smtClean="0"/>
              <a:t>Introduction</a:t>
            </a:r>
            <a:endParaRPr lang="zh-TW" altLang="en-US" dirty="0" smtClean="0"/>
          </a:p>
          <a:p>
            <a:pPr lvl="1"/>
            <a:r>
              <a:rPr lang="en-US" altLang="zh-TW" dirty="0" smtClean="0"/>
              <a:t>Actors</a:t>
            </a:r>
            <a:r>
              <a:rPr lang="zh-TW" altLang="en-US" dirty="0" smtClean="0"/>
              <a:t> 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 </a:t>
            </a:r>
            <a:r>
              <a:rPr lang="en-US" altLang="zh-TW" dirty="0" smtClean="0"/>
              <a:t>Concurrency</a:t>
            </a:r>
            <a:endParaRPr lang="zh-TW" altLang="en-US" dirty="0" smtClean="0"/>
          </a:p>
          <a:p>
            <a:pPr lvl="1"/>
            <a:r>
              <a:rPr lang="en-US" altLang="zh-TW" dirty="0" smtClean="0"/>
              <a:t>Simple</a:t>
            </a:r>
            <a:r>
              <a:rPr lang="zh-TW" altLang="en-US" dirty="0" smtClean="0"/>
              <a:t> </a:t>
            </a:r>
            <a:r>
              <a:rPr lang="en-US" altLang="zh-TW" dirty="0" smtClean="0"/>
              <a:t>Crawler</a:t>
            </a:r>
            <a:r>
              <a:rPr lang="zh-TW" altLang="en-US" dirty="0" smtClean="0"/>
              <a:t> </a:t>
            </a:r>
            <a:r>
              <a:rPr lang="en-US" altLang="zh-TW" dirty="0" smtClean="0"/>
              <a:t>Implementation</a:t>
            </a:r>
            <a:endParaRPr lang="zh-TW" alt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80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02209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Functional</a:t>
            </a:r>
            <a:r>
              <a:rPr lang="zh-TW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Programming</a:t>
            </a:r>
            <a:endParaRPr lang="zh-TW" altLang="en-US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>
              <a:buNone/>
            </a:pPr>
            <a:endParaRPr lang="zh-TW" altLang="en-US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High</a:t>
            </a:r>
            <a:r>
              <a:rPr lang="zh-TW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Order</a:t>
            </a:r>
            <a:r>
              <a:rPr lang="zh-TW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Function</a:t>
            </a:r>
            <a:endParaRPr lang="zh-TW" altLang="en-US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zh-TW" altLang="en-US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Tail</a:t>
            </a:r>
            <a:r>
              <a:rPr lang="zh-TW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Recursion</a:t>
            </a:r>
            <a:endParaRPr lang="zh-TW" altLang="en-US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zh-TW" altLang="en-US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Substitution</a:t>
            </a:r>
            <a:r>
              <a:rPr lang="zh-TW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Model</a:t>
            </a:r>
            <a:endParaRPr lang="zh-TW" altLang="en-US" sz="24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zh-TW" altLang="en-US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Functional</a:t>
            </a:r>
            <a:r>
              <a:rPr lang="zh-TW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Programming</a:t>
            </a:r>
            <a:r>
              <a:rPr lang="zh-TW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Side</a:t>
            </a:r>
            <a:r>
              <a:rPr lang="zh-TW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Effects</a:t>
            </a:r>
            <a:endParaRPr lang="zh-TW" altLang="en-US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zh-TW" altLang="en-US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Race</a:t>
            </a:r>
            <a:r>
              <a:rPr lang="zh-TW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TW" sz="2400" dirty="0" smtClean="0">
                <a:latin typeface="Times New Roman" charset="0"/>
                <a:ea typeface="Times New Roman" charset="0"/>
                <a:cs typeface="Times New Roman" charset="0"/>
              </a:rPr>
              <a:t>Condition</a:t>
            </a:r>
            <a:endParaRPr lang="zh-TW" altLang="en-US" sz="24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Functional</a:t>
            </a:r>
            <a:r>
              <a:rPr lang="zh-TW" altLang="en-US" dirty="0" smtClean="0"/>
              <a:t> </a:t>
            </a:r>
            <a:r>
              <a:rPr lang="en-US" altLang="zh-TW" dirty="0" smtClean="0"/>
              <a:t>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8308" y="1690688"/>
            <a:ext cx="9601200" cy="4173682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Imperative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programming: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Java,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C,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etc..</a:t>
            </a:r>
            <a:endParaRPr lang="zh-TW" altLang="en-US" sz="2400" dirty="0" smtClean="0"/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endParaRPr lang="zh-TW" altLang="en-US" dirty="0" smtClean="0"/>
          </a:p>
          <a:p>
            <a:pPr marL="0" indent="0">
              <a:buNone/>
            </a:pPr>
            <a:endParaRPr lang="zh-TW" altLang="en-US" dirty="0" smtClean="0"/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endParaRPr lang="zh-TW" altLang="en-US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66" y="2379860"/>
            <a:ext cx="6682928" cy="178413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543295" y="5130080"/>
            <a:ext cx="1219201" cy="7342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processor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108908" y="5130080"/>
            <a:ext cx="1252452" cy="7342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Memory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4" idx="3"/>
            <a:endCxn id="15" idx="1"/>
          </p:cNvCxnSpPr>
          <p:nvPr/>
        </p:nvCxnSpPr>
        <p:spPr>
          <a:xfrm>
            <a:off x="4762496" y="5497225"/>
            <a:ext cx="13464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0424" y="5166729"/>
            <a:ext cx="83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bus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1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Functional</a:t>
            </a:r>
            <a:r>
              <a:rPr lang="zh-TW" altLang="en-US" dirty="0" smtClean="0"/>
              <a:t> </a:t>
            </a:r>
            <a:r>
              <a:rPr lang="en-US" altLang="zh-TW" dirty="0" smtClean="0"/>
              <a:t>Programing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77736"/>
            <a:ext cx="9601200" cy="4173682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altLang="zh-TW" sz="2400" dirty="0" smtClean="0"/>
              <a:t>Functional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programming:</a:t>
            </a:r>
            <a:r>
              <a:rPr lang="zh-TW" altLang="en-US" sz="2400" dirty="0" smtClean="0"/>
              <a:t> </a:t>
            </a:r>
          </a:p>
          <a:p>
            <a:pPr lvl="1">
              <a:spcBef>
                <a:spcPts val="1000"/>
              </a:spcBef>
            </a:pPr>
            <a:r>
              <a:rPr lang="en-US" altLang="zh-TW" b="1" dirty="0" smtClean="0"/>
              <a:t>Restricted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Sense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Programming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without</a:t>
            </a:r>
            <a:r>
              <a:rPr lang="zh-TW" altLang="en-US" dirty="0" smtClean="0"/>
              <a:t> </a:t>
            </a:r>
            <a:r>
              <a:rPr lang="en-US" altLang="zh-TW" dirty="0">
                <a:solidFill>
                  <a:srgbClr val="C00000"/>
                </a:solidFill>
              </a:rPr>
              <a:t>m</a:t>
            </a:r>
            <a:r>
              <a:rPr lang="en-US" altLang="zh-TW" dirty="0" smtClean="0">
                <a:solidFill>
                  <a:srgbClr val="C00000"/>
                </a:solidFill>
              </a:rPr>
              <a:t>utable</a:t>
            </a:r>
            <a:r>
              <a:rPr lang="zh-TW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TW" dirty="0" smtClean="0">
                <a:solidFill>
                  <a:srgbClr val="C00000"/>
                </a:solidFill>
              </a:rPr>
              <a:t>variables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rgbClr val="C00000"/>
                </a:solidFill>
              </a:rPr>
              <a:t>assignment</a:t>
            </a:r>
            <a:r>
              <a:rPr lang="zh-TW" altLang="en-US" dirty="0" smtClean="0"/>
              <a:t> </a:t>
            </a:r>
            <a:r>
              <a:rPr lang="en-US" altLang="zh-TW" dirty="0" smtClean="0"/>
              <a:t>and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rgbClr val="C00000"/>
                </a:solidFill>
              </a:rPr>
              <a:t>loops</a:t>
            </a:r>
            <a:r>
              <a:rPr lang="en-US" altLang="zh-TW" dirty="0" smtClean="0"/>
              <a:t>.</a:t>
            </a:r>
            <a:endParaRPr lang="zh-TW" altLang="en-US" dirty="0" smtClean="0"/>
          </a:p>
          <a:p>
            <a:pPr lvl="2">
              <a:spcBef>
                <a:spcPts val="1000"/>
              </a:spcBef>
            </a:pPr>
            <a:r>
              <a:rPr lang="en-US" altLang="zh-TW" dirty="0" smtClean="0"/>
              <a:t>Example:</a:t>
            </a:r>
            <a:r>
              <a:rPr lang="zh-TW" altLang="en-US" dirty="0" smtClean="0"/>
              <a:t> </a:t>
            </a:r>
            <a:r>
              <a:rPr lang="en-US" altLang="zh-TW" dirty="0" smtClean="0"/>
              <a:t>Pure</a:t>
            </a:r>
            <a:r>
              <a:rPr lang="zh-TW" altLang="en-US" dirty="0" smtClean="0"/>
              <a:t> </a:t>
            </a:r>
            <a:r>
              <a:rPr lang="en-US" altLang="zh-TW" dirty="0" smtClean="0"/>
              <a:t>Lisp,</a:t>
            </a:r>
            <a:r>
              <a:rPr lang="zh-TW" altLang="en-US" dirty="0" smtClean="0"/>
              <a:t> </a:t>
            </a:r>
            <a:r>
              <a:rPr lang="en-US" altLang="zh-TW" dirty="0" smtClean="0"/>
              <a:t>Haskell</a:t>
            </a:r>
            <a:r>
              <a:rPr lang="zh-TW" altLang="en-US" dirty="0" smtClean="0"/>
              <a:t> </a:t>
            </a:r>
            <a:r>
              <a:rPr lang="en-US" altLang="zh-TW" dirty="0" smtClean="0"/>
              <a:t>without</a:t>
            </a:r>
            <a:r>
              <a:rPr lang="zh-TW" altLang="en-US" dirty="0" smtClean="0"/>
              <a:t> </a:t>
            </a:r>
            <a:r>
              <a:rPr lang="en-US" altLang="zh-TW" dirty="0" smtClean="0"/>
              <a:t>IO</a:t>
            </a:r>
            <a:r>
              <a:rPr lang="zh-TW" altLang="en-US" dirty="0" smtClean="0"/>
              <a:t> </a:t>
            </a:r>
            <a:r>
              <a:rPr lang="en-US" altLang="zh-TW" dirty="0" smtClean="0"/>
              <a:t>Monad,</a:t>
            </a:r>
            <a:r>
              <a:rPr lang="zh-TW" altLang="en-US" dirty="0" smtClean="0"/>
              <a:t> </a:t>
            </a:r>
            <a:r>
              <a:rPr lang="en-US" altLang="zh-TW" dirty="0" smtClean="0"/>
              <a:t>and</a:t>
            </a:r>
            <a:r>
              <a:rPr lang="zh-TW" altLang="en-US" dirty="0" smtClean="0"/>
              <a:t> </a:t>
            </a:r>
            <a:r>
              <a:rPr lang="en-US" altLang="zh-TW" dirty="0" smtClean="0"/>
              <a:t>etc.</a:t>
            </a:r>
            <a:endParaRPr lang="zh-TW" altLang="en-US" dirty="0" smtClean="0"/>
          </a:p>
          <a:p>
            <a:pPr lvl="3">
              <a:spcBef>
                <a:spcPts val="1000"/>
              </a:spcBef>
            </a:pPr>
            <a:endParaRPr lang="zh-TW" altLang="en-US" dirty="0" smtClean="0"/>
          </a:p>
          <a:p>
            <a:pPr lvl="1">
              <a:spcBef>
                <a:spcPts val="1000"/>
              </a:spcBef>
            </a:pPr>
            <a:r>
              <a:rPr lang="en-US" altLang="zh-TW" sz="2400" b="1" dirty="0" smtClean="0"/>
              <a:t>Wider</a:t>
            </a:r>
            <a:r>
              <a:rPr lang="zh-TW" altLang="en-US" sz="2400" b="1" dirty="0" smtClean="0"/>
              <a:t> </a:t>
            </a:r>
            <a:r>
              <a:rPr lang="en-US" altLang="zh-TW" sz="2400" b="1" dirty="0" smtClean="0"/>
              <a:t>sense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focusing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on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the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functions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and</a:t>
            </a:r>
            <a:r>
              <a:rPr lang="zh-TW" altLang="en-US" sz="2400" dirty="0" smtClean="0"/>
              <a:t> </a:t>
            </a:r>
            <a:r>
              <a:rPr lang="en-US" altLang="zh-TW" sz="2400" u="sng" dirty="0" smtClean="0"/>
              <a:t>functions</a:t>
            </a:r>
            <a:r>
              <a:rPr lang="zh-TW" altLang="en-US" sz="2400" u="sng" dirty="0" smtClean="0"/>
              <a:t> </a:t>
            </a:r>
            <a:r>
              <a:rPr lang="en-US" altLang="zh-TW" sz="2400" u="sng" dirty="0" smtClean="0"/>
              <a:t>can</a:t>
            </a:r>
            <a:r>
              <a:rPr lang="zh-TW" altLang="en-US" sz="2400" u="sng" dirty="0" smtClean="0"/>
              <a:t> </a:t>
            </a:r>
            <a:r>
              <a:rPr lang="en-US" altLang="zh-TW" sz="2400" u="sng" dirty="0" smtClean="0"/>
              <a:t>be</a:t>
            </a:r>
            <a:r>
              <a:rPr lang="zh-TW" altLang="en-US" sz="2400" u="sng" dirty="0" smtClean="0"/>
              <a:t> </a:t>
            </a:r>
            <a:r>
              <a:rPr lang="en-US" altLang="zh-TW" sz="2400" u="sng" dirty="0" smtClean="0"/>
              <a:t>values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that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produced,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consumed,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and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composed</a:t>
            </a:r>
            <a:r>
              <a:rPr lang="zh-TW" altLang="en-US" sz="2400" dirty="0" smtClean="0"/>
              <a:t> </a:t>
            </a:r>
          </a:p>
          <a:p>
            <a:pPr lvl="2">
              <a:spcBef>
                <a:spcPts val="1000"/>
              </a:spcBef>
            </a:pPr>
            <a:r>
              <a:rPr lang="en-US" altLang="zh-TW" dirty="0" smtClean="0"/>
              <a:t>Example:</a:t>
            </a:r>
            <a:r>
              <a:rPr lang="zh-TW" altLang="en-US" dirty="0" smtClean="0"/>
              <a:t> </a:t>
            </a:r>
            <a:r>
              <a:rPr lang="en-US" altLang="zh-TW" dirty="0" smtClean="0"/>
              <a:t>Lisp,</a:t>
            </a:r>
            <a:r>
              <a:rPr lang="zh-TW" altLang="en-US" dirty="0" smtClean="0"/>
              <a:t> </a:t>
            </a:r>
            <a:r>
              <a:rPr lang="en-US" altLang="zh-TW" dirty="0" smtClean="0"/>
              <a:t>Haskell,</a:t>
            </a:r>
            <a:r>
              <a:rPr lang="zh-TW" altLang="en-US" dirty="0" smtClean="0"/>
              <a:t> </a:t>
            </a:r>
            <a:r>
              <a:rPr lang="en-US" altLang="zh-TW" dirty="0" smtClean="0"/>
              <a:t>Scala,</a:t>
            </a:r>
            <a:r>
              <a:rPr lang="zh-TW" altLang="en-US" dirty="0" smtClean="0"/>
              <a:t> </a:t>
            </a:r>
            <a:r>
              <a:rPr lang="en-US" altLang="zh-TW" dirty="0" smtClean="0"/>
              <a:t>F#,</a:t>
            </a:r>
            <a:r>
              <a:rPr lang="zh-TW" altLang="en-US" dirty="0" smtClean="0"/>
              <a:t> </a:t>
            </a:r>
            <a:r>
              <a:rPr lang="en-US" altLang="zh-TW" dirty="0" smtClean="0"/>
              <a:t>and</a:t>
            </a:r>
            <a:r>
              <a:rPr lang="zh-TW" altLang="en-US" dirty="0" smtClean="0"/>
              <a:t> </a:t>
            </a:r>
            <a:r>
              <a:rPr lang="en-US" altLang="zh-TW" dirty="0" smtClean="0"/>
              <a:t>etc.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92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Order Function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rgbClr val="0070C0"/>
                </a:solidFill>
              </a:rPr>
              <a:t>High</a:t>
            </a:r>
            <a:r>
              <a:rPr lang="zh-TW" altLang="en-US" b="1" dirty="0" smtClean="0">
                <a:solidFill>
                  <a:srgbClr val="0070C0"/>
                </a:solidFill>
              </a:rPr>
              <a:t> </a:t>
            </a:r>
            <a:r>
              <a:rPr lang="en-US" altLang="zh-TW" b="1" dirty="0" smtClean="0">
                <a:solidFill>
                  <a:srgbClr val="0070C0"/>
                </a:solidFill>
              </a:rPr>
              <a:t>Order</a:t>
            </a:r>
            <a:r>
              <a:rPr lang="zh-TW" altLang="en-US" b="1" dirty="0" smtClean="0">
                <a:solidFill>
                  <a:srgbClr val="0070C0"/>
                </a:solidFill>
              </a:rPr>
              <a:t> </a:t>
            </a:r>
            <a:r>
              <a:rPr lang="en-US" altLang="zh-TW" b="1" dirty="0" smtClean="0">
                <a:solidFill>
                  <a:srgbClr val="0070C0"/>
                </a:solidFill>
              </a:rPr>
              <a:t>Function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a</a:t>
            </a:r>
            <a:r>
              <a:rPr lang="zh-TW" altLang="en-US" dirty="0" smtClean="0"/>
              <a:t> 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that</a:t>
            </a:r>
            <a:r>
              <a:rPr lang="zh-TW" altLang="en-US" dirty="0" smtClean="0"/>
              <a:t> </a:t>
            </a:r>
            <a:r>
              <a:rPr lang="en-US" altLang="zh-TW" dirty="0" smtClean="0"/>
              <a:t>has</a:t>
            </a:r>
            <a:r>
              <a:rPr lang="zh-TW" altLang="en-US" dirty="0" smtClean="0"/>
              <a:t> </a:t>
            </a:r>
            <a:r>
              <a:rPr lang="en-US" altLang="zh-TW" dirty="0" smtClean="0"/>
              <a:t>a</a:t>
            </a:r>
            <a:r>
              <a:rPr lang="zh-TW" altLang="en-US" dirty="0" smtClean="0"/>
              <a:t> </a:t>
            </a:r>
            <a:r>
              <a:rPr lang="en-US" altLang="zh-TW" dirty="0" smtClean="0"/>
              <a:t>value</a:t>
            </a:r>
            <a:r>
              <a:rPr lang="zh-TW" altLang="en-US" dirty="0" smtClean="0"/>
              <a:t> </a:t>
            </a:r>
            <a:r>
              <a:rPr lang="en-US" altLang="zh-TW" dirty="0" smtClean="0"/>
              <a:t>with</a:t>
            </a:r>
            <a:r>
              <a:rPr lang="zh-TW" altLang="en-US" dirty="0" smtClean="0"/>
              <a:t> 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type</a:t>
            </a:r>
            <a:r>
              <a:rPr lang="zh-TW" altLang="en-US" dirty="0" smtClean="0"/>
              <a:t> </a:t>
            </a:r>
            <a:r>
              <a:rPr lang="en-US" altLang="zh-TW" dirty="0" smtClean="0"/>
              <a:t>as</a:t>
            </a:r>
            <a:r>
              <a:rPr lang="zh-TW" altLang="en-US" dirty="0" smtClean="0"/>
              <a:t> </a:t>
            </a:r>
            <a:r>
              <a:rPr lang="en-US" altLang="zh-TW" dirty="0" smtClean="0"/>
              <a:t>input</a:t>
            </a:r>
            <a:r>
              <a:rPr lang="zh-TW" altLang="en-US" dirty="0" smtClean="0"/>
              <a:t> </a:t>
            </a:r>
            <a:r>
              <a:rPr lang="en-US" altLang="zh-TW" dirty="0" smtClean="0"/>
              <a:t>parameter</a:t>
            </a:r>
            <a:r>
              <a:rPr lang="zh-TW" altLang="en-US" dirty="0" smtClean="0"/>
              <a:t> </a:t>
            </a:r>
            <a:r>
              <a:rPr lang="en-US" altLang="zh-TW" dirty="0" smtClean="0"/>
              <a:t>or</a:t>
            </a:r>
            <a:r>
              <a:rPr lang="zh-TW" altLang="en-US" dirty="0" smtClean="0"/>
              <a:t> </a:t>
            </a:r>
            <a:r>
              <a:rPr lang="en-US" altLang="zh-TW" dirty="0" smtClean="0"/>
              <a:t>return</a:t>
            </a:r>
            <a:r>
              <a:rPr lang="zh-TW" altLang="en-US" dirty="0" smtClean="0"/>
              <a:t> </a:t>
            </a:r>
            <a:r>
              <a:rPr lang="en-US" altLang="zh-TW" dirty="0" smtClean="0"/>
              <a:t>value.</a:t>
            </a:r>
            <a:r>
              <a:rPr lang="zh-TW" altLang="en-US" dirty="0" smtClean="0"/>
              <a:t> </a:t>
            </a:r>
          </a:p>
          <a:p>
            <a:pPr lvl="1"/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709" y="3178305"/>
            <a:ext cx="9569471" cy="328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27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Tail Recursion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3936574"/>
            <a:ext cx="45525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Calibri" charset="0"/>
                <a:ea typeface="Calibri" charset="0"/>
                <a:cs typeface="Calibri" charset="0"/>
              </a:rPr>
              <a:t>f</a:t>
            </a:r>
            <a:r>
              <a:rPr lang="en-US" sz="2000" b="1" dirty="0" smtClean="0">
                <a:solidFill>
                  <a:srgbClr val="0070C0"/>
                </a:solidFill>
                <a:latin typeface="Calibri" charset="0"/>
                <a:ea typeface="Calibri" charset="0"/>
                <a:cs typeface="Calibri" charset="0"/>
              </a:rPr>
              <a:t>actorial</a:t>
            </a:r>
            <a:r>
              <a:rPr lang="mr-IN" sz="2000" b="1" dirty="0" smtClean="0">
                <a:latin typeface="Calibri" charset="0"/>
                <a:ea typeface="Calibri" charset="0"/>
                <a:cs typeface="Calibri" charset="0"/>
              </a:rPr>
              <a:t>(</a:t>
            </a:r>
            <a:r>
              <a:rPr lang="en-US" sz="2000" b="1" dirty="0" smtClean="0">
                <a:latin typeface="Calibri" charset="0"/>
                <a:ea typeface="Calibri" charset="0"/>
                <a:cs typeface="Calibri" charset="0"/>
              </a:rPr>
              <a:t>4</a:t>
            </a:r>
            <a:r>
              <a:rPr lang="mr-IN" sz="2000" b="1" dirty="0" smtClean="0">
                <a:latin typeface="Calibri" charset="0"/>
                <a:ea typeface="Calibri" charset="0"/>
                <a:cs typeface="Calibri" charset="0"/>
              </a:rPr>
              <a:t>)</a:t>
            </a:r>
            <a:r>
              <a:rPr lang="zh-TW" altLang="en-US" sz="20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endParaRPr lang="zh-TW" altLang="en-US" sz="2000" b="1" dirty="0" smtClean="0">
              <a:latin typeface="Calibri" charset="0"/>
              <a:ea typeface="Calibri" charset="0"/>
              <a:cs typeface="Calibri" charset="0"/>
            </a:endParaRPr>
          </a:p>
          <a:p>
            <a:pPr marL="285750" indent="-285750">
              <a:buFont typeface="Symbol" charset="2"/>
              <a:buChar char="Þ"/>
            </a:pPr>
            <a:r>
              <a:rPr lang="zh-TW" altLang="en-US" sz="2000" b="1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000" b="1" dirty="0" smtClean="0">
                <a:latin typeface="Calibri" charset="0"/>
                <a:ea typeface="Calibri" charset="0"/>
                <a:cs typeface="Calibri" charset="0"/>
              </a:rPr>
              <a:t>4</a:t>
            </a:r>
            <a:r>
              <a:rPr lang="mr-IN" sz="2000" b="1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mr-IN" sz="2000" b="1" dirty="0">
                <a:latin typeface="Calibri" charset="0"/>
                <a:ea typeface="Calibri" charset="0"/>
                <a:cs typeface="Calibri" charset="0"/>
              </a:rPr>
              <a:t>* </a:t>
            </a:r>
            <a:r>
              <a:rPr lang="en-US" sz="2000" b="1" dirty="0" smtClean="0">
                <a:solidFill>
                  <a:srgbClr val="0070C0"/>
                </a:solidFill>
                <a:latin typeface="Calibri" charset="0"/>
                <a:ea typeface="Calibri" charset="0"/>
                <a:cs typeface="Calibri" charset="0"/>
              </a:rPr>
              <a:t>factorial</a:t>
            </a:r>
            <a:r>
              <a:rPr lang="mr-IN" sz="2000" b="1" dirty="0" smtClean="0">
                <a:latin typeface="Calibri" charset="0"/>
                <a:ea typeface="Calibri" charset="0"/>
                <a:cs typeface="Calibri" charset="0"/>
              </a:rPr>
              <a:t>(</a:t>
            </a:r>
            <a:r>
              <a:rPr lang="en-US" sz="2000" b="1" dirty="0" smtClean="0">
                <a:latin typeface="Calibri" charset="0"/>
                <a:ea typeface="Calibri" charset="0"/>
                <a:cs typeface="Calibri" charset="0"/>
              </a:rPr>
              <a:t>3</a:t>
            </a:r>
            <a:r>
              <a:rPr lang="mr-IN" sz="2000" b="1" dirty="0" smtClean="0">
                <a:latin typeface="Calibri" charset="0"/>
                <a:ea typeface="Calibri" charset="0"/>
                <a:cs typeface="Calibri" charset="0"/>
              </a:rPr>
              <a:t>)</a:t>
            </a:r>
            <a:endParaRPr lang="zh-TW" altLang="en-US" sz="2000" b="1" dirty="0" smtClean="0">
              <a:latin typeface="Calibri" charset="0"/>
              <a:ea typeface="Calibri" charset="0"/>
              <a:cs typeface="Calibri" charset="0"/>
            </a:endParaRPr>
          </a:p>
          <a:p>
            <a:pPr marL="285750" indent="-285750">
              <a:buFont typeface="Symbol" charset="2"/>
              <a:buChar char="Þ"/>
            </a:pPr>
            <a:r>
              <a:rPr lang="zh-TW" altLang="en-US" sz="2000" b="1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000" b="1" dirty="0">
                <a:latin typeface="Calibri" charset="0"/>
                <a:ea typeface="Calibri" charset="0"/>
                <a:cs typeface="Calibri" charset="0"/>
              </a:rPr>
              <a:t>4</a:t>
            </a:r>
            <a:r>
              <a:rPr lang="mr-IN" sz="2000" b="1" dirty="0">
                <a:latin typeface="Calibri" charset="0"/>
                <a:ea typeface="Calibri" charset="0"/>
                <a:cs typeface="Calibri" charset="0"/>
              </a:rPr>
              <a:t> * </a:t>
            </a:r>
            <a:r>
              <a:rPr lang="en-US" sz="2000" b="1" dirty="0" smtClean="0">
                <a:latin typeface="Calibri" charset="0"/>
                <a:ea typeface="Calibri" charset="0"/>
                <a:cs typeface="Calibri" charset="0"/>
              </a:rPr>
              <a:t>(3 * </a:t>
            </a:r>
            <a:r>
              <a:rPr lang="en-US" sz="2000" b="1" dirty="0" smtClean="0">
                <a:solidFill>
                  <a:srgbClr val="0070C0"/>
                </a:solidFill>
                <a:latin typeface="Calibri" charset="0"/>
                <a:ea typeface="Calibri" charset="0"/>
                <a:cs typeface="Calibri" charset="0"/>
              </a:rPr>
              <a:t>factorial</a:t>
            </a:r>
            <a:r>
              <a:rPr lang="mr-IN" sz="2000" b="1" dirty="0" smtClean="0">
                <a:latin typeface="Calibri" charset="0"/>
                <a:ea typeface="Calibri" charset="0"/>
                <a:cs typeface="Calibri" charset="0"/>
              </a:rPr>
              <a:t>(</a:t>
            </a:r>
            <a:r>
              <a:rPr lang="en-US" sz="2000" b="1" dirty="0" smtClean="0">
                <a:latin typeface="Calibri" charset="0"/>
                <a:ea typeface="Calibri" charset="0"/>
                <a:cs typeface="Calibri" charset="0"/>
              </a:rPr>
              <a:t>2</a:t>
            </a:r>
            <a:r>
              <a:rPr lang="mr-IN" sz="2000" b="1" dirty="0" smtClean="0">
                <a:latin typeface="Calibri" charset="0"/>
                <a:ea typeface="Calibri" charset="0"/>
                <a:cs typeface="Calibri" charset="0"/>
              </a:rPr>
              <a:t>)</a:t>
            </a:r>
            <a:r>
              <a:rPr lang="en-US" sz="2000" b="1" dirty="0" smtClean="0">
                <a:latin typeface="Calibri" charset="0"/>
                <a:ea typeface="Calibri" charset="0"/>
                <a:cs typeface="Calibri" charset="0"/>
              </a:rPr>
              <a:t>)</a:t>
            </a:r>
            <a:endParaRPr lang="zh-TW" altLang="en-US" sz="2000" b="1" dirty="0">
              <a:latin typeface="Calibri" charset="0"/>
              <a:ea typeface="Calibri" charset="0"/>
              <a:cs typeface="Calibri" charset="0"/>
            </a:endParaRPr>
          </a:p>
          <a:p>
            <a:pPr marL="285750" indent="-285750">
              <a:buFont typeface="Symbol" charset="2"/>
              <a:buChar char="Þ"/>
            </a:pPr>
            <a:r>
              <a:rPr lang="mr-IN" sz="2000" b="1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000" b="1" dirty="0" smtClean="0">
                <a:latin typeface="Calibri" charset="0"/>
                <a:ea typeface="Calibri" charset="0"/>
                <a:cs typeface="Calibri" charset="0"/>
              </a:rPr>
              <a:t>4</a:t>
            </a:r>
            <a:r>
              <a:rPr lang="mr-IN" sz="2000" b="1" dirty="0" smtClean="0">
                <a:latin typeface="Calibri" charset="0"/>
                <a:ea typeface="Calibri" charset="0"/>
                <a:cs typeface="Calibri" charset="0"/>
              </a:rPr>
              <a:t> *</a:t>
            </a:r>
            <a:r>
              <a:rPr lang="en-US" sz="2000" b="1" dirty="0" smtClean="0">
                <a:latin typeface="Calibri" charset="0"/>
                <a:ea typeface="Calibri" charset="0"/>
                <a:cs typeface="Calibri" charset="0"/>
              </a:rPr>
              <a:t> (3 * (2 * </a:t>
            </a:r>
            <a:r>
              <a:rPr lang="en-US" sz="2000" b="1" dirty="0" smtClean="0">
                <a:solidFill>
                  <a:srgbClr val="0070C0"/>
                </a:solidFill>
                <a:latin typeface="Calibri" charset="0"/>
                <a:ea typeface="Calibri" charset="0"/>
                <a:cs typeface="Calibri" charset="0"/>
              </a:rPr>
              <a:t>factorial</a:t>
            </a:r>
            <a:r>
              <a:rPr lang="mr-IN" sz="2000" b="1" dirty="0" smtClean="0">
                <a:latin typeface="Calibri" charset="0"/>
                <a:ea typeface="Calibri" charset="0"/>
                <a:cs typeface="Calibri" charset="0"/>
              </a:rPr>
              <a:t>(1)</a:t>
            </a:r>
            <a:r>
              <a:rPr lang="en-US" sz="2000" b="1" dirty="0" smtClean="0">
                <a:latin typeface="Calibri" charset="0"/>
                <a:ea typeface="Calibri" charset="0"/>
                <a:cs typeface="Calibri" charset="0"/>
              </a:rPr>
              <a:t>))</a:t>
            </a:r>
            <a:endParaRPr lang="zh-TW" altLang="en-US" sz="2000" b="1" dirty="0">
              <a:latin typeface="Calibri" charset="0"/>
              <a:ea typeface="Calibri" charset="0"/>
              <a:cs typeface="Calibri" charset="0"/>
            </a:endParaRPr>
          </a:p>
          <a:p>
            <a:pPr marL="285750" indent="-285750">
              <a:buFont typeface="Symbol" charset="2"/>
              <a:buChar char="Þ"/>
            </a:pPr>
            <a:r>
              <a:rPr lang="zh-TW" altLang="en-US" sz="2000" b="1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000" b="1" dirty="0">
                <a:latin typeface="Calibri" charset="0"/>
                <a:ea typeface="Calibri" charset="0"/>
                <a:cs typeface="Calibri" charset="0"/>
              </a:rPr>
              <a:t>4</a:t>
            </a:r>
            <a:r>
              <a:rPr lang="mr-IN" sz="2000" b="1" dirty="0">
                <a:latin typeface="Calibri" charset="0"/>
                <a:ea typeface="Calibri" charset="0"/>
                <a:cs typeface="Calibri" charset="0"/>
              </a:rPr>
              <a:t> *</a:t>
            </a:r>
            <a:r>
              <a:rPr lang="en-US" sz="2000" b="1" dirty="0">
                <a:latin typeface="Calibri" charset="0"/>
                <a:ea typeface="Calibri" charset="0"/>
                <a:cs typeface="Calibri" charset="0"/>
              </a:rPr>
              <a:t> (3 * (2 </a:t>
            </a:r>
            <a:r>
              <a:rPr lang="en-US" sz="2000" b="1" dirty="0" smtClean="0">
                <a:latin typeface="Calibri" charset="0"/>
                <a:ea typeface="Calibri" charset="0"/>
                <a:cs typeface="Calibri" charset="0"/>
              </a:rPr>
              <a:t>* 1))</a:t>
            </a:r>
          </a:p>
          <a:p>
            <a:pPr marL="285750" indent="-285750">
              <a:buFont typeface="Symbol" charset="2"/>
              <a:buChar char="Þ"/>
            </a:pPr>
            <a:r>
              <a:rPr lang="en-US" altLang="zh-TW" sz="2000" b="1" dirty="0" smtClean="0">
                <a:latin typeface="Calibri" charset="0"/>
                <a:ea typeface="Calibri" charset="0"/>
                <a:cs typeface="Calibri" charset="0"/>
              </a:rPr>
              <a:t>24</a:t>
            </a:r>
            <a:endParaRPr lang="zh-TW" altLang="en-US" sz="20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0" y="3936574"/>
            <a:ext cx="536511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  <a:latin typeface="Calibri" charset="0"/>
                <a:ea typeface="Calibri" charset="0"/>
                <a:cs typeface="Calibri" charset="0"/>
              </a:rPr>
              <a:t>factorial2</a:t>
            </a:r>
            <a:r>
              <a:rPr lang="en-US" sz="2000" b="1" dirty="0" smtClean="0">
                <a:latin typeface="Calibri" charset="0"/>
                <a:ea typeface="Calibri" charset="0"/>
                <a:cs typeface="Calibri" charset="0"/>
              </a:rPr>
              <a:t>(4)</a:t>
            </a:r>
            <a:endParaRPr lang="zh-TW" altLang="en-US" sz="2000" b="1" dirty="0" smtClean="0">
              <a:latin typeface="Calibri" charset="0"/>
              <a:ea typeface="Calibri" charset="0"/>
              <a:cs typeface="Calibri" charset="0"/>
            </a:endParaRPr>
          </a:p>
          <a:p>
            <a:pPr marL="285750" indent="-285750">
              <a:buFont typeface="Symbol" charset="2"/>
              <a:buChar char="Þ"/>
            </a:pPr>
            <a:r>
              <a:rPr lang="zh-TW" altLang="en-US" sz="2000" b="1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  <a:latin typeface="Calibri" charset="0"/>
                <a:ea typeface="Calibri" charset="0"/>
                <a:cs typeface="Calibri" charset="0"/>
              </a:rPr>
              <a:t>factorial2</a:t>
            </a:r>
            <a:r>
              <a:rPr lang="en-US" sz="2000" b="1" dirty="0" smtClean="0">
                <a:latin typeface="Calibri" charset="0"/>
                <a:ea typeface="Calibri" charset="0"/>
                <a:cs typeface="Calibri" charset="0"/>
              </a:rPr>
              <a:t>(3, 4 * 1)</a:t>
            </a:r>
            <a:endParaRPr lang="zh-TW" altLang="en-US" sz="2000" b="1" dirty="0" smtClean="0">
              <a:latin typeface="Calibri" charset="0"/>
              <a:ea typeface="Calibri" charset="0"/>
              <a:cs typeface="Calibri" charset="0"/>
            </a:endParaRPr>
          </a:p>
          <a:p>
            <a:pPr marL="285750" indent="-285750">
              <a:buFont typeface="Symbol" charset="2"/>
              <a:buChar char="Þ"/>
            </a:pPr>
            <a:r>
              <a:rPr lang="zh-TW" altLang="en-US" sz="2000" b="1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  <a:latin typeface="Calibri" charset="0"/>
                <a:ea typeface="Calibri" charset="0"/>
                <a:cs typeface="Calibri" charset="0"/>
              </a:rPr>
              <a:t>factorial2</a:t>
            </a:r>
            <a:r>
              <a:rPr lang="en-US" sz="2000" b="1" dirty="0" smtClean="0">
                <a:latin typeface="Calibri" charset="0"/>
                <a:ea typeface="Calibri" charset="0"/>
                <a:cs typeface="Calibri" charset="0"/>
              </a:rPr>
              <a:t>(2, 3 * 4)</a:t>
            </a:r>
            <a:endParaRPr lang="zh-TW" altLang="en-US" sz="2000" b="1" dirty="0">
              <a:latin typeface="Calibri" charset="0"/>
              <a:ea typeface="Calibri" charset="0"/>
              <a:cs typeface="Calibri" charset="0"/>
            </a:endParaRPr>
          </a:p>
          <a:p>
            <a:pPr marL="285750" indent="-285750">
              <a:buFont typeface="Symbol" charset="2"/>
              <a:buChar char="Þ"/>
            </a:pPr>
            <a:r>
              <a:rPr lang="zh-TW" altLang="en-US" sz="2000" b="1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  <a:latin typeface="Calibri" charset="0"/>
                <a:ea typeface="Calibri" charset="0"/>
                <a:cs typeface="Calibri" charset="0"/>
              </a:rPr>
              <a:t>factorial2</a:t>
            </a:r>
            <a:r>
              <a:rPr lang="en-US" sz="2000" b="1" dirty="0" smtClean="0">
                <a:latin typeface="Calibri" charset="0"/>
                <a:ea typeface="Calibri" charset="0"/>
                <a:cs typeface="Calibri" charset="0"/>
              </a:rPr>
              <a:t>(1, 2 * 12)</a:t>
            </a:r>
            <a:endParaRPr lang="zh-TW" altLang="en-US" sz="2000" b="1" dirty="0" smtClean="0">
              <a:latin typeface="Calibri" charset="0"/>
              <a:ea typeface="Calibri" charset="0"/>
              <a:cs typeface="Calibri" charset="0"/>
            </a:endParaRPr>
          </a:p>
          <a:p>
            <a:pPr marL="285750" indent="-285750">
              <a:buFont typeface="Symbol" charset="2"/>
              <a:buChar char="Þ"/>
            </a:pPr>
            <a:r>
              <a:rPr lang="zh-TW" altLang="en-US" sz="2000" b="1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000" b="1" dirty="0" smtClean="0">
                <a:latin typeface="Calibri" charset="0"/>
                <a:ea typeface="Calibri" charset="0"/>
                <a:cs typeface="Calibri" charset="0"/>
              </a:rPr>
              <a:t>24</a:t>
            </a:r>
            <a:endParaRPr lang="en-US" sz="2000" b="1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35" y="1878805"/>
            <a:ext cx="4085784" cy="141618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732" y="1878805"/>
            <a:ext cx="6059967" cy="141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84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scheme</a:t>
            </a:r>
            <a:r>
              <a:rPr lang="zh-TW" altLang="en-US" dirty="0" smtClean="0"/>
              <a:t> </a:t>
            </a:r>
            <a:r>
              <a:rPr lang="en-US" altLang="zh-TW" dirty="0" smtClean="0"/>
              <a:t>of</a:t>
            </a:r>
            <a:r>
              <a:rPr lang="zh-TW" altLang="en-US" dirty="0" smtClean="0"/>
              <a:t> </a:t>
            </a:r>
            <a:r>
              <a:rPr lang="en-US" altLang="zh-TW" dirty="0" smtClean="0"/>
              <a:t>expression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is</a:t>
            </a:r>
            <a:r>
              <a:rPr lang="zh-TW" altLang="en-US" dirty="0" smtClean="0"/>
              <a:t> </a:t>
            </a:r>
            <a:r>
              <a:rPr lang="en-US" altLang="zh-TW" dirty="0" smtClean="0"/>
              <a:t>called</a:t>
            </a:r>
            <a:r>
              <a:rPr lang="zh-TW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TW" b="1" dirty="0" smtClean="0">
                <a:solidFill>
                  <a:srgbClr val="0070C0"/>
                </a:solidFill>
              </a:rPr>
              <a:t>Substitution</a:t>
            </a:r>
            <a:r>
              <a:rPr lang="zh-TW" altLang="en-US" b="1" dirty="0" smtClean="0">
                <a:solidFill>
                  <a:srgbClr val="0070C0"/>
                </a:solidFill>
              </a:rPr>
              <a:t> </a:t>
            </a:r>
            <a:r>
              <a:rPr lang="en-US" altLang="zh-TW" b="1" dirty="0" smtClean="0">
                <a:solidFill>
                  <a:srgbClr val="0070C0"/>
                </a:solidFill>
              </a:rPr>
              <a:t>Model</a:t>
            </a:r>
            <a:r>
              <a:rPr lang="en-US" altLang="zh-TW" dirty="0" smtClean="0"/>
              <a:t>.</a:t>
            </a:r>
            <a:endParaRPr lang="zh-TW" altLang="en-US" dirty="0" smtClean="0"/>
          </a:p>
          <a:p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idea</a:t>
            </a:r>
            <a:r>
              <a:rPr lang="zh-TW" altLang="en-US" dirty="0" smtClean="0"/>
              <a:t> </a:t>
            </a:r>
            <a:r>
              <a:rPr lang="en-US" altLang="zh-TW" dirty="0" smtClean="0"/>
              <a:t>is</a:t>
            </a:r>
            <a:r>
              <a:rPr lang="zh-TW" altLang="en-US" dirty="0" smtClean="0"/>
              <a:t> </a:t>
            </a:r>
            <a:r>
              <a:rPr lang="en-US" altLang="zh-TW" dirty="0" smtClean="0"/>
              <a:t>reducing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expression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to</a:t>
            </a:r>
            <a:r>
              <a:rPr lang="zh-TW" altLang="en-US" dirty="0" smtClean="0"/>
              <a:t> </a:t>
            </a:r>
            <a:r>
              <a:rPr lang="en-US" altLang="zh-TW" dirty="0" smtClean="0"/>
              <a:t>model</a:t>
            </a:r>
            <a:endParaRPr lang="zh-TW" alt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Substitution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Model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0" y="3122989"/>
            <a:ext cx="51128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charset="2"/>
              <a:buChar char="Þ"/>
            </a:pPr>
            <a:r>
              <a:rPr lang="en-US" sz="2000" b="1" dirty="0" smtClean="0">
                <a:latin typeface="Calibri" charset="0"/>
                <a:ea typeface="Calibri" charset="0"/>
                <a:cs typeface="Calibri" charset="0"/>
              </a:rPr>
              <a:t>if </a:t>
            </a:r>
            <a:r>
              <a:rPr lang="en-US" sz="2000" b="1" dirty="0">
                <a:latin typeface="Calibri" charset="0"/>
                <a:ea typeface="Calibri" charset="0"/>
                <a:cs typeface="Calibri" charset="0"/>
              </a:rPr>
              <a:t>(2&gt;1) 2 * </a:t>
            </a:r>
            <a:r>
              <a:rPr lang="en-US" sz="2000" b="1" dirty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factorial</a:t>
            </a:r>
            <a:r>
              <a:rPr lang="en-US" sz="2000" b="1" dirty="0">
                <a:latin typeface="Calibri" charset="0"/>
                <a:ea typeface="Calibri" charset="0"/>
                <a:cs typeface="Calibri" charset="0"/>
              </a:rPr>
              <a:t>(2-1) else </a:t>
            </a:r>
            <a:r>
              <a:rPr lang="en-US" sz="2000" b="1" dirty="0" smtClean="0">
                <a:latin typeface="Calibri" charset="0"/>
                <a:ea typeface="Calibri" charset="0"/>
                <a:cs typeface="Calibri" charset="0"/>
              </a:rPr>
              <a:t>2</a:t>
            </a:r>
            <a:endParaRPr lang="zh-TW" altLang="en-US" sz="2000" b="1" dirty="0" smtClean="0">
              <a:latin typeface="Calibri" charset="0"/>
              <a:ea typeface="Calibri" charset="0"/>
              <a:cs typeface="Calibri" charset="0"/>
            </a:endParaRPr>
          </a:p>
          <a:p>
            <a:pPr marL="342900" indent="-342900">
              <a:buFont typeface="Symbol" charset="2"/>
              <a:buChar char="Þ"/>
            </a:pPr>
            <a:r>
              <a:rPr lang="en-US" sz="2000" b="1" dirty="0" smtClean="0">
                <a:latin typeface="Calibri" charset="0"/>
                <a:ea typeface="Calibri" charset="0"/>
                <a:cs typeface="Calibri" charset="0"/>
              </a:rPr>
              <a:t>if </a:t>
            </a:r>
            <a:r>
              <a:rPr lang="en-US" sz="2000" b="1" dirty="0">
                <a:latin typeface="Calibri" charset="0"/>
                <a:ea typeface="Calibri" charset="0"/>
                <a:cs typeface="Calibri" charset="0"/>
              </a:rPr>
              <a:t>(true) 2 * </a:t>
            </a:r>
            <a:r>
              <a:rPr lang="en-US" sz="2000" b="1" dirty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factorial</a:t>
            </a:r>
            <a:r>
              <a:rPr lang="en-US" sz="2000" b="1" dirty="0">
                <a:latin typeface="Calibri" charset="0"/>
                <a:ea typeface="Calibri" charset="0"/>
                <a:cs typeface="Calibri" charset="0"/>
              </a:rPr>
              <a:t>(2-1) else </a:t>
            </a:r>
            <a:r>
              <a:rPr lang="en-US" sz="2000" b="1" dirty="0" smtClean="0">
                <a:latin typeface="Calibri" charset="0"/>
                <a:ea typeface="Calibri" charset="0"/>
                <a:cs typeface="Calibri" charset="0"/>
              </a:rPr>
              <a:t>2</a:t>
            </a:r>
            <a:endParaRPr lang="zh-TW" altLang="en-US" sz="2000" b="1" dirty="0" smtClean="0">
              <a:latin typeface="Calibri" charset="0"/>
              <a:ea typeface="Calibri" charset="0"/>
              <a:cs typeface="Calibri" charset="0"/>
            </a:endParaRPr>
          </a:p>
          <a:p>
            <a:pPr marL="342900" indent="-342900">
              <a:buFont typeface="Symbol" charset="2"/>
              <a:buChar char="Þ"/>
            </a:pPr>
            <a:r>
              <a:rPr lang="en-US" sz="2000" b="1" dirty="0">
                <a:latin typeface="Calibri" charset="0"/>
                <a:ea typeface="Calibri" charset="0"/>
                <a:cs typeface="Calibri" charset="0"/>
              </a:rPr>
              <a:t>if (true) 2 * </a:t>
            </a:r>
            <a:r>
              <a:rPr lang="en-US" sz="2000" b="1" dirty="0" smtClean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factorial</a:t>
            </a:r>
            <a:r>
              <a:rPr lang="en-US" sz="2000" b="1" dirty="0" smtClean="0">
                <a:latin typeface="Calibri" charset="0"/>
                <a:ea typeface="Calibri" charset="0"/>
                <a:cs typeface="Calibri" charset="0"/>
              </a:rPr>
              <a:t>(1</a:t>
            </a:r>
            <a:r>
              <a:rPr lang="en-US" sz="2000" b="1" dirty="0">
                <a:latin typeface="Calibri" charset="0"/>
                <a:ea typeface="Calibri" charset="0"/>
                <a:cs typeface="Calibri" charset="0"/>
              </a:rPr>
              <a:t>) else </a:t>
            </a:r>
            <a:r>
              <a:rPr lang="en-US" sz="2000" b="1" dirty="0" smtClean="0">
                <a:latin typeface="Calibri" charset="0"/>
                <a:ea typeface="Calibri" charset="0"/>
                <a:cs typeface="Calibri" charset="0"/>
              </a:rPr>
              <a:t>2</a:t>
            </a:r>
            <a:endParaRPr lang="zh-TW" altLang="en-US" sz="2000" b="1" dirty="0" smtClean="0">
              <a:latin typeface="Calibri" charset="0"/>
              <a:ea typeface="Calibri" charset="0"/>
              <a:cs typeface="Calibri" charset="0"/>
            </a:endParaRPr>
          </a:p>
          <a:p>
            <a:pPr marL="342900" indent="-342900">
              <a:buFont typeface="Symbol" charset="2"/>
              <a:buChar char="Þ"/>
            </a:pPr>
            <a:r>
              <a:rPr lang="en-US" sz="2000" b="1" dirty="0" smtClean="0">
                <a:latin typeface="Calibri" charset="0"/>
                <a:ea typeface="Calibri" charset="0"/>
                <a:cs typeface="Calibri" charset="0"/>
              </a:rPr>
              <a:t>2 </a:t>
            </a:r>
            <a:r>
              <a:rPr lang="en-US" sz="2000" b="1" dirty="0">
                <a:latin typeface="Calibri" charset="0"/>
                <a:ea typeface="Calibri" charset="0"/>
                <a:cs typeface="Calibri" charset="0"/>
              </a:rPr>
              <a:t>* </a:t>
            </a:r>
            <a:r>
              <a:rPr lang="en-US" sz="2000" b="1" dirty="0" smtClean="0">
                <a:latin typeface="Calibri" charset="0"/>
                <a:ea typeface="Calibri" charset="0"/>
                <a:cs typeface="Calibri" charset="0"/>
              </a:rPr>
              <a:t>factorial(1)</a:t>
            </a:r>
            <a:endParaRPr lang="zh-TW" altLang="en-US" sz="2000" b="1" dirty="0" smtClean="0">
              <a:latin typeface="Calibri" charset="0"/>
              <a:ea typeface="Calibri" charset="0"/>
              <a:cs typeface="Calibri" charset="0"/>
            </a:endParaRPr>
          </a:p>
          <a:p>
            <a:pPr marL="342900" indent="-342900">
              <a:buFont typeface="Symbol" charset="2"/>
              <a:buChar char="Þ"/>
            </a:pPr>
            <a:r>
              <a:rPr lang="en-US" sz="2000" b="1" dirty="0" smtClean="0">
                <a:latin typeface="Calibri" charset="0"/>
                <a:ea typeface="Calibri" charset="0"/>
                <a:cs typeface="Calibri" charset="0"/>
              </a:rPr>
              <a:t>2 </a:t>
            </a:r>
            <a:r>
              <a:rPr lang="en-US" sz="2000" b="1" dirty="0">
                <a:latin typeface="Calibri" charset="0"/>
                <a:ea typeface="Calibri" charset="0"/>
                <a:cs typeface="Calibri" charset="0"/>
              </a:rPr>
              <a:t>* if (1&gt;1) 1 * </a:t>
            </a:r>
            <a:r>
              <a:rPr lang="en-US" sz="2000" b="1" dirty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factorial</a:t>
            </a:r>
            <a:r>
              <a:rPr lang="en-US" sz="2000" b="1" dirty="0">
                <a:latin typeface="Calibri" charset="0"/>
                <a:ea typeface="Calibri" charset="0"/>
                <a:cs typeface="Calibri" charset="0"/>
              </a:rPr>
              <a:t>(1-1) else </a:t>
            </a:r>
            <a:r>
              <a:rPr lang="en-US" sz="2000" b="1" dirty="0" smtClean="0">
                <a:latin typeface="Calibri" charset="0"/>
                <a:ea typeface="Calibri" charset="0"/>
                <a:cs typeface="Calibri" charset="0"/>
              </a:rPr>
              <a:t>1</a:t>
            </a:r>
            <a:endParaRPr lang="zh-TW" altLang="en-US" sz="2000" b="1" dirty="0" smtClean="0">
              <a:latin typeface="Calibri" charset="0"/>
              <a:ea typeface="Calibri" charset="0"/>
              <a:cs typeface="Calibri" charset="0"/>
            </a:endParaRPr>
          </a:p>
          <a:p>
            <a:pPr marL="342900" indent="-342900">
              <a:buFont typeface="Symbol" charset="2"/>
              <a:buChar char="Þ"/>
            </a:pPr>
            <a:r>
              <a:rPr lang="en-US" sz="2000" b="1" dirty="0" smtClean="0">
                <a:latin typeface="Calibri" charset="0"/>
                <a:ea typeface="Calibri" charset="0"/>
                <a:cs typeface="Calibri" charset="0"/>
              </a:rPr>
              <a:t>2 </a:t>
            </a:r>
            <a:r>
              <a:rPr lang="en-US" sz="2000" b="1" dirty="0">
                <a:latin typeface="Calibri" charset="0"/>
                <a:ea typeface="Calibri" charset="0"/>
                <a:cs typeface="Calibri" charset="0"/>
              </a:rPr>
              <a:t>* if (false) 1 * </a:t>
            </a:r>
            <a:r>
              <a:rPr lang="en-US" sz="2000" b="1" dirty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factorial</a:t>
            </a:r>
            <a:r>
              <a:rPr lang="en-US" sz="2000" b="1" dirty="0">
                <a:latin typeface="Calibri" charset="0"/>
                <a:ea typeface="Calibri" charset="0"/>
                <a:cs typeface="Calibri" charset="0"/>
              </a:rPr>
              <a:t>(1-1) else </a:t>
            </a:r>
            <a:r>
              <a:rPr lang="en-US" sz="2000" b="1" dirty="0" smtClean="0">
                <a:latin typeface="Calibri" charset="0"/>
                <a:ea typeface="Calibri" charset="0"/>
                <a:cs typeface="Calibri" charset="0"/>
              </a:rPr>
              <a:t>1</a:t>
            </a:r>
            <a:endParaRPr lang="zh-TW" altLang="en-US" sz="2000" b="1" dirty="0" smtClean="0">
              <a:latin typeface="Calibri" charset="0"/>
              <a:ea typeface="Calibri" charset="0"/>
              <a:cs typeface="Calibri" charset="0"/>
            </a:endParaRPr>
          </a:p>
          <a:p>
            <a:pPr marL="342900" indent="-342900">
              <a:buFont typeface="Symbol" charset="2"/>
              <a:buChar char="Þ"/>
            </a:pPr>
            <a:r>
              <a:rPr lang="en-US" sz="2000" b="1" dirty="0">
                <a:latin typeface="Calibri" charset="0"/>
                <a:ea typeface="Calibri" charset="0"/>
                <a:cs typeface="Calibri" charset="0"/>
              </a:rPr>
              <a:t>2 * if (false) 1 * </a:t>
            </a:r>
            <a:r>
              <a:rPr lang="en-US" sz="2000" b="1" dirty="0" smtClean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factorial</a:t>
            </a:r>
            <a:r>
              <a:rPr lang="en-US" sz="2000" b="1" dirty="0" smtClean="0">
                <a:latin typeface="Calibri" charset="0"/>
                <a:ea typeface="Calibri" charset="0"/>
                <a:cs typeface="Calibri" charset="0"/>
              </a:rPr>
              <a:t>(</a:t>
            </a:r>
            <a:r>
              <a:rPr lang="en-US" altLang="zh-TW" sz="2000" b="1" dirty="0" smtClean="0">
                <a:latin typeface="Calibri" charset="0"/>
                <a:ea typeface="Calibri" charset="0"/>
                <a:cs typeface="Calibri" charset="0"/>
              </a:rPr>
              <a:t>0</a:t>
            </a:r>
            <a:r>
              <a:rPr lang="en-US" sz="2000" b="1" dirty="0" smtClean="0">
                <a:latin typeface="Calibri" charset="0"/>
                <a:ea typeface="Calibri" charset="0"/>
                <a:cs typeface="Calibri" charset="0"/>
              </a:rPr>
              <a:t>) </a:t>
            </a:r>
            <a:r>
              <a:rPr lang="en-US" sz="2000" b="1" dirty="0">
                <a:latin typeface="Calibri" charset="0"/>
                <a:ea typeface="Calibri" charset="0"/>
                <a:cs typeface="Calibri" charset="0"/>
              </a:rPr>
              <a:t>else </a:t>
            </a:r>
            <a:r>
              <a:rPr lang="en-US" sz="2000" b="1" dirty="0" smtClean="0">
                <a:latin typeface="Calibri" charset="0"/>
                <a:ea typeface="Calibri" charset="0"/>
                <a:cs typeface="Calibri" charset="0"/>
              </a:rPr>
              <a:t>1</a:t>
            </a:r>
            <a:endParaRPr lang="zh-TW" altLang="en-US" sz="2000" b="1" dirty="0" smtClean="0">
              <a:latin typeface="Calibri" charset="0"/>
              <a:ea typeface="Calibri" charset="0"/>
              <a:cs typeface="Calibri" charset="0"/>
            </a:endParaRPr>
          </a:p>
          <a:p>
            <a:pPr marL="342900" indent="-342900">
              <a:buFont typeface="Symbol" charset="2"/>
              <a:buChar char="Þ"/>
            </a:pPr>
            <a:r>
              <a:rPr lang="en-US" sz="2000" b="1" dirty="0" smtClean="0">
                <a:latin typeface="Calibri" charset="0"/>
                <a:ea typeface="Calibri" charset="0"/>
                <a:cs typeface="Calibri" charset="0"/>
              </a:rPr>
              <a:t>2 </a:t>
            </a:r>
            <a:r>
              <a:rPr lang="en-US" sz="2000" b="1" dirty="0">
                <a:latin typeface="Calibri" charset="0"/>
                <a:ea typeface="Calibri" charset="0"/>
                <a:cs typeface="Calibri" charset="0"/>
              </a:rPr>
              <a:t>* </a:t>
            </a:r>
            <a:r>
              <a:rPr lang="en-US" sz="2000" b="1" dirty="0" smtClean="0">
                <a:latin typeface="Calibri" charset="0"/>
                <a:ea typeface="Calibri" charset="0"/>
                <a:cs typeface="Calibri" charset="0"/>
              </a:rPr>
              <a:t>1</a:t>
            </a:r>
            <a:endParaRPr lang="zh-TW" altLang="en-US" sz="2000" b="1" dirty="0" smtClean="0">
              <a:latin typeface="Calibri" charset="0"/>
              <a:ea typeface="Calibri" charset="0"/>
              <a:cs typeface="Calibri" charset="0"/>
            </a:endParaRPr>
          </a:p>
          <a:p>
            <a:pPr marL="342900" indent="-342900">
              <a:buFont typeface="Symbol" charset="2"/>
              <a:buChar char="Þ"/>
            </a:pPr>
            <a:r>
              <a:rPr lang="en-US" sz="2000" b="1" dirty="0" smtClean="0">
                <a:latin typeface="Calibri" charset="0"/>
                <a:ea typeface="Calibri" charset="0"/>
                <a:cs typeface="Calibri" charset="0"/>
              </a:rPr>
              <a:t>2</a:t>
            </a:r>
            <a:endParaRPr lang="zh-TW" altLang="en-US" sz="2000" b="1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93200"/>
            <a:ext cx="4085784" cy="141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8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Functional</a:t>
            </a:r>
            <a:r>
              <a:rPr lang="zh-TW" altLang="en-US" dirty="0" smtClean="0"/>
              <a:t> </a:t>
            </a:r>
            <a:r>
              <a:rPr lang="en-US" altLang="zh-TW" dirty="0" smtClean="0"/>
              <a:t>Programming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Side</a:t>
            </a:r>
            <a:r>
              <a:rPr lang="zh-TW" altLang="en-US" dirty="0" smtClean="0"/>
              <a:t> </a:t>
            </a:r>
            <a:r>
              <a:rPr lang="en-US" altLang="zh-TW" dirty="0" smtClean="0"/>
              <a:t>effect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b="1" dirty="0" smtClean="0">
                <a:solidFill>
                  <a:srgbClr val="0070C0"/>
                </a:solidFill>
              </a:rPr>
              <a:t>Side</a:t>
            </a:r>
            <a:r>
              <a:rPr lang="zh-TW" altLang="en-US" sz="2400" b="1" dirty="0" smtClean="0">
                <a:solidFill>
                  <a:srgbClr val="0070C0"/>
                </a:solidFill>
              </a:rPr>
              <a:t> </a:t>
            </a:r>
            <a:r>
              <a:rPr lang="en-US" altLang="zh-TW" sz="2400" b="1" dirty="0" smtClean="0">
                <a:solidFill>
                  <a:srgbClr val="0070C0"/>
                </a:solidFill>
              </a:rPr>
              <a:t>effect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en-US" sz="2400" dirty="0" smtClean="0"/>
              <a:t>A procedure</a:t>
            </a:r>
            <a:r>
              <a:rPr lang="en-US" sz="2400" dirty="0"/>
              <a:t> </a:t>
            </a:r>
            <a:r>
              <a:rPr lang="en-US" sz="2400" b="1" dirty="0"/>
              <a:t>changes</a:t>
            </a:r>
            <a:r>
              <a:rPr lang="en-US" sz="2400" dirty="0"/>
              <a:t> a variable from outside its scope.</a:t>
            </a:r>
            <a:endParaRPr lang="zh-TW" altLang="en-US" sz="2400" dirty="0" smtClean="0"/>
          </a:p>
          <a:p>
            <a:endParaRPr lang="zh-TW" altLang="en-US" sz="2400" dirty="0"/>
          </a:p>
          <a:p>
            <a:r>
              <a:rPr lang="en-US" altLang="zh-TW" sz="2400" b="1" dirty="0" smtClean="0"/>
              <a:t>Benefits</a:t>
            </a:r>
            <a:r>
              <a:rPr lang="zh-TW" altLang="en-US" sz="2400" b="1" dirty="0" smtClean="0"/>
              <a:t> </a:t>
            </a:r>
            <a:r>
              <a:rPr lang="en-US" altLang="zh-TW" sz="2400" b="1" dirty="0" smtClean="0"/>
              <a:t>of</a:t>
            </a:r>
            <a:r>
              <a:rPr lang="zh-TW" altLang="en-US" sz="2400" b="1" dirty="0" smtClean="0"/>
              <a:t> </a:t>
            </a:r>
            <a:r>
              <a:rPr lang="en-US" altLang="zh-TW" sz="2400" b="1" dirty="0" smtClean="0"/>
              <a:t>functions</a:t>
            </a:r>
            <a:r>
              <a:rPr lang="zh-TW" altLang="en-US" sz="2400" b="1" dirty="0" smtClean="0"/>
              <a:t> </a:t>
            </a:r>
            <a:r>
              <a:rPr lang="en-US" altLang="zh-TW" sz="2400" b="1" dirty="0" smtClean="0"/>
              <a:t>not</a:t>
            </a:r>
            <a:r>
              <a:rPr lang="zh-TW" altLang="en-US" sz="2400" b="1" dirty="0" smtClean="0"/>
              <a:t> </a:t>
            </a:r>
            <a:r>
              <a:rPr lang="en-US" altLang="zh-TW" sz="2400" b="1" dirty="0" smtClean="0"/>
              <a:t>having</a:t>
            </a:r>
            <a:r>
              <a:rPr lang="zh-TW" altLang="en-US" sz="2400" b="1" dirty="0" smtClean="0"/>
              <a:t> </a:t>
            </a:r>
            <a:r>
              <a:rPr lang="en-US" altLang="zh-TW" sz="2400" b="1" dirty="0" smtClean="0"/>
              <a:t>side</a:t>
            </a:r>
            <a:r>
              <a:rPr lang="zh-TW" altLang="en-US" sz="2400" b="1" dirty="0" smtClean="0"/>
              <a:t> </a:t>
            </a:r>
            <a:r>
              <a:rPr lang="en-US" altLang="zh-TW" sz="2400" b="1" dirty="0" smtClean="0"/>
              <a:t>effects</a:t>
            </a:r>
            <a:r>
              <a:rPr lang="en-US" altLang="zh-TW" sz="2400" dirty="0" smtClean="0"/>
              <a:t>:</a:t>
            </a:r>
            <a:endParaRPr lang="zh-TW" altLang="en-US" sz="2400" dirty="0" smtClean="0"/>
          </a:p>
          <a:p>
            <a:pPr lvl="1"/>
            <a:r>
              <a:rPr lang="en-US" sz="2000" dirty="0" smtClean="0"/>
              <a:t>Methods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more</a:t>
            </a:r>
            <a:r>
              <a:rPr lang="zh-TW" altLang="en-US" sz="2000" dirty="0" smtClean="0"/>
              <a:t> </a:t>
            </a:r>
            <a:r>
              <a:rPr lang="en-US" altLang="zh-TW" sz="2000" u="sng" dirty="0" smtClean="0"/>
              <a:t>reliable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and</a:t>
            </a:r>
            <a:r>
              <a:rPr lang="zh-TW" altLang="en-US" sz="2000" dirty="0" smtClean="0"/>
              <a:t> </a:t>
            </a:r>
            <a:r>
              <a:rPr lang="en-US" altLang="zh-TW" sz="2000" u="sng" dirty="0" smtClean="0"/>
              <a:t>reusable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since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they</a:t>
            </a:r>
            <a:r>
              <a:rPr lang="en-US" sz="2000" dirty="0" smtClean="0"/>
              <a:t> </a:t>
            </a:r>
            <a:r>
              <a:rPr lang="en-US" sz="2000" dirty="0"/>
              <a:t>are less </a:t>
            </a:r>
            <a:r>
              <a:rPr lang="en-US" sz="2000" dirty="0" smtClean="0"/>
              <a:t>entangled</a:t>
            </a:r>
            <a:endParaRPr lang="zh-TW" altLang="en-US" sz="2000" dirty="0" smtClean="0"/>
          </a:p>
          <a:p>
            <a:pPr lvl="1"/>
            <a:endParaRPr lang="zh-TW" altLang="en-US" sz="900" dirty="0" smtClean="0"/>
          </a:p>
          <a:p>
            <a:pPr lvl="1"/>
            <a:r>
              <a:rPr lang="en-US" sz="2000" dirty="0" smtClean="0"/>
              <a:t>Make </a:t>
            </a:r>
            <a:r>
              <a:rPr lang="en-US" sz="2000" dirty="0"/>
              <a:t>your programs easier to </a:t>
            </a:r>
            <a:r>
              <a:rPr lang="en-US" sz="2000" dirty="0" smtClean="0"/>
              <a:t>test</a:t>
            </a:r>
            <a:endParaRPr lang="zh-TW" altLang="en-US" sz="2000" dirty="0" smtClean="0"/>
          </a:p>
          <a:p>
            <a:pPr lvl="1"/>
            <a:endParaRPr lang="zh-TW" altLang="en-US" sz="900" dirty="0" smtClean="0"/>
          </a:p>
          <a:p>
            <a:pPr lvl="1"/>
            <a:r>
              <a:rPr lang="en-US" altLang="zh-TW" sz="2000" dirty="0" smtClean="0"/>
              <a:t>R</a:t>
            </a:r>
            <a:r>
              <a:rPr lang="en-US" sz="2000" dirty="0" smtClean="0"/>
              <a:t>educe </a:t>
            </a:r>
            <a:r>
              <a:rPr lang="en-US" sz="2000" dirty="0"/>
              <a:t>the area of code where </a:t>
            </a:r>
            <a:r>
              <a:rPr lang="en-US" sz="2000" b="1" dirty="0">
                <a:solidFill>
                  <a:srgbClr val="0070C0"/>
                </a:solidFill>
              </a:rPr>
              <a:t>race conditions</a:t>
            </a:r>
            <a:r>
              <a:rPr lang="en-US" sz="2000" dirty="0"/>
              <a:t> can happen</a:t>
            </a:r>
            <a:endParaRPr lang="zh-TW" altLang="en-US" sz="2000" dirty="0" smtClean="0"/>
          </a:p>
          <a:p>
            <a:pPr lvl="1"/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0434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Race</a:t>
            </a:r>
            <a:r>
              <a:rPr lang="zh-TW" altLang="en-US" dirty="0" smtClean="0"/>
              <a:t> </a:t>
            </a:r>
            <a:r>
              <a:rPr lang="en-US" altLang="zh-TW" dirty="0" smtClean="0"/>
              <a:t>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rgbClr val="0070C0"/>
                </a:solidFill>
              </a:rPr>
              <a:t>Process</a:t>
            </a:r>
            <a:r>
              <a:rPr lang="zh-TW" altLang="en-US" dirty="0" smtClean="0"/>
              <a:t>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dirty="0" smtClean="0"/>
              <a:t>an</a:t>
            </a:r>
            <a:r>
              <a:rPr lang="zh-TW" altLang="en-US" dirty="0" smtClean="0"/>
              <a:t> </a:t>
            </a:r>
            <a:r>
              <a:rPr lang="en-US" altLang="zh-TW" dirty="0" smtClean="0"/>
              <a:t>instance</a:t>
            </a:r>
            <a:r>
              <a:rPr lang="zh-TW" altLang="en-US" dirty="0" smtClean="0"/>
              <a:t> </a:t>
            </a:r>
            <a:r>
              <a:rPr lang="en-US" altLang="zh-TW" dirty="0" smtClean="0"/>
              <a:t>of</a:t>
            </a:r>
            <a:r>
              <a:rPr lang="zh-TW" altLang="en-US" dirty="0" smtClean="0"/>
              <a:t> </a:t>
            </a:r>
            <a:r>
              <a:rPr lang="en-US" altLang="zh-TW" dirty="0" smtClean="0"/>
              <a:t>a</a:t>
            </a:r>
            <a:r>
              <a:rPr lang="zh-TW" altLang="en-US" dirty="0" smtClean="0"/>
              <a:t> </a:t>
            </a:r>
            <a:r>
              <a:rPr lang="en-US" altLang="zh-TW" dirty="0" smtClean="0"/>
              <a:t>program</a:t>
            </a:r>
            <a:r>
              <a:rPr lang="zh-TW" altLang="en-US" dirty="0" smtClean="0"/>
              <a:t> </a:t>
            </a:r>
            <a:r>
              <a:rPr lang="en-US" altLang="zh-TW" dirty="0" smtClean="0"/>
              <a:t>that</a:t>
            </a:r>
            <a:r>
              <a:rPr lang="zh-TW" altLang="en-US" dirty="0" smtClean="0"/>
              <a:t> </a:t>
            </a:r>
            <a:r>
              <a:rPr lang="en-US" altLang="zh-TW" dirty="0" smtClean="0"/>
              <a:t>is</a:t>
            </a:r>
            <a:r>
              <a:rPr lang="zh-TW" altLang="en-US" dirty="0" smtClean="0"/>
              <a:t> </a:t>
            </a:r>
            <a:r>
              <a:rPr lang="en-US" altLang="zh-TW" dirty="0" smtClean="0"/>
              <a:t>executing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in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OS</a:t>
            </a:r>
            <a:endParaRPr lang="zh-TW" altLang="en-US" dirty="0" smtClean="0"/>
          </a:p>
          <a:p>
            <a:r>
              <a:rPr lang="en-US" altLang="zh-TW" dirty="0"/>
              <a:t>E</a:t>
            </a:r>
            <a:r>
              <a:rPr lang="en-US" altLang="zh-TW" dirty="0" smtClean="0"/>
              <a:t>ach</a:t>
            </a:r>
            <a:r>
              <a:rPr lang="zh-TW" altLang="en-US" dirty="0" smtClean="0"/>
              <a:t> </a:t>
            </a:r>
            <a:r>
              <a:rPr lang="en-US" altLang="zh-TW" dirty="0" smtClean="0"/>
              <a:t>process</a:t>
            </a:r>
            <a:r>
              <a:rPr lang="zh-TW" altLang="en-US" dirty="0" smtClean="0"/>
              <a:t> </a:t>
            </a:r>
            <a:r>
              <a:rPr lang="en-US" altLang="zh-TW" dirty="0" smtClean="0"/>
              <a:t>can</a:t>
            </a:r>
            <a:r>
              <a:rPr lang="zh-TW" altLang="en-US" dirty="0" smtClean="0"/>
              <a:t> </a:t>
            </a:r>
            <a:r>
              <a:rPr lang="en-US" altLang="zh-TW" dirty="0" smtClean="0"/>
              <a:t>contain</a:t>
            </a:r>
            <a:r>
              <a:rPr lang="zh-TW" altLang="en-US" dirty="0" smtClean="0"/>
              <a:t> </a:t>
            </a:r>
            <a:r>
              <a:rPr lang="en-US" altLang="zh-TW" dirty="0" smtClean="0"/>
              <a:t>multiple</a:t>
            </a:r>
            <a:r>
              <a:rPr lang="zh-TW" altLang="en-US" dirty="0" smtClean="0"/>
              <a:t> </a:t>
            </a:r>
            <a:r>
              <a:rPr lang="en-US" altLang="zh-TW" dirty="0" smtClean="0"/>
              <a:t>concurrency</a:t>
            </a:r>
            <a:r>
              <a:rPr lang="zh-TW" altLang="en-US" dirty="0" smtClean="0"/>
              <a:t> </a:t>
            </a:r>
            <a:r>
              <a:rPr lang="en-US" altLang="zh-TW" dirty="0" smtClean="0"/>
              <a:t>units</a:t>
            </a:r>
            <a:r>
              <a:rPr lang="zh-TW" altLang="en-US" dirty="0" smtClean="0"/>
              <a:t> </a:t>
            </a:r>
            <a:r>
              <a:rPr lang="en-US" altLang="zh-TW" dirty="0" smtClean="0"/>
              <a:t>called</a:t>
            </a:r>
            <a:r>
              <a:rPr lang="zh-TW" altLang="en-US" dirty="0" smtClean="0"/>
              <a:t> </a:t>
            </a:r>
            <a:r>
              <a:rPr lang="en-US" altLang="zh-TW" b="1" dirty="0" smtClean="0">
                <a:solidFill>
                  <a:srgbClr val="0070C0"/>
                </a:solidFill>
              </a:rPr>
              <a:t>Threads</a:t>
            </a:r>
            <a:endParaRPr lang="zh-TW" altLang="en-US" b="1" dirty="0" smtClean="0">
              <a:solidFill>
                <a:srgbClr val="0070C0"/>
              </a:solidFill>
            </a:endParaRPr>
          </a:p>
          <a:p>
            <a:endParaRPr lang="zh-TW" altLang="en-US" b="1" dirty="0">
              <a:solidFill>
                <a:srgbClr val="0070C0"/>
              </a:solidFill>
            </a:endParaRPr>
          </a:p>
          <a:p>
            <a:endParaRPr lang="zh-TW" altLang="en-US" b="1" dirty="0" smtClean="0">
              <a:solidFill>
                <a:srgbClr val="0070C0"/>
              </a:solidFill>
            </a:endParaRPr>
          </a:p>
          <a:p>
            <a:endParaRPr lang="zh-TW" altLang="en-US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718441" y="3442575"/>
            <a:ext cx="15765" cy="2569780"/>
          </a:xfrm>
          <a:prstGeom prst="straightConnector1">
            <a:avLst/>
          </a:prstGeom>
          <a:ln w="7302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308538" y="3005775"/>
            <a:ext cx="1529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Thread</a:t>
            </a:r>
            <a:r>
              <a:rPr lang="zh-TW" altLang="en-US" dirty="0" smtClean="0"/>
              <a:t> </a:t>
            </a:r>
            <a:r>
              <a:rPr lang="en-US" altLang="zh-TW" dirty="0" smtClean="0"/>
              <a:t>1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513081" y="3442575"/>
            <a:ext cx="15765" cy="2569780"/>
          </a:xfrm>
          <a:prstGeom prst="straightConnector1">
            <a:avLst/>
          </a:prstGeom>
          <a:ln w="7302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03178" y="3005775"/>
            <a:ext cx="1529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Thread</a:t>
            </a:r>
            <a:r>
              <a:rPr lang="zh-TW" altLang="en-US" dirty="0" smtClean="0"/>
              <a:t> </a:t>
            </a:r>
            <a:r>
              <a:rPr lang="en-US" altLang="zh-TW" dirty="0"/>
              <a:t>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49032" y="4072264"/>
            <a:ext cx="168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Println</a:t>
            </a:r>
            <a:r>
              <a:rPr lang="en-US" altLang="zh-TW" dirty="0" smtClean="0"/>
              <a:t>(“Hello</a:t>
            </a:r>
            <a:r>
              <a:rPr lang="zh-TW" altLang="en-US" dirty="0" smtClean="0"/>
              <a:t> </a:t>
            </a:r>
            <a:r>
              <a:rPr lang="en-US" altLang="zh-TW" dirty="0" smtClean="0"/>
              <a:t>”)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75564" y="3701749"/>
            <a:ext cx="168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Println</a:t>
            </a:r>
            <a:r>
              <a:rPr lang="en-US" altLang="zh-TW" dirty="0" smtClean="0"/>
              <a:t>(“Hello</a:t>
            </a:r>
            <a:r>
              <a:rPr lang="zh-TW" altLang="en-US" dirty="0" smtClean="0"/>
              <a:t> </a:t>
            </a:r>
            <a:r>
              <a:rPr lang="en-US" altLang="zh-TW" dirty="0" smtClean="0"/>
              <a:t>”)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762719" y="4485470"/>
            <a:ext cx="1767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Println</a:t>
            </a:r>
            <a:r>
              <a:rPr lang="en-US" altLang="zh-TW" dirty="0" smtClean="0"/>
              <a:t>(“World</a:t>
            </a:r>
            <a:r>
              <a:rPr lang="zh-TW" altLang="en-US" dirty="0" smtClean="0"/>
              <a:t> </a:t>
            </a:r>
            <a:r>
              <a:rPr lang="en-US" altLang="zh-TW" dirty="0" smtClean="0"/>
              <a:t>“)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606487" y="4854802"/>
            <a:ext cx="1767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Println</a:t>
            </a:r>
            <a:r>
              <a:rPr lang="en-US" altLang="zh-TW" dirty="0" smtClean="0"/>
              <a:t>(“World</a:t>
            </a:r>
            <a:r>
              <a:rPr lang="zh-TW" altLang="en-US" dirty="0" smtClean="0"/>
              <a:t> </a:t>
            </a:r>
            <a:r>
              <a:rPr lang="en-US" altLang="zh-TW" dirty="0" smtClean="0"/>
              <a:t>“)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71147" y="6198900"/>
            <a:ext cx="3249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Output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Hello</a:t>
            </a:r>
            <a:r>
              <a:rPr lang="zh-TW" altLang="en-US" dirty="0" smtClean="0"/>
              <a:t> </a:t>
            </a:r>
            <a:r>
              <a:rPr lang="en-US" altLang="zh-TW" dirty="0" smtClean="0"/>
              <a:t>Hello</a:t>
            </a:r>
            <a:r>
              <a:rPr lang="zh-TW" altLang="en-US" dirty="0" smtClean="0"/>
              <a:t> </a:t>
            </a:r>
            <a:r>
              <a:rPr lang="en-US" altLang="zh-TW" dirty="0" smtClean="0"/>
              <a:t>World</a:t>
            </a:r>
            <a:r>
              <a:rPr lang="zh-TW" altLang="en-US" dirty="0" smtClean="0"/>
              <a:t> </a:t>
            </a:r>
            <a:r>
              <a:rPr lang="en-US" altLang="zh-TW" dirty="0" smtClean="0"/>
              <a:t>World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7514896" y="3442575"/>
            <a:ext cx="15765" cy="2569780"/>
          </a:xfrm>
          <a:prstGeom prst="straightConnector1">
            <a:avLst/>
          </a:prstGeom>
          <a:ln w="7302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104993" y="3005775"/>
            <a:ext cx="1529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Thread</a:t>
            </a:r>
            <a:r>
              <a:rPr lang="zh-TW" altLang="en-US" dirty="0" smtClean="0"/>
              <a:t> </a:t>
            </a:r>
            <a:r>
              <a:rPr lang="en-US" altLang="zh-TW" dirty="0" smtClean="0"/>
              <a:t>1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9309536" y="3442575"/>
            <a:ext cx="15765" cy="2569780"/>
          </a:xfrm>
          <a:prstGeom prst="straightConnector1">
            <a:avLst/>
          </a:prstGeom>
          <a:ln w="7302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899633" y="3005775"/>
            <a:ext cx="1529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Thread</a:t>
            </a:r>
            <a:r>
              <a:rPr lang="zh-TW" altLang="en-US" dirty="0" smtClean="0"/>
              <a:t> </a:t>
            </a:r>
            <a:r>
              <a:rPr lang="en-US" altLang="zh-TW" dirty="0"/>
              <a:t>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422754" y="4485470"/>
            <a:ext cx="168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Println</a:t>
            </a:r>
            <a:r>
              <a:rPr lang="en-US" altLang="zh-TW" dirty="0" smtClean="0"/>
              <a:t>(“Hello</a:t>
            </a:r>
            <a:r>
              <a:rPr lang="zh-TW" altLang="en-US" dirty="0" smtClean="0"/>
              <a:t> </a:t>
            </a:r>
            <a:r>
              <a:rPr lang="en-US" altLang="zh-TW" dirty="0" smtClean="0"/>
              <a:t>”)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530661" y="3701749"/>
            <a:ext cx="168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Println</a:t>
            </a:r>
            <a:r>
              <a:rPr lang="en-US" altLang="zh-TW" dirty="0" smtClean="0"/>
              <a:t>(“Hello</a:t>
            </a:r>
            <a:r>
              <a:rPr lang="zh-TW" altLang="en-US" dirty="0" smtClean="0"/>
              <a:t> </a:t>
            </a:r>
            <a:r>
              <a:rPr lang="en-US" altLang="zh-TW" dirty="0" smtClean="0"/>
              <a:t>”)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530661" y="4093018"/>
            <a:ext cx="1767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Println</a:t>
            </a:r>
            <a:r>
              <a:rPr lang="en-US" altLang="zh-TW" dirty="0" smtClean="0"/>
              <a:t>(“World</a:t>
            </a:r>
            <a:r>
              <a:rPr lang="zh-TW" altLang="en-US" dirty="0" smtClean="0"/>
              <a:t> </a:t>
            </a:r>
            <a:r>
              <a:rPr lang="en-US" altLang="zh-TW" dirty="0" smtClean="0"/>
              <a:t>“)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402942" y="4854802"/>
            <a:ext cx="1767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Println</a:t>
            </a:r>
            <a:r>
              <a:rPr lang="en-US" altLang="zh-TW" dirty="0" smtClean="0"/>
              <a:t>(“World</a:t>
            </a:r>
            <a:r>
              <a:rPr lang="zh-TW" altLang="en-US" dirty="0" smtClean="0"/>
              <a:t> </a:t>
            </a:r>
            <a:r>
              <a:rPr lang="en-US" altLang="zh-TW" dirty="0" smtClean="0"/>
              <a:t>“)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867602" y="6198900"/>
            <a:ext cx="3249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Output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Hello</a:t>
            </a:r>
            <a:r>
              <a:rPr lang="zh-TW" altLang="en-US" dirty="0" smtClean="0"/>
              <a:t> </a:t>
            </a:r>
            <a:r>
              <a:rPr lang="en-US" altLang="zh-TW" dirty="0" smtClean="0"/>
              <a:t>World</a:t>
            </a:r>
            <a:r>
              <a:rPr lang="zh-TW" altLang="en-US" dirty="0"/>
              <a:t> </a:t>
            </a:r>
            <a:r>
              <a:rPr lang="en-US" altLang="zh-TW" dirty="0"/>
              <a:t>Hello</a:t>
            </a:r>
            <a:r>
              <a:rPr lang="zh-TW" altLang="en-US" dirty="0" smtClean="0"/>
              <a:t> </a:t>
            </a:r>
            <a:r>
              <a:rPr lang="en-US" altLang="zh-TW" dirty="0" smtClean="0"/>
              <a:t>World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6957848" y="4462350"/>
            <a:ext cx="4451131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81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18746</TotalTime>
  <Words>583</Words>
  <Application>Microsoft Macintosh PowerPoint</Application>
  <PresentationFormat>Widescreen</PresentationFormat>
  <Paragraphs>143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Calibri</vt:lpstr>
      <vt:lpstr>Calibri Light</vt:lpstr>
      <vt:lpstr>Mangal</vt:lpstr>
      <vt:lpstr>Symbol</vt:lpstr>
      <vt:lpstr>Times New Roman</vt:lpstr>
      <vt:lpstr>Wingdings</vt:lpstr>
      <vt:lpstr>新細明體</vt:lpstr>
      <vt:lpstr>Arial</vt:lpstr>
      <vt:lpstr>Office Theme</vt:lpstr>
      <vt:lpstr>Why Functional Programming</vt:lpstr>
      <vt:lpstr>OUTLINE</vt:lpstr>
      <vt:lpstr>Functional Programming</vt:lpstr>
      <vt:lpstr>Functional Programing</vt:lpstr>
      <vt:lpstr>High Order Function </vt:lpstr>
      <vt:lpstr>Tail Recursion</vt:lpstr>
      <vt:lpstr>Substitution Model</vt:lpstr>
      <vt:lpstr>Functional Programming Side effect</vt:lpstr>
      <vt:lpstr>Race Condition</vt:lpstr>
      <vt:lpstr>Race Condition</vt:lpstr>
      <vt:lpstr>Race Condition</vt:lpstr>
      <vt:lpstr>Race Condition</vt:lpstr>
      <vt:lpstr>Future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ting huang</dc:creator>
  <cp:lastModifiedBy>chen ting huang</cp:lastModifiedBy>
  <cp:revision>69</cp:revision>
  <dcterms:created xsi:type="dcterms:W3CDTF">2017-09-23T03:03:50Z</dcterms:created>
  <dcterms:modified xsi:type="dcterms:W3CDTF">2017-10-06T03:30:43Z</dcterms:modified>
</cp:coreProperties>
</file>