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0"/>
  </p:notesMasterIdLst>
  <p:handoutMasterIdLst>
    <p:handoutMasterId r:id="rId61"/>
  </p:handoutMasterIdLst>
  <p:sldIdLst>
    <p:sldId id="256" r:id="rId2"/>
    <p:sldId id="348" r:id="rId3"/>
    <p:sldId id="346" r:id="rId4"/>
    <p:sldId id="421" r:id="rId5"/>
    <p:sldId id="422" r:id="rId6"/>
    <p:sldId id="354" r:id="rId7"/>
    <p:sldId id="355" r:id="rId8"/>
    <p:sldId id="364" r:id="rId9"/>
    <p:sldId id="365" r:id="rId10"/>
    <p:sldId id="356" r:id="rId11"/>
    <p:sldId id="357" r:id="rId12"/>
    <p:sldId id="349" r:id="rId13"/>
    <p:sldId id="350" r:id="rId14"/>
    <p:sldId id="358" r:id="rId15"/>
    <p:sldId id="379" r:id="rId16"/>
    <p:sldId id="380" r:id="rId17"/>
    <p:sldId id="381" r:id="rId18"/>
    <p:sldId id="368" r:id="rId19"/>
    <p:sldId id="371" r:id="rId20"/>
    <p:sldId id="372" r:id="rId21"/>
    <p:sldId id="382" r:id="rId22"/>
    <p:sldId id="373" r:id="rId23"/>
    <p:sldId id="376" r:id="rId24"/>
    <p:sldId id="367" r:id="rId25"/>
    <p:sldId id="383" r:id="rId26"/>
    <p:sldId id="385" r:id="rId27"/>
    <p:sldId id="394" r:id="rId28"/>
    <p:sldId id="395" r:id="rId29"/>
    <p:sldId id="387" r:id="rId30"/>
    <p:sldId id="388" r:id="rId31"/>
    <p:sldId id="393" r:id="rId32"/>
    <p:sldId id="389" r:id="rId33"/>
    <p:sldId id="390" r:id="rId34"/>
    <p:sldId id="366" r:id="rId35"/>
    <p:sldId id="396" r:id="rId36"/>
    <p:sldId id="397" r:id="rId37"/>
    <p:sldId id="420" r:id="rId38"/>
    <p:sldId id="399" r:id="rId39"/>
    <p:sldId id="401" r:id="rId40"/>
    <p:sldId id="402" r:id="rId41"/>
    <p:sldId id="403" r:id="rId42"/>
    <p:sldId id="400" r:id="rId43"/>
    <p:sldId id="406" r:id="rId44"/>
    <p:sldId id="407" r:id="rId45"/>
    <p:sldId id="408" r:id="rId46"/>
    <p:sldId id="410" r:id="rId47"/>
    <p:sldId id="412" r:id="rId48"/>
    <p:sldId id="409" r:id="rId49"/>
    <p:sldId id="413" r:id="rId50"/>
    <p:sldId id="414" r:id="rId51"/>
    <p:sldId id="415" r:id="rId52"/>
    <p:sldId id="417" r:id="rId53"/>
    <p:sldId id="418" r:id="rId54"/>
    <p:sldId id="416" r:id="rId55"/>
    <p:sldId id="423" r:id="rId56"/>
    <p:sldId id="424" r:id="rId57"/>
    <p:sldId id="404" r:id="rId58"/>
    <p:sldId id="261" r:id="rId59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5D7"/>
    <a:srgbClr val="F08CC3"/>
    <a:srgbClr val="73E600"/>
    <a:srgbClr val="6DC8E1"/>
    <a:srgbClr val="FF9900"/>
    <a:srgbClr val="96D8EA"/>
    <a:srgbClr val="5CC2DE"/>
    <a:srgbClr val="CCECFF"/>
    <a:srgbClr val="9900CC"/>
    <a:srgbClr val="FF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4" autoAdjust="0"/>
    <p:restoredTop sz="88456" autoAdjust="0"/>
  </p:normalViewPr>
  <p:slideViewPr>
    <p:cSldViewPr>
      <p:cViewPr>
        <p:scale>
          <a:sx n="50" d="100"/>
          <a:sy n="50" d="100"/>
        </p:scale>
        <p:origin x="1264" y="1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83AD1FB-68A2-4481-A9D1-43B6B4D43C1C}" type="datetimeFigureOut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BF16E6-D41F-4334-9D0D-5624105BABF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A99A7E-3954-409F-BF28-EAA829A3A0B5}" type="datetimeFigureOut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B9FB0D-62FC-433C-952E-F52C03C753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** One-Class SVM</a:t>
            </a:r>
          </a:p>
          <a:p>
            <a:r>
              <a:rPr lang="en-US" altLang="zh-TW" dirty="0"/>
              <a:t>http://rvlasveld.github.io/blog</a:t>
            </a:r>
            <a:r>
              <a:rPr lang="en-US" altLang="zh-TW"/>
              <a:t>/2013/07/12</a:t>
            </a:r>
            <a:r>
              <a:rPr lang="en-US" altLang="zh-TW" dirty="0"/>
              <a:t>/introduction-to-one-class-support-vector-machines/</a:t>
            </a:r>
          </a:p>
          <a:p>
            <a:r>
              <a:rPr lang="en-US" altLang="zh-TW" dirty="0"/>
              <a:t>http://blog.csdn.net/orthocenterchocolate/article/details/40592403</a:t>
            </a:r>
          </a:p>
          <a:p>
            <a:endParaRPr lang="en-US" altLang="zh-TW" dirty="0"/>
          </a:p>
          <a:p>
            <a:r>
              <a:rPr lang="en-US" altLang="zh-TW" dirty="0"/>
              <a:t>** One-Class ELM</a:t>
            </a:r>
          </a:p>
          <a:p>
            <a:r>
              <a:rPr lang="en-US" altLang="zh-TW" dirty="0"/>
              <a:t>https://www.hindawi.com/journals/mpe</a:t>
            </a:r>
            <a:r>
              <a:rPr lang="en-US" altLang="zh-TW"/>
              <a:t>/2015/412957</a:t>
            </a:r>
            <a:r>
              <a:rPr lang="en-US" altLang="zh-TW" dirty="0"/>
              <a:t>/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ELM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SLFNs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即含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單個隱藏層的前饋式類神經網路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Single Hidden Layer Feedforward Neural Network)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，優化前饋式類神經網路計算參數的方式，且運算速度較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快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(http://zkreading.com/article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/821519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.html)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** One-Class Random Forests</a:t>
            </a:r>
          </a:p>
          <a:p>
            <a:r>
              <a:rPr lang="en-US" altLang="zh-TW" dirty="0"/>
              <a:t>https://hal.archives-ouvertes.fr/hal-00862706/document</a:t>
            </a:r>
          </a:p>
          <a:p>
            <a:endParaRPr lang="en-US" altLang="zh-TW" dirty="0"/>
          </a:p>
          <a:p>
            <a:r>
              <a:rPr lang="en-US" altLang="zh-TW" dirty="0"/>
              <a:t>** One-Class CF</a:t>
            </a:r>
          </a:p>
          <a:p>
            <a:r>
              <a:rPr lang="en-US" altLang="zh-TW" dirty="0"/>
              <a:t>http://www.rongpan.net/publications/pan-oneclasscf.pdf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0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鬆弛變數是帶有下標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的，也就是說它是和每個數據點有關的，每個數據點都有對應的鬆弛變數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8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對於每個數據點來說，那個超球面可以是不一樣的，根據鬆弛變數來控制，如果鬆弛變數的值一樣，那超球面就一樣。那個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嘛，就是調節鬆弛變數的影響大小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說得通俗一點就是，給那些需要鬆弛的資料點多少鬆弛的空間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74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很大的話，那麼在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中，由鬆弛變數帶來的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就大，那麼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的時候會把鬆弛變數調小，這樣的結果就是不怎麼容忍那些離群點，硬是要把它們包起來，反之如果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比較小，那會給離群點較大的彈性，使得它們可以不被包含進來。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31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很大的話，那麼在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function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中，由鬆弛變數帶來的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就大，那麼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的時候會把鬆弛變數調小，這樣的結果就是不怎麼容忍那些離群點，硬是要把它們包起來，反之如果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比較小，那會給離群點較大的彈性，使得它們可以不被包含進來。</a:t>
            </a:r>
          </a:p>
          <a:p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B9FB0D-62FC-433C-952E-F52C03C7531A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2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535039"/>
            <a:ext cx="10363200" cy="1470025"/>
          </a:xfrm>
        </p:spPr>
        <p:txBody>
          <a:bodyPr/>
          <a:lstStyle>
            <a:lvl1pPr>
              <a:defRPr sz="5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7272"/>
            <a:ext cx="85344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22DA-C3F6-4614-B499-DC4EEE0EB81C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1FB6-D814-4E8B-990F-0CE9AC6D66D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2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B97-A0F6-4E3D-B55D-1F58783F02BD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6D0B5-DA9C-4F91-99EC-7EB87B415C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0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456A-D5CC-4E98-B9CE-42E9D5A66837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42E0-30CF-42F5-A1AE-89775982DE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76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79E2-147F-4F9A-B3B1-E8AEB3F7614A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8527B-6548-4D16-9A2C-0D2796FE6A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30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" name="矩形 6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680" y="252335"/>
            <a:ext cx="11256640" cy="706090"/>
          </a:xfrm>
        </p:spPr>
        <p:txBody>
          <a:bodyPr>
            <a:noAutofit/>
          </a:bodyPr>
          <a:lstStyle>
            <a:lvl1pPr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680" y="1268760"/>
            <a:ext cx="11460968" cy="5040560"/>
          </a:xfrm>
        </p:spPr>
        <p:txBody>
          <a:bodyPr/>
          <a:lstStyle>
            <a:lvl1pPr>
              <a:spcBef>
                <a:spcPts val="1200"/>
              </a:spcBef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  <a:lvl2pPr>
              <a:spcBef>
                <a:spcPts val="1200"/>
              </a:spcBef>
              <a:buFont typeface="Arial" pitchFamily="34" charset="0"/>
              <a:buChar char="•"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2pPr>
            <a:lvl3pPr>
              <a:spcBef>
                <a:spcPts val="1200"/>
              </a:spcBef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3pPr>
            <a:lvl4pPr>
              <a:defRPr>
                <a:latin typeface="Calibri" pitchFamily="34" charset="0"/>
                <a:ea typeface="微軟正黑體" pitchFamily="34" charset="-120"/>
              </a:defRPr>
            </a:lvl4pPr>
            <a:lvl5pPr>
              <a:defRPr>
                <a:latin typeface="Calibri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>
            <a:lvl1pPr algn="ctr">
              <a:defRPr sz="14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fld id="{0CF26263-088A-4702-9982-FAAD7702403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2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" name="矩形 3"/>
          <p:cNvSpPr/>
          <p:nvPr userDrawn="1"/>
        </p:nvSpPr>
        <p:spPr>
          <a:xfrm rot="10800000">
            <a:off x="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6096000" y="6804025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" name="矩形 5"/>
          <p:cNvSpPr/>
          <p:nvPr userDrawn="1"/>
        </p:nvSpPr>
        <p:spPr>
          <a:xfrm rot="10800000">
            <a:off x="6096000" y="0"/>
            <a:ext cx="6096000" cy="53975"/>
          </a:xfrm>
          <a:prstGeom prst="rect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0" y="2564904"/>
            <a:ext cx="12192000" cy="1470025"/>
          </a:xfrm>
        </p:spPr>
        <p:txBody>
          <a:bodyPr/>
          <a:lstStyle>
            <a:lvl1pPr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>
            <a:lvl1pPr algn="ctr">
              <a:defRPr sz="1400">
                <a:solidFill>
                  <a:srgbClr val="262626"/>
                </a:solidFill>
              </a:defRPr>
            </a:lvl1pPr>
          </a:lstStyle>
          <a:p>
            <a:pPr>
              <a:defRPr/>
            </a:pPr>
            <a:fld id="{98C9975B-9D17-438D-8631-61AD6D3DC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07A5-F1CA-4B2A-8C16-AC8C93E023B3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9FF3E-5E32-4A54-827D-BFB60A91BF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7BEFE-76E2-438F-8F4A-6A3B1DCD27F8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04AEC-3ED8-4CAB-995A-DCACCF35901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3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6CD91-FB04-42CE-ACED-12191AE9728D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AC070-4D6D-4CDD-9997-F6AA9F460B3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5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724FA-19A7-48C4-BAD1-6D94E4CE6482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0A018-A15D-44C3-A5EA-34F1C684AB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4966-6143-4959-8ADA-8393998F4199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297E7-07DF-469D-8ECD-CC1964CF10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49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F3F42-BD24-4C7C-889A-4CD0B77BC1C4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2D5E7-BC93-4168-9FF6-4395BCA850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29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0BDA20-9623-436F-9440-34F5A75EDC6E}" type="datetime1">
              <a:rPr lang="zh-TW" altLang="en-US"/>
              <a:pPr>
                <a:defRPr/>
              </a:pPr>
              <a:t>2017/4/27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031A0B-4CD9-4889-A926-FEFCE1B5A8C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gif"/><Relationship Id="rId4" Type="http://schemas.openxmlformats.org/officeDocument/2006/relationships/image" Target="../media/image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5876925"/>
            <a:ext cx="8534400" cy="4794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/>
              <a:t>2017/04/28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0" y="2583366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zh-TW" altLang="en-US" b="1" dirty="0"/>
              <a:t>誰是潛在的理財 </a:t>
            </a:r>
            <a:r>
              <a:rPr kumimoji="0" lang="en-US" altLang="zh-TW" b="1" dirty="0"/>
              <a:t>VIP</a:t>
            </a:r>
            <a:r>
              <a:rPr kumimoji="0" lang="zh-TW" altLang="en-US" b="1" dirty="0"/>
              <a:t> 會員？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5A323-BF9A-4D80-BCB8-26480C25ADD5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5363" name="群組 81"/>
          <p:cNvGrpSpPr>
            <a:grpSpLocks/>
          </p:cNvGrpSpPr>
          <p:nvPr/>
        </p:nvGrpSpPr>
        <p:grpSpPr bwMode="auto">
          <a:xfrm>
            <a:off x="850900" y="1112838"/>
            <a:ext cx="10490200" cy="5240337"/>
            <a:chOff x="611206" y="931963"/>
            <a:chExt cx="8280793" cy="5238571"/>
          </a:xfrm>
        </p:grpSpPr>
        <p:grpSp>
          <p:nvGrpSpPr>
            <p:cNvPr id="15396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5397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15" name="文字方塊 14"/>
          <p:cNvSpPr txBox="1"/>
          <p:nvPr/>
        </p:nvSpPr>
        <p:spPr bwMode="auto">
          <a:xfrm>
            <a:off x="9004300" y="5157788"/>
            <a:ext cx="2166938" cy="4937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我真的沒錢</a:t>
            </a:r>
          </a:p>
        </p:txBody>
      </p:sp>
      <p:grpSp>
        <p:nvGrpSpPr>
          <p:cNvPr id="15365" name="群組 76"/>
          <p:cNvGrpSpPr>
            <a:grpSpLocks noChangeAspect="1"/>
          </p:cNvGrpSpPr>
          <p:nvPr/>
        </p:nvGrpSpPr>
        <p:grpSpPr bwMode="auto">
          <a:xfrm>
            <a:off x="8578850" y="2554288"/>
            <a:ext cx="2771775" cy="2638425"/>
            <a:chOff x="6661989" y="2346875"/>
            <a:chExt cx="2518363" cy="2396213"/>
          </a:xfrm>
        </p:grpSpPr>
        <p:pic>
          <p:nvPicPr>
            <p:cNvPr id="15389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5395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6" name="文字方塊 73"/>
          <p:cNvSpPr txBox="1">
            <a:spLocks noChangeArrowheads="1"/>
          </p:cNvSpPr>
          <p:nvPr/>
        </p:nvSpPr>
        <p:spPr bwMode="auto">
          <a:xfrm>
            <a:off x="1176338" y="5157788"/>
            <a:ext cx="21717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錢都放在</a:t>
            </a:r>
            <a:endParaRPr lang="en-US" altLang="zh-TW" sz="260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</a:p>
        </p:txBody>
      </p:sp>
      <p:grpSp>
        <p:nvGrpSpPr>
          <p:cNvPr id="15367" name="群組 126"/>
          <p:cNvGrpSpPr>
            <a:grpSpLocks noChangeAspect="1"/>
          </p:cNvGrpSpPr>
          <p:nvPr/>
        </p:nvGrpSpPr>
        <p:grpSpPr bwMode="auto">
          <a:xfrm>
            <a:off x="1133475" y="3403600"/>
            <a:ext cx="2298700" cy="1662113"/>
            <a:chOff x="623273" y="2773813"/>
            <a:chExt cx="1976465" cy="1429940"/>
          </a:xfrm>
        </p:grpSpPr>
        <p:pic>
          <p:nvPicPr>
            <p:cNvPr id="15387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sp>
        <p:nvSpPr>
          <p:cNvPr id="15368" name="文字方塊 74"/>
          <p:cNvSpPr txBox="1">
            <a:spLocks noChangeArrowheads="1"/>
          </p:cNvSpPr>
          <p:nvPr/>
        </p:nvSpPr>
        <p:spPr bwMode="auto">
          <a:xfrm>
            <a:off x="4957763" y="5157788"/>
            <a:ext cx="22383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錢存在</a:t>
            </a:r>
            <a:endParaRPr lang="en-US" altLang="zh-TW" sz="260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其它銀行</a:t>
            </a:r>
          </a:p>
        </p:txBody>
      </p:sp>
      <p:grpSp>
        <p:nvGrpSpPr>
          <p:cNvPr id="15369" name="群組 44"/>
          <p:cNvGrpSpPr>
            <a:grpSpLocks noChangeAspect="1"/>
          </p:cNvGrpSpPr>
          <p:nvPr/>
        </p:nvGrpSpPr>
        <p:grpSpPr bwMode="auto">
          <a:xfrm>
            <a:off x="4357688" y="2312988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5381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2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3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4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5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6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0" name="Picture 9" descr="E:\fppt\template\arrows\arrow7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78873">
            <a:off x="7843838" y="1001713"/>
            <a:ext cx="103187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81404" y="201613"/>
            <a:ext cx="1139126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不考慮客戶在國泰的 </a:t>
            </a:r>
            <a:r>
              <a:rPr lang="en-US" altLang="zh-TW" sz="4000" dirty="0"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sz="4000" dirty="0">
                <a:latin typeface="+mn-lt"/>
                <a:ea typeface="微軟正黑體" panose="020B0604030504040204" pitchFamily="34" charset="-120"/>
              </a:rPr>
              <a:t>，找出</a:t>
            </a:r>
            <a:r>
              <a:rPr lang="zh-TW" altLang="en-US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誰是潛在的 </a:t>
            </a:r>
            <a:r>
              <a:rPr lang="en-US" altLang="zh-TW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4000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？</a:t>
            </a:r>
            <a:endParaRPr lang="zh-TW" altLang="en-US" sz="4000" dirty="0"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786188" y="2166938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4300" y="2143125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BE1D11-953B-43BF-AE3C-21286415DA1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手邊有的資料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81F009-F603-4557-9448-1C74318C25E2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7411" name="群組 71"/>
          <p:cNvGrpSpPr>
            <a:grpSpLocks/>
          </p:cNvGrpSpPr>
          <p:nvPr/>
        </p:nvGrpSpPr>
        <p:grpSpPr bwMode="auto">
          <a:xfrm>
            <a:off x="309563" y="1209675"/>
            <a:ext cx="3600450" cy="900113"/>
            <a:chOff x="309905" y="1425581"/>
            <a:chExt cx="3600000" cy="900000"/>
          </a:xfrm>
        </p:grpSpPr>
        <p:sp>
          <p:nvSpPr>
            <p:cNvPr id="42" name="矩形 41"/>
            <p:cNvSpPr/>
            <p:nvPr/>
          </p:nvSpPr>
          <p:spPr>
            <a:xfrm>
              <a:off x="309905" y="1425581"/>
              <a:ext cx="3600000" cy="900000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8" name="文字方塊 54"/>
            <p:cNvSpPr txBox="1">
              <a:spLocks noChangeArrowheads="1"/>
            </p:cNvSpPr>
            <p:nvPr/>
          </p:nvSpPr>
          <p:spPr bwMode="auto">
            <a:xfrm>
              <a:off x="561733" y="1521638"/>
              <a:ext cx="30963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聯徵信用卡</a:t>
              </a:r>
            </a:p>
          </p:txBody>
        </p:sp>
      </p:grpSp>
      <p:grpSp>
        <p:nvGrpSpPr>
          <p:cNvPr id="73" name="群組 72"/>
          <p:cNvGrpSpPr>
            <a:grpSpLocks/>
          </p:cNvGrpSpPr>
          <p:nvPr/>
        </p:nvGrpSpPr>
        <p:grpSpPr bwMode="auto">
          <a:xfrm>
            <a:off x="309563" y="2047875"/>
            <a:ext cx="3600450" cy="3671888"/>
            <a:chOff x="309905" y="2264883"/>
            <a:chExt cx="3600000" cy="3672000"/>
          </a:xfrm>
        </p:grpSpPr>
        <p:sp>
          <p:nvSpPr>
            <p:cNvPr id="54" name="矩形 53"/>
            <p:cNvSpPr/>
            <p:nvPr/>
          </p:nvSpPr>
          <p:spPr>
            <a:xfrm>
              <a:off x="309905" y="2264883"/>
              <a:ext cx="3600000" cy="3672000"/>
            </a:xfrm>
            <a:prstGeom prst="rect">
              <a:avLst/>
            </a:prstGeom>
            <a:noFill/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6" name="文字方塊 56"/>
            <p:cNvSpPr txBox="1">
              <a:spLocks noChangeArrowheads="1"/>
            </p:cNvSpPr>
            <p:nvPr/>
          </p:nvSpPr>
          <p:spPr bwMode="auto">
            <a:xfrm>
              <a:off x="442225" y="2423815"/>
              <a:ext cx="332406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信用卡發卡銀行家數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各家銀行之流通信用卡總張數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各家銀行每月信用卡帳單金額</a:t>
              </a:r>
              <a:endParaRPr lang="en-US" altLang="zh-TW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最高信用卡額度</a:t>
              </a:r>
            </a:p>
          </p:txBody>
        </p:sp>
      </p:grpSp>
      <p:grpSp>
        <p:nvGrpSpPr>
          <p:cNvPr id="17413" name="群組 70"/>
          <p:cNvGrpSpPr>
            <a:grpSpLocks/>
          </p:cNvGrpSpPr>
          <p:nvPr/>
        </p:nvGrpSpPr>
        <p:grpSpPr bwMode="auto">
          <a:xfrm>
            <a:off x="4295775" y="1196975"/>
            <a:ext cx="3600450" cy="900113"/>
            <a:chOff x="4296000" y="1413184"/>
            <a:chExt cx="3600000" cy="900000"/>
          </a:xfrm>
        </p:grpSpPr>
        <p:sp>
          <p:nvSpPr>
            <p:cNvPr id="60" name="矩形 59"/>
            <p:cNvSpPr/>
            <p:nvPr/>
          </p:nvSpPr>
          <p:spPr>
            <a:xfrm>
              <a:off x="4296000" y="1413184"/>
              <a:ext cx="3600000" cy="900000"/>
            </a:xfrm>
            <a:prstGeom prst="rect">
              <a:avLst/>
            </a:prstGeom>
            <a:solidFill>
              <a:srgbClr val="73E600"/>
            </a:solidFill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4" name="文字方塊 61"/>
            <p:cNvSpPr txBox="1">
              <a:spLocks noChangeArrowheads="1"/>
            </p:cNvSpPr>
            <p:nvPr/>
          </p:nvSpPr>
          <p:spPr bwMode="auto">
            <a:xfrm>
              <a:off x="4547828" y="1509241"/>
              <a:ext cx="3096344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國泰信用卡</a:t>
              </a:r>
            </a:p>
          </p:txBody>
        </p:sp>
      </p:grpSp>
      <p:grpSp>
        <p:nvGrpSpPr>
          <p:cNvPr id="74" name="群組 73"/>
          <p:cNvGrpSpPr>
            <a:grpSpLocks/>
          </p:cNvGrpSpPr>
          <p:nvPr/>
        </p:nvGrpSpPr>
        <p:grpSpPr bwMode="auto">
          <a:xfrm>
            <a:off x="4295775" y="2060575"/>
            <a:ext cx="3600450" cy="3671888"/>
            <a:chOff x="4296000" y="2277280"/>
            <a:chExt cx="3600000" cy="3672000"/>
          </a:xfrm>
        </p:grpSpPr>
        <p:sp>
          <p:nvSpPr>
            <p:cNvPr id="61" name="矩形 60"/>
            <p:cNvSpPr/>
            <p:nvPr/>
          </p:nvSpPr>
          <p:spPr>
            <a:xfrm>
              <a:off x="4296000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4427747" y="2410634"/>
              <a:ext cx="3325396" cy="3278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流通信用卡總張數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每月信用卡帳單金額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信用卡額度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信用卡消費明細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dirty="0">
                  <a:latin typeface="+mj-lt"/>
                  <a:ea typeface="微軟正黑體" panose="020B0604030504040204" pitchFamily="34" charset="-120"/>
                </a:rPr>
                <a:t>      (</a:t>
              </a:r>
              <a:r>
                <a:rPr lang="zh-TW" altLang="en-US" dirty="0">
                  <a:latin typeface="+mj-lt"/>
                  <a:ea typeface="微軟正黑體" panose="020B0604030504040204" pitchFamily="34" charset="-120"/>
                </a:rPr>
                <a:t>消費日期、店家、金額</a:t>
              </a:r>
              <a:r>
                <a:rPr lang="en-US" altLang="zh-TW" dirty="0">
                  <a:latin typeface="+mj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j-lt"/>
                  <a:ea typeface="微軟正黑體" panose="020B0604030504040204" pitchFamily="34" charset="-120"/>
                </a:rPr>
                <a:t>信用卡消費店家分類</a:t>
              </a:r>
              <a:endParaRPr lang="en-US" altLang="zh-TW" sz="2400" dirty="0"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415" name="群組 69"/>
          <p:cNvGrpSpPr>
            <a:grpSpLocks/>
          </p:cNvGrpSpPr>
          <p:nvPr/>
        </p:nvGrpSpPr>
        <p:grpSpPr bwMode="auto">
          <a:xfrm>
            <a:off x="8281988" y="1196975"/>
            <a:ext cx="3600450" cy="900113"/>
            <a:chOff x="8282095" y="1413184"/>
            <a:chExt cx="3600000" cy="900000"/>
          </a:xfrm>
        </p:grpSpPr>
        <p:sp>
          <p:nvSpPr>
            <p:cNvPr id="65" name="矩形 64"/>
            <p:cNvSpPr/>
            <p:nvPr/>
          </p:nvSpPr>
          <p:spPr>
            <a:xfrm>
              <a:off x="8282095" y="1413184"/>
              <a:ext cx="3600000" cy="900000"/>
            </a:xfrm>
            <a:prstGeom prst="rect">
              <a:avLst/>
            </a:prstGeom>
            <a:solidFill>
              <a:srgbClr val="6DC8E1"/>
            </a:solidFill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420" name="文字方塊 66"/>
            <p:cNvSpPr txBox="1">
              <a:spLocks noChangeArrowheads="1"/>
            </p:cNvSpPr>
            <p:nvPr/>
          </p:nvSpPr>
          <p:spPr bwMode="auto">
            <a:xfrm>
              <a:off x="8282095" y="1509241"/>
              <a:ext cx="36000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國泰客戶資料</a:t>
              </a:r>
            </a:p>
          </p:txBody>
        </p:sp>
      </p:grpSp>
      <p:grpSp>
        <p:nvGrpSpPr>
          <p:cNvPr id="75" name="群組 74"/>
          <p:cNvGrpSpPr>
            <a:grpSpLocks/>
          </p:cNvGrpSpPr>
          <p:nvPr/>
        </p:nvGrpSpPr>
        <p:grpSpPr bwMode="auto">
          <a:xfrm>
            <a:off x="8281988" y="2060575"/>
            <a:ext cx="3600450" cy="3671888"/>
            <a:chOff x="8282095" y="2277280"/>
            <a:chExt cx="3600000" cy="3672000"/>
          </a:xfrm>
        </p:grpSpPr>
        <p:sp>
          <p:nvSpPr>
            <p:cNvPr id="66" name="矩形 65"/>
            <p:cNvSpPr/>
            <p:nvPr/>
          </p:nvSpPr>
          <p:spPr>
            <a:xfrm>
              <a:off x="8282095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8413841" y="2410634"/>
              <a:ext cx="3325397" cy="258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客戶基本屬性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性別、年紀、往來年數、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客戶註記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(VIP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、持有 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XX</a:t>
              </a:r>
              <a:r>
                <a:rPr lang="zh-TW" altLang="en-US" dirty="0">
                  <a:latin typeface="+mn-lt"/>
                  <a:ea typeface="微軟正黑體" panose="020B0604030504040204" pitchFamily="34" charset="-120"/>
                </a:rPr>
                <a:t> 產品、</a:t>
              </a:r>
              <a:r>
                <a:rPr lang="en-US" altLang="zh-TW" dirty="0"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TW" sz="2400" dirty="0">
                  <a:latin typeface="+mn-lt"/>
                  <a:ea typeface="微軟正黑體" panose="020B0604030504040204" pitchFamily="34" charset="-120"/>
                </a:rPr>
                <a:t>AUM</a:t>
              </a:r>
              <a:r>
                <a:rPr lang="zh-TW" altLang="en-US" sz="2400" dirty="0">
                  <a:latin typeface="+mn-lt"/>
                  <a:ea typeface="微軟正黑體" panose="020B0604030504040204" pitchFamily="34" charset="-120"/>
                </a:rPr>
                <a:t> 金額</a:t>
              </a:r>
              <a:endParaRPr lang="en-US" altLang="zh-TW" sz="2400" dirty="0"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774C1-E7FA-4048-98F5-2752FA164E78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換作是你，你想怎麼做？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D8022-2586-4785-9E4C-573DB6AA808B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在高山時，嘗試過 </a:t>
            </a:r>
            <a:r>
              <a:rPr lang="en-US" altLang="zh-TW" dirty="0"/>
              <a:t>clustering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當時使用的資料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grpSp>
        <p:nvGrpSpPr>
          <p:cNvPr id="6" name="群組 71"/>
          <p:cNvGrpSpPr>
            <a:grpSpLocks/>
          </p:cNvGrpSpPr>
          <p:nvPr/>
        </p:nvGrpSpPr>
        <p:grpSpPr bwMode="auto">
          <a:xfrm>
            <a:off x="309563" y="1426492"/>
            <a:ext cx="3600450" cy="900113"/>
            <a:chOff x="309905" y="1425581"/>
            <a:chExt cx="3600000" cy="900000"/>
          </a:xfrm>
        </p:grpSpPr>
        <p:sp>
          <p:nvSpPr>
            <p:cNvPr id="7" name="矩形 6"/>
            <p:cNvSpPr/>
            <p:nvPr/>
          </p:nvSpPr>
          <p:spPr>
            <a:xfrm>
              <a:off x="309905" y="1425581"/>
              <a:ext cx="3600000" cy="900000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54"/>
            <p:cNvSpPr txBox="1">
              <a:spLocks noChangeArrowheads="1"/>
            </p:cNvSpPr>
            <p:nvPr/>
          </p:nvSpPr>
          <p:spPr bwMode="auto">
            <a:xfrm>
              <a:off x="561733" y="1521638"/>
              <a:ext cx="30963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聯徵信用卡</a:t>
              </a:r>
            </a:p>
          </p:txBody>
        </p:sp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309563" y="2264692"/>
            <a:ext cx="3600450" cy="3671888"/>
            <a:chOff x="309905" y="2264883"/>
            <a:chExt cx="3600000" cy="3672000"/>
          </a:xfrm>
        </p:grpSpPr>
        <p:sp>
          <p:nvSpPr>
            <p:cNvPr id="10" name="矩形 9"/>
            <p:cNvSpPr/>
            <p:nvPr/>
          </p:nvSpPr>
          <p:spPr>
            <a:xfrm>
              <a:off x="309905" y="2264883"/>
              <a:ext cx="3600000" cy="3672000"/>
            </a:xfrm>
            <a:prstGeom prst="rect">
              <a:avLst/>
            </a:prstGeom>
            <a:noFill/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1" name="文字方塊 56"/>
            <p:cNvSpPr txBox="1">
              <a:spLocks noChangeArrowheads="1"/>
            </p:cNvSpPr>
            <p:nvPr/>
          </p:nvSpPr>
          <p:spPr bwMode="auto">
            <a:xfrm>
              <a:off x="442225" y="2423815"/>
              <a:ext cx="332406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信用卡發卡銀行家數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各家銀行之流通信用卡總張數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各家銀行每月信用卡帳單金額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最高信用卡額度</a:t>
              </a:r>
            </a:p>
          </p:txBody>
        </p:sp>
      </p:grpSp>
      <p:grpSp>
        <p:nvGrpSpPr>
          <p:cNvPr id="12" name="群組 70"/>
          <p:cNvGrpSpPr>
            <a:grpSpLocks/>
          </p:cNvGrpSpPr>
          <p:nvPr/>
        </p:nvGrpSpPr>
        <p:grpSpPr bwMode="auto">
          <a:xfrm>
            <a:off x="4295775" y="1413792"/>
            <a:ext cx="3600450" cy="900113"/>
            <a:chOff x="4296000" y="1413184"/>
            <a:chExt cx="3600000" cy="900000"/>
          </a:xfrm>
        </p:grpSpPr>
        <p:sp>
          <p:nvSpPr>
            <p:cNvPr id="13" name="矩形 12"/>
            <p:cNvSpPr/>
            <p:nvPr/>
          </p:nvSpPr>
          <p:spPr>
            <a:xfrm>
              <a:off x="4296000" y="1413184"/>
              <a:ext cx="3600000" cy="900000"/>
            </a:xfrm>
            <a:prstGeom prst="rect">
              <a:avLst/>
            </a:prstGeom>
            <a:solidFill>
              <a:srgbClr val="73E600"/>
            </a:solidFill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4" name="文字方塊 61"/>
            <p:cNvSpPr txBox="1">
              <a:spLocks noChangeArrowheads="1"/>
            </p:cNvSpPr>
            <p:nvPr/>
          </p:nvSpPr>
          <p:spPr bwMode="auto">
            <a:xfrm>
              <a:off x="4547828" y="1509241"/>
              <a:ext cx="3096344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高山信用卡</a:t>
              </a:r>
            </a:p>
          </p:txBody>
        </p:sp>
      </p:grpSp>
      <p:grpSp>
        <p:nvGrpSpPr>
          <p:cNvPr id="15" name="群組 14"/>
          <p:cNvGrpSpPr>
            <a:grpSpLocks/>
          </p:cNvGrpSpPr>
          <p:nvPr/>
        </p:nvGrpSpPr>
        <p:grpSpPr bwMode="auto">
          <a:xfrm>
            <a:off x="4295775" y="2277392"/>
            <a:ext cx="3600450" cy="3671888"/>
            <a:chOff x="4296000" y="2277280"/>
            <a:chExt cx="3600000" cy="3672000"/>
          </a:xfrm>
        </p:grpSpPr>
        <p:sp>
          <p:nvSpPr>
            <p:cNvPr id="16" name="矩形 15"/>
            <p:cNvSpPr/>
            <p:nvPr/>
          </p:nvSpPr>
          <p:spPr>
            <a:xfrm>
              <a:off x="4296000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427747" y="2410634"/>
              <a:ext cx="3325396" cy="3278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每月信用卡帳單金額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信用卡額度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j-lt"/>
                  <a:ea typeface="微軟正黑體" panose="020B0604030504040204" pitchFamily="34" charset="-120"/>
                </a:rPr>
                <a:t>信用卡消費明細</a:t>
              </a:r>
              <a:endParaRPr lang="en-US" altLang="zh-TW" sz="2400" b="1" dirty="0">
                <a:latin typeface="+mj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b="1" dirty="0">
                  <a:latin typeface="+mj-lt"/>
                  <a:ea typeface="微軟正黑體" panose="020B0604030504040204" pitchFamily="34" charset="-120"/>
                </a:rPr>
                <a:t>      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消費日期、</a:t>
              </a:r>
              <a:r>
                <a:rPr lang="zh-TW" altLang="en-US" b="1" dirty="0">
                  <a:latin typeface="+mj-lt"/>
                  <a:ea typeface="微軟正黑體" panose="020B0604030504040204" pitchFamily="34" charset="-120"/>
                </a:rPr>
                <a:t>店家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、金額</a:t>
              </a:r>
              <a:r>
                <a:rPr lang="en-US" altLang="zh-TW" b="1" dirty="0">
                  <a:latin typeface="+mj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信用卡消費店家分類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8" name="群組 69"/>
          <p:cNvGrpSpPr>
            <a:grpSpLocks/>
          </p:cNvGrpSpPr>
          <p:nvPr/>
        </p:nvGrpSpPr>
        <p:grpSpPr bwMode="auto">
          <a:xfrm>
            <a:off x="8281988" y="1413792"/>
            <a:ext cx="3600450" cy="900113"/>
            <a:chOff x="8282095" y="1413184"/>
            <a:chExt cx="3600000" cy="900000"/>
          </a:xfrm>
        </p:grpSpPr>
        <p:sp>
          <p:nvSpPr>
            <p:cNvPr id="19" name="矩形 18"/>
            <p:cNvSpPr/>
            <p:nvPr/>
          </p:nvSpPr>
          <p:spPr>
            <a:xfrm>
              <a:off x="8282095" y="1413184"/>
              <a:ext cx="3600000" cy="900000"/>
            </a:xfrm>
            <a:prstGeom prst="rect">
              <a:avLst/>
            </a:prstGeom>
            <a:solidFill>
              <a:srgbClr val="6DC8E1"/>
            </a:solidFill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文字方塊 66"/>
            <p:cNvSpPr txBox="1">
              <a:spLocks noChangeArrowheads="1"/>
            </p:cNvSpPr>
            <p:nvPr/>
          </p:nvSpPr>
          <p:spPr bwMode="auto">
            <a:xfrm>
              <a:off x="8282095" y="1509241"/>
              <a:ext cx="3600000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高山客戶資料</a:t>
              </a:r>
            </a:p>
          </p:txBody>
        </p:sp>
      </p:grpSp>
      <p:grpSp>
        <p:nvGrpSpPr>
          <p:cNvPr id="21" name="群組 20"/>
          <p:cNvGrpSpPr>
            <a:grpSpLocks/>
          </p:cNvGrpSpPr>
          <p:nvPr/>
        </p:nvGrpSpPr>
        <p:grpSpPr bwMode="auto">
          <a:xfrm>
            <a:off x="8281988" y="2277392"/>
            <a:ext cx="3600450" cy="3671888"/>
            <a:chOff x="8282095" y="2277280"/>
            <a:chExt cx="3600000" cy="3672000"/>
          </a:xfrm>
        </p:grpSpPr>
        <p:sp>
          <p:nvSpPr>
            <p:cNvPr id="22" name="矩形 21"/>
            <p:cNvSpPr/>
            <p:nvPr/>
          </p:nvSpPr>
          <p:spPr>
            <a:xfrm>
              <a:off x="8282095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413841" y="2410634"/>
              <a:ext cx="3325397" cy="258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客戶基本屬性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性別、年紀、往來年數、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n-lt"/>
                  <a:ea typeface="微軟正黑體" panose="020B0604030504040204" pitchFamily="34" charset="-120"/>
                </a:rPr>
                <a:t>客戶註記</a:t>
              </a:r>
              <a:endParaRPr lang="en-US" altLang="zh-TW" sz="2400" b="1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b="1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(VIP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、持有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XX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產品、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TW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AUM</a:t>
              </a: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68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763318" y="1287122"/>
            <a:ext cx="3922713" cy="4391025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656956" y="1390309"/>
            <a:ext cx="3922712" cy="4391025"/>
          </a:xfrm>
          <a:prstGeom prst="rect">
            <a:avLst/>
          </a:prstGeom>
          <a:solidFill>
            <a:schemeClr val="bg1"/>
          </a:solidFill>
          <a:ln w="190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93782"/>
              </p:ext>
            </p:extLst>
          </p:nvPr>
        </p:nvGraphicFramePr>
        <p:xfrm>
          <a:off x="2720456" y="1522072"/>
          <a:ext cx="3779838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發卡銀行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帳單金額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3629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2016-01-25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玉山銀行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$33,857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2016-02-25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玉山銀行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$14,695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中國信託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$1,981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2016-02-09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中國信託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$256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2016-01-22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國泰世華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$7,581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2016-02-22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國泰世華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$26,317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j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7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59" y="4846215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0"/>
          <a:stretch>
            <a:fillRect/>
          </a:stretch>
        </p:blipFill>
        <p:spPr bwMode="auto">
          <a:xfrm>
            <a:off x="1478297" y="3663386"/>
            <a:ext cx="1393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字方塊 56"/>
          <p:cNvSpPr txBox="1">
            <a:spLocks noChangeArrowheads="1"/>
          </p:cNvSpPr>
          <p:nvPr/>
        </p:nvSpPr>
        <p:spPr bwMode="auto">
          <a:xfrm>
            <a:off x="691208" y="399105"/>
            <a:ext cx="38997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各家銀行每月信用卡帳單金額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6525"/>
              </p:ext>
            </p:extLst>
          </p:nvPr>
        </p:nvGraphicFramePr>
        <p:xfrm>
          <a:off x="8432368" y="1600976"/>
          <a:ext cx="2700000" cy="39595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8534318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04817080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平均每月信用卡</a:t>
                      </a:r>
                      <a:endParaRPr lang="en-US" altLang="zh-TW" sz="2000" b="1" i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消費總額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1329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$23,807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0273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$1,924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37872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$176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15955"/>
                  </a:ext>
                </a:extLst>
              </a:tr>
              <a:tr h="53987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06724"/>
                  </a:ext>
                </a:extLst>
              </a:tr>
            </a:tbl>
          </a:graphicData>
        </a:graphic>
      </p:graphicFrame>
      <p:pic>
        <p:nvPicPr>
          <p:cNvPr id="49" name="Picture 6" descr="D:\My Documents\Talks\@Arts\Handdrawn\arrow-red-up2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02000" y="3273775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84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826766" y="1284064"/>
            <a:ext cx="3926996" cy="4392613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720404" y="1387252"/>
            <a:ext cx="3926996" cy="4392612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21998"/>
              </p:ext>
            </p:extLst>
          </p:nvPr>
        </p:nvGraphicFramePr>
        <p:xfrm>
          <a:off x="1783953" y="1519014"/>
          <a:ext cx="3782436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消費店家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消費金額</a:t>
                      </a:r>
                    </a:p>
                  </a:txBody>
                  <a:tcPr marL="91418" marR="91418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3629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中華電信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$252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南山人壽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$7,850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2016-01-08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國賓飯店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$980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台鐵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$736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鼎泰豐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$308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新光三越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$1,488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2016-01-13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中華航空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$17,540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2016-01-17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全國加油站</a:t>
                      </a: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$679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0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854723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0"/>
          <a:stretch>
            <a:fillRect/>
          </a:stretch>
        </p:blipFill>
        <p:spPr bwMode="auto">
          <a:xfrm>
            <a:off x="530176" y="3769302"/>
            <a:ext cx="1393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文字方塊 56"/>
          <p:cNvSpPr txBox="1">
            <a:spLocks noChangeArrowheads="1"/>
          </p:cNvSpPr>
          <p:nvPr/>
        </p:nvSpPr>
        <p:spPr bwMode="auto">
          <a:xfrm>
            <a:off x="136228" y="386963"/>
            <a:ext cx="39024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信用卡消費明細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16576"/>
              </p:ext>
            </p:extLst>
          </p:nvPr>
        </p:nvGraphicFramePr>
        <p:xfrm>
          <a:off x="7085540" y="1640316"/>
          <a:ext cx="4860000" cy="38515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853431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81708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11230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6263679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384059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74926870"/>
                    </a:ext>
                  </a:extLst>
                </a:gridCol>
              </a:tblGrid>
              <a:tr h="1692000"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中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華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電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信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南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山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人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壽</a:t>
                      </a: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國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賓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飯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店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台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鐵</a:t>
                      </a: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1329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0273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37872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15955"/>
                  </a:ext>
                </a:extLst>
              </a:tr>
              <a:tr h="539879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06724"/>
                  </a:ext>
                </a:extLst>
              </a:tr>
            </a:tbl>
          </a:graphicData>
        </a:graphic>
      </p:graphicFrame>
      <p:pic>
        <p:nvPicPr>
          <p:cNvPr id="49" name="Picture 6" descr="D:\My Documents\Talks\@Arts\Handdrawn\arrow-red-up2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62450" y="3265161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94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C0E8AD3-035A-414C-B425-A64A196D52E8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18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22531" name="標題 22"/>
          <p:cNvSpPr txBox="1">
            <a:spLocks/>
          </p:cNvSpPr>
          <p:nvPr/>
        </p:nvSpPr>
        <p:spPr bwMode="auto">
          <a:xfrm>
            <a:off x="0" y="2549525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TW" altLang="en-US" sz="4800" dirty="0">
                <a:ea typeface="微軟正黑體" panose="020B0604030504040204" pitchFamily="34" charset="-120"/>
              </a:rPr>
              <a:t>假設潛在的有錢人的信用卡消費行為</a:t>
            </a:r>
            <a:endParaRPr kumimoji="0" lang="en-US" altLang="zh-TW" sz="4800" dirty="0"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TW" altLang="en-US" sz="4800" dirty="0">
                <a:ea typeface="微軟正黑體" panose="020B0604030504040204" pitchFamily="34" charset="-120"/>
              </a:rPr>
              <a:t>與 </a:t>
            </a:r>
            <a:r>
              <a:rPr kumimoji="0" lang="en-US" altLang="zh-TW" sz="4800" dirty="0">
                <a:ea typeface="微軟正黑體" panose="020B0604030504040204" pitchFamily="34" charset="-120"/>
              </a:rPr>
              <a:t>VIP</a:t>
            </a:r>
            <a:r>
              <a:rPr kumimoji="0" lang="zh-TW" altLang="en-US" sz="4800" dirty="0">
                <a:ea typeface="微軟正黑體" panose="020B0604030504040204" pitchFamily="34" charset="-120"/>
              </a:rPr>
              <a:t> 相似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客戶信用卡消費行為相似度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68313" y="1196975"/>
            <a:ext cx="11460162" cy="51117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TW" altLang="en-US" dirty="0"/>
              <a:t>計算「非 </a:t>
            </a:r>
            <a:r>
              <a:rPr lang="en-US" altLang="zh-TW" dirty="0"/>
              <a:t>VIP</a:t>
            </a:r>
            <a:r>
              <a:rPr lang="zh-TW" altLang="en-US" dirty="0"/>
              <a:t> 是否在店家消費過 </a:t>
            </a:r>
            <a:r>
              <a:rPr lang="en-US" altLang="zh-TW" dirty="0"/>
              <a:t>vs. VIP</a:t>
            </a:r>
            <a:r>
              <a:rPr lang="zh-TW" altLang="en-US" dirty="0"/>
              <a:t> 在店家消費過的比例」的距離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lang="zh-TW" altLang="en-US" dirty="0"/>
              <a:t>使用 </a:t>
            </a:r>
            <a:r>
              <a:rPr lang="en-US" altLang="zh-TW" b="1" dirty="0">
                <a:solidFill>
                  <a:srgbClr val="C00000"/>
                </a:solidFill>
              </a:rPr>
              <a:t>Canberra Distance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dirty="0"/>
              <a:t>評估相似度，為計算兩資料點距離的方式之一</a:t>
            </a:r>
            <a:endParaRPr lang="en-US" altLang="zh-TW" dirty="0"/>
          </a:p>
        </p:txBody>
      </p:sp>
      <p:sp>
        <p:nvSpPr>
          <p:cNvPr id="23556" name="投影片編號版面配置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F6B4B20-A1D7-479A-A7D3-004B52110F1E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19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375625" y="4052981"/>
                <a:ext cx="3440750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25" y="4052981"/>
                <a:ext cx="3440750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DAD74-C546-4CC6-A89D-0819B11BEB8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把題目說白話一點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68145"/>
              </p:ext>
            </p:extLst>
          </p:nvPr>
        </p:nvGraphicFramePr>
        <p:xfrm>
          <a:off x="1956000" y="1485877"/>
          <a:ext cx="8280000" cy="439139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8534318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0481708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011230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2636793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9384059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602473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850432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8847315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23954778"/>
                    </a:ext>
                  </a:extLst>
                </a:gridCol>
              </a:tblGrid>
              <a:tr h="1692000"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中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華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電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信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南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山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人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壽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國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賓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飯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店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台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鐵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鼎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泰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豐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新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光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三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越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中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華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航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空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1329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VIP</a:t>
                      </a:r>
                      <a:r>
                        <a:rPr lang="zh-TW" altLang="en-US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 </a:t>
                      </a:r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0273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VIP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37872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VIP</a:t>
                      </a:r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15955"/>
                  </a:ext>
                </a:extLst>
              </a:tr>
              <a:tr h="539879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49086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比例</a:t>
                      </a: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0.02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0.08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0.05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0.001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0.003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0.17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0.26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19460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VIP</a:t>
            </a:r>
            <a:r>
              <a:rPr lang="zh-TW" altLang="en-US" dirty="0"/>
              <a:t> 在店家消費過的比例</a:t>
            </a:r>
          </a:p>
        </p:txBody>
      </p:sp>
      <p:sp>
        <p:nvSpPr>
          <p:cNvPr id="24579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D3AD10C-F4C1-459E-BE6F-B56CD11595B3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20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9" descr="D:\My Documents\Talks\@Arts\Handdrawn\arrow-red-up8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1" y="3356992"/>
            <a:ext cx="4032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D:\My Documents\Talks\@Arts\Handdrawn\circle-transp-red5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678" y="5370860"/>
            <a:ext cx="852006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2C0E8AD3-035A-414C-B425-A64A196D52E8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21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標題 22"/>
          <p:cNvSpPr txBox="1">
            <a:spLocks/>
          </p:cNvSpPr>
          <p:nvPr/>
        </p:nvSpPr>
        <p:spPr bwMode="auto">
          <a:xfrm>
            <a:off x="-1820" y="2576334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4800" dirty="0">
                <a:latin typeface="+mn-lt"/>
                <a:ea typeface="微軟正黑體" panose="020B0604030504040204" pitchFamily="34" charset="-120"/>
              </a:rPr>
              <a:t>計算 </a:t>
            </a:r>
            <a:r>
              <a:rPr lang="en-US" altLang="zh-TW" sz="4800" dirty="0"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4800" dirty="0">
                <a:latin typeface="+mn-lt"/>
                <a:ea typeface="微軟正黑體" panose="020B0604030504040204" pitchFamily="34" charset="-120"/>
              </a:rPr>
              <a:t> 與非 </a:t>
            </a:r>
            <a:r>
              <a:rPr lang="en-US" altLang="zh-TW" sz="4800" dirty="0"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4800" dirty="0">
                <a:latin typeface="+mn-lt"/>
                <a:ea typeface="微軟正黑體" panose="020B0604030504040204" pitchFamily="34" charset="-120"/>
              </a:rPr>
              <a:t> 之相似度</a:t>
            </a:r>
            <a:endParaRPr lang="en-US" altLang="zh-TW" sz="4800" dirty="0">
              <a:latin typeface="+mn-lt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TW" altLang="en-US" sz="4800" dirty="0">
                <a:latin typeface="+mn-lt"/>
                <a:ea typeface="微軟正黑體" panose="020B0604030504040204" pitchFamily="34" charset="-120"/>
              </a:rPr>
              <a:t>再以平均每月信用卡消費總額驗證</a:t>
            </a:r>
            <a:endParaRPr kumimoji="0" lang="zh-TW" altLang="en-US" sz="48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39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FBCD0B4-5E13-4874-8CDF-D76E451D87C0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22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pic>
        <p:nvPicPr>
          <p:cNvPr id="26627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844550"/>
            <a:ext cx="8137525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475163" y="5957888"/>
            <a:ext cx="39751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與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VIP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 相似度排名前 </a:t>
            </a:r>
            <a:r>
              <a:rPr lang="en-US" altLang="zh-TW" dirty="0">
                <a:latin typeface="+mj-lt"/>
                <a:ea typeface="微軟正黑體" panose="020B0604030504040204" pitchFamily="34" charset="-120"/>
              </a:rPr>
              <a:t>n% </a:t>
            </a:r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的客戶</a:t>
            </a:r>
          </a:p>
        </p:txBody>
      </p:sp>
      <p:sp>
        <p:nvSpPr>
          <p:cNvPr id="26629" name="文字方塊 6"/>
          <p:cNvSpPr txBox="1">
            <a:spLocks noChangeArrowheads="1"/>
          </p:cNvSpPr>
          <p:nvPr/>
        </p:nvSpPr>
        <p:spPr bwMode="auto">
          <a:xfrm rot="-5400000">
            <a:off x="45243" y="3066257"/>
            <a:ext cx="3973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客戶平均每月信用卡消費總額</a:t>
            </a:r>
          </a:p>
        </p:txBody>
      </p:sp>
      <p:sp>
        <p:nvSpPr>
          <p:cNvPr id="9" name="矩形 8"/>
          <p:cNvSpPr/>
          <p:nvPr/>
        </p:nvSpPr>
        <p:spPr>
          <a:xfrm>
            <a:off x="2730500" y="5613400"/>
            <a:ext cx="357188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33650" y="5526088"/>
            <a:ext cx="684213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dirty="0">
                <a:solidFill>
                  <a:srgbClr val="C00000"/>
                </a:solidFill>
                <a:latin typeface="Calibri" pitchFamily="34" charset="0"/>
                <a:ea typeface="+mj-ea"/>
              </a:rPr>
              <a:t>VIP</a:t>
            </a:r>
            <a:endParaRPr lang="zh-TW" altLang="en-US" dirty="0">
              <a:solidFill>
                <a:srgbClr val="C00000"/>
              </a:solidFill>
              <a:latin typeface="Calibri" pitchFamily="34" charset="0"/>
              <a:ea typeface="+mj-ea"/>
            </a:endParaRPr>
          </a:p>
        </p:txBody>
      </p:sp>
      <p:pic>
        <p:nvPicPr>
          <p:cNvPr id="26632" name="Picture 6" descr="E:\fppt\template\arrows\arrow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3" y="700088"/>
            <a:ext cx="4286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6" descr="E:\fppt\template\arrows\arrow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0000" flipH="1">
            <a:off x="3335338" y="1600200"/>
            <a:ext cx="4286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3052763" y="476250"/>
            <a:ext cx="99218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dirty="0">
                <a:solidFill>
                  <a:srgbClr val="C00000"/>
                </a:solidFill>
                <a:latin typeface="Calibri" pitchFamily="34" charset="0"/>
                <a:ea typeface="+mj-ea"/>
              </a:rPr>
              <a:t>VIP</a:t>
            </a:r>
            <a:endParaRPr lang="zh-TW" altLang="en-US" sz="2400" dirty="0">
              <a:solidFill>
                <a:srgbClr val="C00000"/>
              </a:solidFill>
              <a:latin typeface="Calibri" pitchFamily="34" charset="0"/>
              <a:ea typeface="+mj-ea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636963" y="1524000"/>
            <a:ext cx="48133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與 </a:t>
            </a:r>
            <a:r>
              <a:rPr lang="en-US" altLang="zh-TW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 相似度</a:t>
            </a:r>
            <a:r>
              <a:rPr lang="zh-TW" altLang="en-US" sz="240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前 </a:t>
            </a:r>
            <a:r>
              <a:rPr lang="en-US" altLang="zh-TW" sz="240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1%</a:t>
            </a:r>
            <a:r>
              <a:rPr lang="zh-TW" altLang="en-US" sz="240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的非 </a:t>
            </a:r>
            <a:r>
              <a:rPr lang="en-US" altLang="zh-TW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VIP</a:t>
            </a:r>
            <a:r>
              <a:rPr lang="zh-TW" altLang="en-US" sz="2400" dirty="0">
                <a:solidFill>
                  <a:srgbClr val="0057D6"/>
                </a:solidFill>
                <a:latin typeface="+mn-lt"/>
                <a:ea typeface="微軟正黑體" panose="020B0604030504040204" pitchFamily="34" charset="-120"/>
              </a:rPr>
              <a:t> 客戶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23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標題 6"/>
          <p:cNvSpPr txBox="1">
            <a:spLocks/>
          </p:cNvSpPr>
          <p:nvPr/>
        </p:nvSpPr>
        <p:spPr bwMode="auto">
          <a:xfrm>
            <a:off x="373380" y="2693988"/>
            <a:ext cx="1158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zh-TW" altLang="en-US" sz="4800" dirty="0">
                <a:latin typeface="+mn-lt"/>
              </a:rPr>
              <a:t>這種方法的缺點是</a:t>
            </a:r>
            <a:r>
              <a:rPr kumimoji="0" lang="en-US" altLang="zh-TW" sz="4800" dirty="0">
                <a:latin typeface="+mn-lt"/>
              </a:rPr>
              <a:t>…</a:t>
            </a: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>
                <a:latin typeface="+mn-lt"/>
              </a:rPr>
              <a:t>距離計算方式不太合理</a:t>
            </a:r>
            <a:endParaRPr kumimoji="0" lang="en-US" altLang="zh-TW" sz="4800" dirty="0">
              <a:latin typeface="+mn-lt"/>
            </a:endParaRP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>
                <a:latin typeface="+mn-lt"/>
              </a:rPr>
              <a:t>不同時間區間的資料，不一定都有這麼完美的結果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8570906" y="360490"/>
            <a:ext cx="3303911" cy="3040510"/>
            <a:chOff x="8184232" y="183896"/>
            <a:chExt cx="3303911" cy="3040510"/>
          </a:xfrm>
        </p:grpSpPr>
        <p:sp>
          <p:nvSpPr>
            <p:cNvPr id="3" name="矩形 2"/>
            <p:cNvSpPr/>
            <p:nvPr/>
          </p:nvSpPr>
          <p:spPr>
            <a:xfrm>
              <a:off x="8184232" y="183896"/>
              <a:ext cx="3303911" cy="3040510"/>
            </a:xfrm>
            <a:prstGeom prst="rect">
              <a:avLst/>
            </a:prstGeom>
            <a:solidFill>
              <a:srgbClr val="96D8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8367882" y="338027"/>
                  <a:ext cx="2462020" cy="8402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000" i="1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𝑖𝑘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sz="2000" b="0" i="1" smtClean="0">
                                            <a:latin typeface="Cambria Math" panose="02040503050406030204" pitchFamily="18" charset="0"/>
                                          </a:rPr>
                                          <m:t>𝑗𝑘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82" y="338027"/>
                  <a:ext cx="2462020" cy="8402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367882" y="2318162"/>
                  <a:ext cx="2944011" cy="636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1700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1600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1700</m:t>
                                </m:r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1600</m:t>
                                </m:r>
                              </m:e>
                            </m:d>
                          </m:den>
                        </m:f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=0.0303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82" y="2318162"/>
                  <a:ext cx="2944011" cy="6363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8367882" y="1430078"/>
                  <a:ext cx="2658677" cy="636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700</m:t>
                                </m:r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700</m:t>
                                </m:r>
                              </m:e>
                            </m:d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600</m:t>
                                </m:r>
                              </m:e>
                            </m:d>
                          </m:den>
                        </m:f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=0.0769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882" y="1430078"/>
                  <a:ext cx="2658677" cy="6363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9" descr="D:\My Documents\Talks\@Arts\Handdrawn\arrow-red-up8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79849">
            <a:off x="7736070" y="2383573"/>
            <a:ext cx="511360" cy="86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842B50-A5C1-48A3-9B0F-84581CB6AA7C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在國泰嘗試了 </a:t>
            </a:r>
            <a:r>
              <a:rPr lang="en-US" altLang="zh-TW" dirty="0"/>
              <a:t>classification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000724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000724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000724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278162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127474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036862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78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8207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14775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2040692" y="325710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+mj-lt"/>
              </a:rPr>
              <a:t>Binary Classification</a:t>
            </a:r>
            <a:endParaRPr lang="zh-TW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1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27</a:t>
            </a:fld>
            <a:endParaRPr lang="zh-TW" altLang="en-US"/>
          </a:p>
        </p:txBody>
      </p:sp>
      <p:sp>
        <p:nvSpPr>
          <p:cNvPr id="7" name="標題 4"/>
          <p:cNvSpPr txBox="1">
            <a:spLocks/>
          </p:cNvSpPr>
          <p:nvPr/>
        </p:nvSpPr>
        <p:spPr bwMode="auto">
          <a:xfrm>
            <a:off x="0" y="2464946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1400" b="1" dirty="0">
                <a:solidFill>
                  <a:srgbClr val="C00000"/>
                </a:solidFill>
              </a:rPr>
              <a:t>S</a:t>
            </a:r>
            <a:r>
              <a:rPr kumimoji="0" lang="en-US" altLang="zh-TW" dirty="0"/>
              <a:t>upport  </a:t>
            </a:r>
            <a:r>
              <a:rPr kumimoji="0" lang="en-US" altLang="zh-TW" sz="11400" b="1" dirty="0">
                <a:solidFill>
                  <a:srgbClr val="C00000"/>
                </a:solidFill>
              </a:rPr>
              <a:t>V</a:t>
            </a:r>
            <a:r>
              <a:rPr kumimoji="0" lang="en-US" altLang="zh-TW" dirty="0"/>
              <a:t>ector  </a:t>
            </a:r>
            <a:r>
              <a:rPr kumimoji="0" lang="en-US" altLang="zh-TW" sz="11400" b="1" dirty="0">
                <a:solidFill>
                  <a:srgbClr val="C00000"/>
                </a:solidFill>
              </a:rPr>
              <a:t>M</a:t>
            </a:r>
            <a:r>
              <a:rPr kumimoji="0" lang="en-US" altLang="zh-TW" dirty="0"/>
              <a:t>achine</a:t>
            </a:r>
            <a:endParaRPr kumimoji="0"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367264" y="188550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k-Nearest Neighbors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4188" y="519958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Random Forest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979876" y="1052736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XGBoost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56040" y="483954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Decision Tree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270352" y="4241224"/>
            <a:ext cx="408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Artificial Neural Network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592488" y="162880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Logistic Regression</a:t>
            </a:r>
            <a:endParaRPr lang="zh-TW" altLang="en-US" sz="24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7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Classification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  <p:grpSp>
        <p:nvGrpSpPr>
          <p:cNvPr id="6" name="群組 5"/>
          <p:cNvGrpSpPr>
            <a:grpSpLocks/>
          </p:cNvGrpSpPr>
          <p:nvPr/>
        </p:nvGrpSpPr>
        <p:grpSpPr bwMode="auto">
          <a:xfrm>
            <a:off x="5009640" y="2698973"/>
            <a:ext cx="2849563" cy="1492250"/>
            <a:chOff x="3235055" y="2294751"/>
            <a:chExt cx="2849322" cy="1493494"/>
          </a:xfrm>
        </p:grpSpPr>
        <p:pic>
          <p:nvPicPr>
            <p:cNvPr id="7" name="Picture 6" descr="D:\My Documents\Talks\@Arts\Handdrawn\arrow-red-up2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4308422" y="2901310"/>
              <a:ext cx="769553" cy="1004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字方塊 7"/>
            <p:cNvSpPr txBox="1"/>
            <p:nvPr/>
          </p:nvSpPr>
          <p:spPr>
            <a:xfrm>
              <a:off x="3235055" y="2294751"/>
              <a:ext cx="2849322" cy="83095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Kernel</a:t>
              </a:r>
            </a:p>
            <a:p>
              <a:pPr algn="ctr">
                <a:defRPr/>
              </a:pPr>
              <a:r>
                <a:rPr lang="en-US" altLang="zh-TW" sz="2400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Function</a:t>
              </a:r>
              <a:endParaRPr lang="zh-TW" altLang="en-US" sz="2400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7188323" y="1632517"/>
            <a:ext cx="3982527" cy="4026419"/>
            <a:chOff x="5246592" y="1772816"/>
            <a:chExt cx="3429864" cy="3485207"/>
          </a:xfrm>
        </p:grpSpPr>
        <p:grpSp>
          <p:nvGrpSpPr>
            <p:cNvPr id="10" name="群組 76"/>
            <p:cNvGrpSpPr>
              <a:grpSpLocks/>
            </p:cNvGrpSpPr>
            <p:nvPr/>
          </p:nvGrpSpPr>
          <p:grpSpPr bwMode="auto">
            <a:xfrm>
              <a:off x="5246592" y="1772816"/>
              <a:ext cx="3429864" cy="2826420"/>
              <a:chOff x="5318600" y="2214107"/>
              <a:chExt cx="3429864" cy="2826420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330" y="299485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8525" y="3159804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" name="群組 53"/>
              <p:cNvGrpSpPr>
                <a:grpSpLocks/>
              </p:cNvGrpSpPr>
              <p:nvPr/>
            </p:nvGrpSpPr>
            <p:grpSpPr bwMode="auto">
              <a:xfrm>
                <a:off x="5318600" y="2214107"/>
                <a:ext cx="3429864" cy="2223005"/>
                <a:chOff x="6185656" y="1586506"/>
                <a:chExt cx="3429864" cy="2223005"/>
              </a:xfrm>
            </p:grpSpPr>
            <p:grpSp>
              <p:nvGrpSpPr>
                <p:cNvPr id="35" name="群組 46"/>
                <p:cNvGrpSpPr>
                  <a:grpSpLocks/>
                </p:cNvGrpSpPr>
                <p:nvPr/>
              </p:nvGrpSpPr>
              <p:grpSpPr bwMode="auto">
                <a:xfrm>
                  <a:off x="7378014" y="1586506"/>
                  <a:ext cx="252000" cy="1697417"/>
                  <a:chOff x="7378014" y="1586506"/>
                  <a:chExt cx="252000" cy="1697417"/>
                </a:xfrm>
              </p:grpSpPr>
              <p:pic>
                <p:nvPicPr>
                  <p:cNvPr id="42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3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789657" y="2455923"/>
                    <a:ext cx="144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6" name="群組 47"/>
                <p:cNvGrpSpPr>
                  <a:grpSpLocks/>
                </p:cNvGrpSpPr>
                <p:nvPr/>
              </p:nvGrpSpPr>
              <p:grpSpPr bwMode="auto">
                <a:xfrm rot="5400000">
                  <a:off x="8406812" y="2117836"/>
                  <a:ext cx="252000" cy="2165417"/>
                  <a:chOff x="7378014" y="1586506"/>
                  <a:chExt cx="252000" cy="2165417"/>
                </a:xfrm>
              </p:grpSpPr>
              <p:pic>
                <p:nvPicPr>
                  <p:cNvPr id="40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1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555670" y="2689923"/>
                    <a:ext cx="1908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37" name="群組 50"/>
                <p:cNvGrpSpPr>
                  <a:grpSpLocks/>
                </p:cNvGrpSpPr>
                <p:nvPr/>
              </p:nvGrpSpPr>
              <p:grpSpPr bwMode="auto">
                <a:xfrm rot="13618553" flipH="1">
                  <a:off x="6851166" y="2892001"/>
                  <a:ext cx="252000" cy="1583019"/>
                  <a:chOff x="7376809" y="1621435"/>
                  <a:chExt cx="252000" cy="1583019"/>
                </a:xfrm>
              </p:grpSpPr>
              <p:pic>
                <p:nvPicPr>
                  <p:cNvPr id="38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6809" y="1621435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9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6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886544" y="2466454"/>
                    <a:ext cx="126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5" name="Freeform 495"/>
              <p:cNvSpPr>
                <a:spLocks noEditPoints="1"/>
              </p:cNvSpPr>
              <p:nvPr/>
            </p:nvSpPr>
            <p:spPr bwMode="auto">
              <a:xfrm rot="4829471">
                <a:off x="5916500" y="3008753"/>
                <a:ext cx="1686237" cy="1360831"/>
              </a:xfrm>
              <a:custGeom>
                <a:avLst/>
                <a:gdLst>
                  <a:gd name="T0" fmla="*/ 283 w 573"/>
                  <a:gd name="T1" fmla="*/ 1 h 360"/>
                  <a:gd name="T2" fmla="*/ 247 w 573"/>
                  <a:gd name="T3" fmla="*/ 3 h 360"/>
                  <a:gd name="T4" fmla="*/ 180 w 573"/>
                  <a:gd name="T5" fmla="*/ 13 h 360"/>
                  <a:gd name="T6" fmla="*/ 98 w 573"/>
                  <a:gd name="T7" fmla="*/ 10 h 360"/>
                  <a:gd name="T8" fmla="*/ 54 w 573"/>
                  <a:gd name="T9" fmla="*/ 13 h 360"/>
                  <a:gd name="T10" fmla="*/ 61 w 573"/>
                  <a:gd name="T11" fmla="*/ 13 h 360"/>
                  <a:gd name="T12" fmla="*/ 56 w 573"/>
                  <a:gd name="T13" fmla="*/ 11 h 360"/>
                  <a:gd name="T14" fmla="*/ 56 w 573"/>
                  <a:gd name="T15" fmla="*/ 11 h 360"/>
                  <a:gd name="T16" fmla="*/ 55 w 573"/>
                  <a:gd name="T17" fmla="*/ 12 h 360"/>
                  <a:gd name="T18" fmla="*/ 55 w 573"/>
                  <a:gd name="T19" fmla="*/ 19 h 360"/>
                  <a:gd name="T20" fmla="*/ 55 w 573"/>
                  <a:gd name="T21" fmla="*/ 11 h 360"/>
                  <a:gd name="T22" fmla="*/ 53 w 573"/>
                  <a:gd name="T23" fmla="*/ 13 h 360"/>
                  <a:gd name="T24" fmla="*/ 52 w 573"/>
                  <a:gd name="T25" fmla="*/ 16 h 360"/>
                  <a:gd name="T26" fmla="*/ 51 w 573"/>
                  <a:gd name="T27" fmla="*/ 21 h 360"/>
                  <a:gd name="T28" fmla="*/ 147 w 573"/>
                  <a:gd name="T29" fmla="*/ 17 h 360"/>
                  <a:gd name="T30" fmla="*/ 53 w 573"/>
                  <a:gd name="T31" fmla="*/ 16 h 360"/>
                  <a:gd name="T32" fmla="*/ 55 w 573"/>
                  <a:gd name="T33" fmla="*/ 12 h 360"/>
                  <a:gd name="T34" fmla="*/ 53 w 573"/>
                  <a:gd name="T35" fmla="*/ 12 h 360"/>
                  <a:gd name="T36" fmla="*/ 51 w 573"/>
                  <a:gd name="T37" fmla="*/ 12 h 360"/>
                  <a:gd name="T38" fmla="*/ 567 w 573"/>
                  <a:gd name="T39" fmla="*/ 24 h 360"/>
                  <a:gd name="T40" fmla="*/ 486 w 573"/>
                  <a:gd name="T41" fmla="*/ 1 h 360"/>
                  <a:gd name="T42" fmla="*/ 367 w 573"/>
                  <a:gd name="T43" fmla="*/ 0 h 360"/>
                  <a:gd name="T44" fmla="*/ 252 w 573"/>
                  <a:gd name="T45" fmla="*/ 3 h 360"/>
                  <a:gd name="T46" fmla="*/ 174 w 573"/>
                  <a:gd name="T47" fmla="*/ 6 h 360"/>
                  <a:gd name="T48" fmla="*/ 120 w 573"/>
                  <a:gd name="T49" fmla="*/ 8 h 360"/>
                  <a:gd name="T50" fmla="*/ 120 w 573"/>
                  <a:gd name="T51" fmla="*/ 9 h 360"/>
                  <a:gd name="T52" fmla="*/ 184 w 573"/>
                  <a:gd name="T53" fmla="*/ 7 h 360"/>
                  <a:gd name="T54" fmla="*/ 177 w 573"/>
                  <a:gd name="T55" fmla="*/ 8 h 360"/>
                  <a:gd name="T56" fmla="*/ 197 w 573"/>
                  <a:gd name="T57" fmla="*/ 8 h 360"/>
                  <a:gd name="T58" fmla="*/ 142 w 573"/>
                  <a:gd name="T59" fmla="*/ 11 h 360"/>
                  <a:gd name="T60" fmla="*/ 258 w 573"/>
                  <a:gd name="T61" fmla="*/ 10 h 360"/>
                  <a:gd name="T62" fmla="*/ 136 w 573"/>
                  <a:gd name="T63" fmla="*/ 15 h 360"/>
                  <a:gd name="T64" fmla="*/ 55 w 573"/>
                  <a:gd name="T65" fmla="*/ 18 h 360"/>
                  <a:gd name="T66" fmla="*/ 189 w 573"/>
                  <a:gd name="T67" fmla="*/ 15 h 360"/>
                  <a:gd name="T68" fmla="*/ 295 w 573"/>
                  <a:gd name="T69" fmla="*/ 13 h 360"/>
                  <a:gd name="T70" fmla="*/ 395 w 573"/>
                  <a:gd name="T71" fmla="*/ 13 h 360"/>
                  <a:gd name="T72" fmla="*/ 546 w 573"/>
                  <a:gd name="T73" fmla="*/ 20 h 360"/>
                  <a:gd name="T74" fmla="*/ 558 w 573"/>
                  <a:gd name="T75" fmla="*/ 58 h 360"/>
                  <a:gd name="T76" fmla="*/ 548 w 573"/>
                  <a:gd name="T77" fmla="*/ 328 h 360"/>
                  <a:gd name="T78" fmla="*/ 553 w 573"/>
                  <a:gd name="T79" fmla="*/ 331 h 360"/>
                  <a:gd name="T80" fmla="*/ 548 w 573"/>
                  <a:gd name="T81" fmla="*/ 331 h 360"/>
                  <a:gd name="T82" fmla="*/ 545 w 573"/>
                  <a:gd name="T83" fmla="*/ 329 h 360"/>
                  <a:gd name="T84" fmla="*/ 417 w 573"/>
                  <a:gd name="T85" fmla="*/ 342 h 360"/>
                  <a:gd name="T86" fmla="*/ 138 w 573"/>
                  <a:gd name="T87" fmla="*/ 343 h 360"/>
                  <a:gd name="T88" fmla="*/ 28 w 573"/>
                  <a:gd name="T89" fmla="*/ 328 h 360"/>
                  <a:gd name="T90" fmla="*/ 21 w 573"/>
                  <a:gd name="T91" fmla="*/ 297 h 360"/>
                  <a:gd name="T92" fmla="*/ 27 w 573"/>
                  <a:gd name="T93" fmla="*/ 44 h 360"/>
                  <a:gd name="T94" fmla="*/ 29 w 573"/>
                  <a:gd name="T95" fmla="*/ 35 h 360"/>
                  <a:gd name="T96" fmla="*/ 30 w 573"/>
                  <a:gd name="T97" fmla="*/ 29 h 360"/>
                  <a:gd name="T98" fmla="*/ 26 w 573"/>
                  <a:gd name="T99" fmla="*/ 21 h 360"/>
                  <a:gd name="T100" fmla="*/ 18 w 573"/>
                  <a:gd name="T101" fmla="*/ 20 h 360"/>
                  <a:gd name="T102" fmla="*/ 13 w 573"/>
                  <a:gd name="T103" fmla="*/ 25 h 360"/>
                  <a:gd name="T104" fmla="*/ 11 w 573"/>
                  <a:gd name="T105" fmla="*/ 31 h 360"/>
                  <a:gd name="T106" fmla="*/ 11 w 573"/>
                  <a:gd name="T107" fmla="*/ 38 h 360"/>
                  <a:gd name="T108" fmla="*/ 5 w 573"/>
                  <a:gd name="T109" fmla="*/ 102 h 360"/>
                  <a:gd name="T110" fmla="*/ 0 w 573"/>
                  <a:gd name="T111" fmla="*/ 186 h 360"/>
                  <a:gd name="T112" fmla="*/ 13 w 573"/>
                  <a:gd name="T113" fmla="*/ 332 h 360"/>
                  <a:gd name="T114" fmla="*/ 51 w 573"/>
                  <a:gd name="T115" fmla="*/ 350 h 360"/>
                  <a:gd name="T116" fmla="*/ 224 w 573"/>
                  <a:gd name="T117" fmla="*/ 359 h 360"/>
                  <a:gd name="T118" fmla="*/ 417 w 573"/>
                  <a:gd name="T119" fmla="*/ 356 h 360"/>
                  <a:gd name="T120" fmla="*/ 561 w 573"/>
                  <a:gd name="T121" fmla="*/ 336 h 360"/>
                  <a:gd name="T122" fmla="*/ 573 w 573"/>
                  <a:gd name="T123" fmla="*/ 10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360">
                    <a:moveTo>
                      <a:pt x="370" y="13"/>
                    </a:moveTo>
                    <a:cubicBezTo>
                      <a:pt x="369" y="13"/>
                      <a:pt x="367" y="13"/>
                      <a:pt x="365" y="13"/>
                    </a:cubicBezTo>
                    <a:cubicBezTo>
                      <a:pt x="365" y="13"/>
                      <a:pt x="368" y="13"/>
                      <a:pt x="370" y="13"/>
                    </a:cubicBezTo>
                    <a:close/>
                    <a:moveTo>
                      <a:pt x="283" y="1"/>
                    </a:moveTo>
                    <a:cubicBezTo>
                      <a:pt x="277" y="1"/>
                      <a:pt x="277" y="1"/>
                      <a:pt x="277" y="1"/>
                    </a:cubicBezTo>
                    <a:cubicBezTo>
                      <a:pt x="276" y="1"/>
                      <a:pt x="282" y="1"/>
                      <a:pt x="283" y="1"/>
                    </a:cubicBezTo>
                    <a:close/>
                    <a:moveTo>
                      <a:pt x="267" y="1"/>
                    </a:moveTo>
                    <a:cubicBezTo>
                      <a:pt x="269" y="1"/>
                      <a:pt x="274" y="1"/>
                      <a:pt x="274" y="1"/>
                    </a:cubicBezTo>
                    <a:cubicBezTo>
                      <a:pt x="273" y="1"/>
                      <a:pt x="267" y="1"/>
                      <a:pt x="267" y="1"/>
                    </a:cubicBezTo>
                    <a:close/>
                    <a:moveTo>
                      <a:pt x="247" y="3"/>
                    </a:moveTo>
                    <a:cubicBezTo>
                      <a:pt x="245" y="3"/>
                      <a:pt x="241" y="3"/>
                      <a:pt x="241" y="3"/>
                    </a:cubicBezTo>
                    <a:cubicBezTo>
                      <a:pt x="242" y="3"/>
                      <a:pt x="246" y="3"/>
                      <a:pt x="247" y="3"/>
                    </a:cubicBezTo>
                    <a:close/>
                    <a:moveTo>
                      <a:pt x="224" y="2"/>
                    </a:moveTo>
                    <a:cubicBezTo>
                      <a:pt x="229" y="2"/>
                      <a:pt x="233" y="1"/>
                      <a:pt x="235" y="1"/>
                    </a:cubicBezTo>
                    <a:cubicBezTo>
                      <a:pt x="231" y="1"/>
                      <a:pt x="226" y="2"/>
                      <a:pt x="224" y="2"/>
                    </a:cubicBezTo>
                    <a:close/>
                    <a:moveTo>
                      <a:pt x="180" y="13"/>
                    </a:moveTo>
                    <a:cubicBezTo>
                      <a:pt x="185" y="13"/>
                      <a:pt x="197" y="13"/>
                      <a:pt x="202" y="13"/>
                    </a:cubicBezTo>
                    <a:lnTo>
                      <a:pt x="180" y="13"/>
                    </a:lnTo>
                    <a:close/>
                    <a:moveTo>
                      <a:pt x="179" y="9"/>
                    </a:moveTo>
                    <a:cubicBezTo>
                      <a:pt x="173" y="9"/>
                      <a:pt x="173" y="9"/>
                      <a:pt x="173" y="9"/>
                    </a:cubicBezTo>
                    <a:cubicBezTo>
                      <a:pt x="171" y="9"/>
                      <a:pt x="156" y="9"/>
                      <a:pt x="157" y="9"/>
                    </a:cubicBezTo>
                    <a:cubicBezTo>
                      <a:pt x="166" y="9"/>
                      <a:pt x="179" y="9"/>
                      <a:pt x="187" y="8"/>
                    </a:cubicBezTo>
                    <a:cubicBezTo>
                      <a:pt x="184" y="8"/>
                      <a:pt x="182" y="9"/>
                      <a:pt x="179" y="9"/>
                    </a:cubicBezTo>
                    <a:close/>
                    <a:moveTo>
                      <a:pt x="98" y="10"/>
                    </a:move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1"/>
                      <a:pt x="95" y="11"/>
                    </a:cubicBezTo>
                    <a:cubicBezTo>
                      <a:pt x="97" y="10"/>
                      <a:pt x="98" y="10"/>
                      <a:pt x="98" y="10"/>
                    </a:cubicBezTo>
                    <a:close/>
                    <a:moveTo>
                      <a:pt x="55" y="14"/>
                    </a:moveTo>
                    <a:cubicBezTo>
                      <a:pt x="55" y="14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4" y="13"/>
                    </a:cubicBezTo>
                    <a:cubicBezTo>
                      <a:pt x="54" y="14"/>
                      <a:pt x="55" y="14"/>
                      <a:pt x="55" y="14"/>
                    </a:cubicBezTo>
                    <a:close/>
                    <a:moveTo>
                      <a:pt x="55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lose/>
                    <a:moveTo>
                      <a:pt x="61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4"/>
                      <a:pt x="56" y="14"/>
                    </a:cubicBezTo>
                    <a:cubicBezTo>
                      <a:pt x="56" y="14"/>
                      <a:pt x="56" y="14"/>
                      <a:pt x="56" y="13"/>
                    </a:cubicBezTo>
                    <a:lnTo>
                      <a:pt x="61" y="13"/>
                    </a:lnTo>
                    <a:close/>
                    <a:moveTo>
                      <a:pt x="56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lose/>
                    <a:moveTo>
                      <a:pt x="56" y="17"/>
                    </a:moveTo>
                    <a:cubicBezTo>
                      <a:pt x="56" y="17"/>
                      <a:pt x="55" y="17"/>
                      <a:pt x="55" y="17"/>
                    </a:cubicBezTo>
                    <a:cubicBezTo>
                      <a:pt x="55" y="17"/>
                      <a:pt x="56" y="17"/>
                      <a:pt x="56" y="17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6" y="12"/>
                    </a:cubicBezTo>
                    <a:cubicBezTo>
                      <a:pt x="55" y="12"/>
                      <a:pt x="55" y="12"/>
                      <a:pt x="55" y="12"/>
                    </a:cubicBezTo>
                    <a:close/>
                    <a:moveTo>
                      <a:pt x="55" y="11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55" y="19"/>
                    </a:moveTo>
                    <a:cubicBezTo>
                      <a:pt x="55" y="19"/>
                      <a:pt x="55" y="19"/>
                      <a:pt x="55" y="18"/>
                    </a:cubicBezTo>
                    <a:cubicBezTo>
                      <a:pt x="55" y="18"/>
                      <a:pt x="55" y="18"/>
                      <a:pt x="55" y="19"/>
                    </a:cubicBezTo>
                    <a:close/>
                    <a:moveTo>
                      <a:pt x="55" y="17"/>
                    </a:moveTo>
                    <a:cubicBezTo>
                      <a:pt x="55" y="17"/>
                      <a:pt x="54" y="17"/>
                      <a:pt x="54" y="17"/>
                    </a:cubicBezTo>
                    <a:cubicBezTo>
                      <a:pt x="54" y="17"/>
                      <a:pt x="55" y="17"/>
                      <a:pt x="55" y="17"/>
                    </a:cubicBezTo>
                    <a:close/>
                    <a:moveTo>
                      <a:pt x="55" y="11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5" y="11"/>
                    </a:cubicBezTo>
                    <a:close/>
                    <a:moveTo>
                      <a:pt x="54" y="14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3"/>
                      <a:pt x="54" y="14"/>
                    </a:cubicBezTo>
                    <a:close/>
                    <a:moveTo>
                      <a:pt x="53" y="13"/>
                    </a:moveTo>
                    <a:cubicBezTo>
                      <a:pt x="53" y="13"/>
                      <a:pt x="54" y="13"/>
                      <a:pt x="54" y="13"/>
                    </a:cubicBezTo>
                    <a:cubicBezTo>
                      <a:pt x="54" y="13"/>
                      <a:pt x="53" y="13"/>
                      <a:pt x="53" y="13"/>
                    </a:cubicBezTo>
                    <a:close/>
                    <a:moveTo>
                      <a:pt x="53" y="12"/>
                    </a:moveTo>
                    <a:cubicBezTo>
                      <a:pt x="53" y="13"/>
                      <a:pt x="53" y="13"/>
                      <a:pt x="53" y="12"/>
                    </a:cubicBezTo>
                    <a:cubicBezTo>
                      <a:pt x="53" y="12"/>
                      <a:pt x="53" y="13"/>
                      <a:pt x="53" y="13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2" y="16"/>
                    </a:moveTo>
                    <a:cubicBezTo>
                      <a:pt x="53" y="16"/>
                      <a:pt x="53" y="16"/>
                      <a:pt x="52" y="16"/>
                    </a:cubicBezTo>
                    <a:close/>
                    <a:moveTo>
                      <a:pt x="51" y="18"/>
                    </a:move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51" y="18"/>
                      <a:pt x="51" y="18"/>
                    </a:cubicBezTo>
                    <a:close/>
                    <a:moveTo>
                      <a:pt x="52" y="18"/>
                    </a:moveTo>
                    <a:cubicBezTo>
                      <a:pt x="51" y="18"/>
                      <a:pt x="52" y="18"/>
                      <a:pt x="52" y="18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0" y="21"/>
                    </a:moveTo>
                    <a:cubicBezTo>
                      <a:pt x="50" y="21"/>
                      <a:pt x="50" y="21"/>
                      <a:pt x="50" y="21"/>
                    </a:cubicBezTo>
                    <a:close/>
                    <a:moveTo>
                      <a:pt x="143" y="18"/>
                    </a:moveTo>
                    <a:cubicBezTo>
                      <a:pt x="144" y="18"/>
                      <a:pt x="146" y="18"/>
                      <a:pt x="147" y="17"/>
                    </a:cubicBezTo>
                    <a:cubicBezTo>
                      <a:pt x="140" y="18"/>
                      <a:pt x="135" y="18"/>
                      <a:pt x="130" y="18"/>
                    </a:cubicBezTo>
                    <a:cubicBezTo>
                      <a:pt x="134" y="18"/>
                      <a:pt x="140" y="18"/>
                      <a:pt x="143" y="18"/>
                    </a:cubicBezTo>
                    <a:close/>
                    <a:moveTo>
                      <a:pt x="55" y="16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4" y="16"/>
                      <a:pt x="54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4" y="12"/>
                      <a:pt x="54" y="12"/>
                    </a:cubicBezTo>
                    <a:cubicBezTo>
                      <a:pt x="54" y="12"/>
                      <a:pt x="55" y="12"/>
                      <a:pt x="55" y="12"/>
                    </a:cubicBezTo>
                    <a:close/>
                    <a:moveTo>
                      <a:pt x="51" y="12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2"/>
                      <a:pt x="52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4" y="12"/>
                      <a:pt x="54" y="12"/>
                    </a:cubicBezTo>
                    <a:cubicBezTo>
                      <a:pt x="54" y="12"/>
                      <a:pt x="53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0" y="12"/>
                      <a:pt x="50" y="12"/>
                    </a:cubicBezTo>
                    <a:cubicBezTo>
                      <a:pt x="50" y="12"/>
                      <a:pt x="51" y="12"/>
                      <a:pt x="51" y="12"/>
                    </a:cubicBezTo>
                    <a:close/>
                    <a:moveTo>
                      <a:pt x="51" y="19"/>
                    </a:moveTo>
                    <a:cubicBezTo>
                      <a:pt x="51" y="19"/>
                      <a:pt x="52" y="19"/>
                      <a:pt x="52" y="19"/>
                    </a:cubicBezTo>
                    <a:cubicBezTo>
                      <a:pt x="52" y="18"/>
                      <a:pt x="51" y="19"/>
                      <a:pt x="51" y="19"/>
                    </a:cubicBezTo>
                    <a:close/>
                    <a:moveTo>
                      <a:pt x="572" y="68"/>
                    </a:moveTo>
                    <a:cubicBezTo>
                      <a:pt x="571" y="56"/>
                      <a:pt x="571" y="45"/>
                      <a:pt x="569" y="33"/>
                    </a:cubicBezTo>
                    <a:cubicBezTo>
                      <a:pt x="568" y="30"/>
                      <a:pt x="567" y="27"/>
                      <a:pt x="567" y="24"/>
                    </a:cubicBezTo>
                    <a:cubicBezTo>
                      <a:pt x="566" y="21"/>
                      <a:pt x="565" y="18"/>
                      <a:pt x="563" y="15"/>
                    </a:cubicBezTo>
                    <a:cubicBezTo>
                      <a:pt x="561" y="13"/>
                      <a:pt x="560" y="12"/>
                      <a:pt x="558" y="10"/>
                    </a:cubicBezTo>
                    <a:cubicBezTo>
                      <a:pt x="556" y="9"/>
                      <a:pt x="554" y="9"/>
                      <a:pt x="553" y="8"/>
                    </a:cubicBezTo>
                    <a:cubicBezTo>
                      <a:pt x="550" y="7"/>
                      <a:pt x="547" y="7"/>
                      <a:pt x="544" y="6"/>
                    </a:cubicBezTo>
                    <a:cubicBezTo>
                      <a:pt x="532" y="4"/>
                      <a:pt x="521" y="3"/>
                      <a:pt x="510" y="2"/>
                    </a:cubicBezTo>
                    <a:cubicBezTo>
                      <a:pt x="503" y="2"/>
                      <a:pt x="492" y="1"/>
                      <a:pt x="486" y="1"/>
                    </a:cubicBezTo>
                    <a:cubicBezTo>
                      <a:pt x="485" y="1"/>
                      <a:pt x="481" y="1"/>
                      <a:pt x="478" y="1"/>
                    </a:cubicBezTo>
                    <a:cubicBezTo>
                      <a:pt x="439" y="0"/>
                      <a:pt x="439" y="0"/>
                      <a:pt x="439" y="0"/>
                    </a:cubicBezTo>
                    <a:cubicBezTo>
                      <a:pt x="435" y="0"/>
                      <a:pt x="427" y="0"/>
                      <a:pt x="421" y="0"/>
                    </a:cubicBezTo>
                    <a:cubicBezTo>
                      <a:pt x="419" y="0"/>
                      <a:pt x="424" y="0"/>
                      <a:pt x="420" y="0"/>
                    </a:cubicBezTo>
                    <a:cubicBezTo>
                      <a:pt x="411" y="0"/>
                      <a:pt x="381" y="0"/>
                      <a:pt x="367" y="0"/>
                    </a:cubicBezTo>
                    <a:cubicBezTo>
                      <a:pt x="368" y="0"/>
                      <a:pt x="368" y="0"/>
                      <a:pt x="367" y="0"/>
                    </a:cubicBezTo>
                    <a:cubicBezTo>
                      <a:pt x="364" y="0"/>
                      <a:pt x="362" y="0"/>
                      <a:pt x="358" y="0"/>
                    </a:cubicBezTo>
                    <a:cubicBezTo>
                      <a:pt x="333" y="1"/>
                      <a:pt x="315" y="1"/>
                      <a:pt x="294" y="2"/>
                    </a:cubicBezTo>
                    <a:cubicBezTo>
                      <a:pt x="291" y="2"/>
                      <a:pt x="284" y="2"/>
                      <a:pt x="282" y="2"/>
                    </a:cubicBezTo>
                    <a:cubicBezTo>
                      <a:pt x="286" y="2"/>
                      <a:pt x="291" y="2"/>
                      <a:pt x="290" y="2"/>
                    </a:cubicBezTo>
                    <a:cubicBezTo>
                      <a:pt x="284" y="2"/>
                      <a:pt x="275" y="2"/>
                      <a:pt x="271" y="3"/>
                    </a:cubicBezTo>
                    <a:cubicBezTo>
                      <a:pt x="263" y="3"/>
                      <a:pt x="259" y="3"/>
                      <a:pt x="252" y="3"/>
                    </a:cubicBezTo>
                    <a:cubicBezTo>
                      <a:pt x="250" y="3"/>
                      <a:pt x="254" y="3"/>
                      <a:pt x="250" y="3"/>
                    </a:cubicBezTo>
                    <a:cubicBezTo>
                      <a:pt x="224" y="4"/>
                      <a:pt x="224" y="4"/>
                      <a:pt x="224" y="4"/>
                    </a:cubicBezTo>
                    <a:cubicBezTo>
                      <a:pt x="221" y="4"/>
                      <a:pt x="209" y="4"/>
                      <a:pt x="205" y="4"/>
                    </a:cubicBezTo>
                    <a:cubicBezTo>
                      <a:pt x="202" y="5"/>
                      <a:pt x="209" y="5"/>
                      <a:pt x="206" y="5"/>
                    </a:cubicBezTo>
                    <a:cubicBezTo>
                      <a:pt x="197" y="5"/>
                      <a:pt x="189" y="5"/>
                      <a:pt x="181" y="5"/>
                    </a:cubicBezTo>
                    <a:cubicBezTo>
                      <a:pt x="179" y="5"/>
                      <a:pt x="177" y="6"/>
                      <a:pt x="174" y="6"/>
                    </a:cubicBezTo>
                    <a:cubicBezTo>
                      <a:pt x="172" y="6"/>
                      <a:pt x="174" y="6"/>
                      <a:pt x="171" y="6"/>
                    </a:cubicBezTo>
                    <a:cubicBezTo>
                      <a:pt x="168" y="6"/>
                      <a:pt x="174" y="6"/>
                      <a:pt x="173" y="6"/>
                    </a:cubicBezTo>
                    <a:cubicBezTo>
                      <a:pt x="168" y="6"/>
                      <a:pt x="169" y="6"/>
                      <a:pt x="167" y="7"/>
                    </a:cubicBezTo>
                    <a:cubicBezTo>
                      <a:pt x="161" y="7"/>
                      <a:pt x="156" y="7"/>
                      <a:pt x="151" y="7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28" y="8"/>
                      <a:pt x="126" y="8"/>
                      <a:pt x="120" y="8"/>
                    </a:cubicBezTo>
                    <a:cubicBezTo>
                      <a:pt x="107" y="9"/>
                      <a:pt x="107" y="9"/>
                      <a:pt x="107" y="9"/>
                    </a:cubicBezTo>
                    <a:cubicBezTo>
                      <a:pt x="104" y="9"/>
                      <a:pt x="109" y="9"/>
                      <a:pt x="105" y="9"/>
                    </a:cubicBezTo>
                    <a:cubicBezTo>
                      <a:pt x="87" y="10"/>
                      <a:pt x="70" y="10"/>
                      <a:pt x="57" y="11"/>
                    </a:cubicBezTo>
                    <a:cubicBezTo>
                      <a:pt x="77" y="10"/>
                      <a:pt x="91" y="10"/>
                      <a:pt x="109" y="9"/>
                    </a:cubicBezTo>
                    <a:cubicBezTo>
                      <a:pt x="111" y="9"/>
                      <a:pt x="116" y="9"/>
                      <a:pt x="119" y="9"/>
                    </a:cubicBezTo>
                    <a:cubicBezTo>
                      <a:pt x="120" y="9"/>
                      <a:pt x="116" y="9"/>
                      <a:pt x="120" y="9"/>
                    </a:cubicBezTo>
                    <a:cubicBezTo>
                      <a:pt x="121" y="9"/>
                      <a:pt x="122" y="9"/>
                      <a:pt x="124" y="8"/>
                    </a:cubicBezTo>
                    <a:cubicBezTo>
                      <a:pt x="121" y="9"/>
                      <a:pt x="125" y="9"/>
                      <a:pt x="126" y="9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8" y="7"/>
                      <a:pt x="164" y="7"/>
                      <a:pt x="166" y="7"/>
                    </a:cubicBezTo>
                    <a:cubicBezTo>
                      <a:pt x="181" y="7"/>
                      <a:pt x="181" y="7"/>
                      <a:pt x="181" y="7"/>
                    </a:cubicBezTo>
                    <a:cubicBezTo>
                      <a:pt x="182" y="7"/>
                      <a:pt x="186" y="7"/>
                      <a:pt x="184" y="7"/>
                    </a:cubicBezTo>
                    <a:cubicBezTo>
                      <a:pt x="167" y="8"/>
                      <a:pt x="144" y="9"/>
                      <a:pt x="123" y="9"/>
                    </a:cubicBezTo>
                    <a:cubicBezTo>
                      <a:pt x="117" y="10"/>
                      <a:pt x="111" y="10"/>
                      <a:pt x="107" y="10"/>
                    </a:cubicBezTo>
                    <a:cubicBezTo>
                      <a:pt x="116" y="10"/>
                      <a:pt x="124" y="10"/>
                      <a:pt x="132" y="10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77" y="8"/>
                      <a:pt x="177" y="8"/>
                      <a:pt x="177" y="8"/>
                    </a:cubicBezTo>
                    <a:cubicBezTo>
                      <a:pt x="182" y="8"/>
                      <a:pt x="182" y="8"/>
                      <a:pt x="18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21" y="7"/>
                      <a:pt x="220" y="7"/>
                      <a:pt x="218" y="7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6" y="8"/>
                      <a:pt x="197" y="8"/>
                      <a:pt x="197" y="8"/>
                    </a:cubicBezTo>
                    <a:cubicBezTo>
                      <a:pt x="194" y="8"/>
                      <a:pt x="193" y="8"/>
                      <a:pt x="190" y="8"/>
                    </a:cubicBezTo>
                    <a:cubicBezTo>
                      <a:pt x="198" y="8"/>
                      <a:pt x="198" y="8"/>
                      <a:pt x="195" y="9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3" y="10"/>
                      <a:pt x="132" y="11"/>
                      <a:pt x="129" y="1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93" y="12"/>
                      <a:pt x="117" y="11"/>
                      <a:pt x="142" y="11"/>
                    </a:cubicBezTo>
                    <a:cubicBezTo>
                      <a:pt x="143" y="11"/>
                      <a:pt x="143" y="11"/>
                      <a:pt x="145" y="11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216" y="9"/>
                      <a:pt x="235" y="9"/>
                      <a:pt x="261" y="9"/>
                    </a:cubicBezTo>
                    <a:cubicBezTo>
                      <a:pt x="261" y="9"/>
                      <a:pt x="263" y="9"/>
                      <a:pt x="264" y="9"/>
                    </a:cubicBezTo>
                    <a:cubicBezTo>
                      <a:pt x="258" y="10"/>
                      <a:pt x="258" y="10"/>
                      <a:pt x="258" y="10"/>
                    </a:cubicBezTo>
                    <a:cubicBezTo>
                      <a:pt x="254" y="10"/>
                      <a:pt x="250" y="10"/>
                      <a:pt x="246" y="10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3" y="13"/>
                      <a:pt x="165" y="13"/>
                      <a:pt x="168" y="13"/>
                    </a:cubicBezTo>
                    <a:cubicBezTo>
                      <a:pt x="181" y="13"/>
                      <a:pt x="193" y="12"/>
                      <a:pt x="206" y="12"/>
                    </a:cubicBezTo>
                    <a:cubicBezTo>
                      <a:pt x="211" y="12"/>
                      <a:pt x="206" y="13"/>
                      <a:pt x="195" y="13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3" y="18"/>
                      <a:pt x="54" y="18"/>
                      <a:pt x="54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7"/>
                      <a:pt x="63" y="17"/>
                      <a:pt x="65" y="17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53" y="15"/>
                      <a:pt x="171" y="14"/>
                      <a:pt x="181" y="14"/>
                    </a:cubicBezTo>
                    <a:cubicBezTo>
                      <a:pt x="179" y="15"/>
                      <a:pt x="171" y="15"/>
                      <a:pt x="161" y="1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96" y="15"/>
                      <a:pt x="208" y="14"/>
                      <a:pt x="212" y="14"/>
                    </a:cubicBezTo>
                    <a:cubicBezTo>
                      <a:pt x="213" y="14"/>
                      <a:pt x="211" y="14"/>
                      <a:pt x="212" y="14"/>
                    </a:cubicBezTo>
                    <a:cubicBezTo>
                      <a:pt x="213" y="14"/>
                      <a:pt x="218" y="14"/>
                      <a:pt x="218" y="14"/>
                    </a:cubicBezTo>
                    <a:cubicBezTo>
                      <a:pt x="222" y="14"/>
                      <a:pt x="221" y="14"/>
                      <a:pt x="226" y="14"/>
                    </a:cubicBezTo>
                    <a:cubicBezTo>
                      <a:pt x="232" y="14"/>
                      <a:pt x="232" y="14"/>
                      <a:pt x="235" y="14"/>
                    </a:cubicBezTo>
                    <a:cubicBezTo>
                      <a:pt x="256" y="14"/>
                      <a:pt x="275" y="13"/>
                      <a:pt x="295" y="13"/>
                    </a:cubicBezTo>
                    <a:cubicBezTo>
                      <a:pt x="302" y="13"/>
                      <a:pt x="302" y="13"/>
                      <a:pt x="302" y="13"/>
                    </a:cubicBezTo>
                    <a:cubicBezTo>
                      <a:pt x="304" y="13"/>
                      <a:pt x="302" y="13"/>
                      <a:pt x="305" y="13"/>
                    </a:cubicBezTo>
                    <a:cubicBezTo>
                      <a:pt x="306" y="13"/>
                      <a:pt x="305" y="13"/>
                      <a:pt x="307" y="13"/>
                    </a:cubicBezTo>
                    <a:cubicBezTo>
                      <a:pt x="332" y="13"/>
                      <a:pt x="332" y="13"/>
                      <a:pt x="332" y="13"/>
                    </a:cubicBezTo>
                    <a:cubicBezTo>
                      <a:pt x="352" y="12"/>
                      <a:pt x="375" y="12"/>
                      <a:pt x="391" y="12"/>
                    </a:cubicBezTo>
                    <a:cubicBezTo>
                      <a:pt x="394" y="12"/>
                      <a:pt x="390" y="13"/>
                      <a:pt x="395" y="13"/>
                    </a:cubicBezTo>
                    <a:cubicBezTo>
                      <a:pt x="422" y="13"/>
                      <a:pt x="451" y="13"/>
                      <a:pt x="481" y="14"/>
                    </a:cubicBezTo>
                    <a:cubicBezTo>
                      <a:pt x="483" y="14"/>
                      <a:pt x="481" y="14"/>
                      <a:pt x="484" y="15"/>
                    </a:cubicBezTo>
                    <a:cubicBezTo>
                      <a:pt x="488" y="15"/>
                      <a:pt x="487" y="14"/>
                      <a:pt x="491" y="15"/>
                    </a:cubicBezTo>
                    <a:cubicBezTo>
                      <a:pt x="493" y="15"/>
                      <a:pt x="495" y="15"/>
                      <a:pt x="496" y="15"/>
                    </a:cubicBezTo>
                    <a:cubicBezTo>
                      <a:pt x="505" y="16"/>
                      <a:pt x="513" y="16"/>
                      <a:pt x="522" y="17"/>
                    </a:cubicBezTo>
                    <a:cubicBezTo>
                      <a:pt x="530" y="18"/>
                      <a:pt x="538" y="19"/>
                      <a:pt x="546" y="20"/>
                    </a:cubicBezTo>
                    <a:cubicBezTo>
                      <a:pt x="548" y="21"/>
                      <a:pt x="550" y="22"/>
                      <a:pt x="550" y="22"/>
                    </a:cubicBezTo>
                    <a:cubicBezTo>
                      <a:pt x="550" y="22"/>
                      <a:pt x="551" y="22"/>
                      <a:pt x="551" y="22"/>
                    </a:cubicBezTo>
                    <a:cubicBezTo>
                      <a:pt x="551" y="22"/>
                      <a:pt x="551" y="22"/>
                      <a:pt x="551" y="23"/>
                    </a:cubicBezTo>
                    <a:cubicBezTo>
                      <a:pt x="551" y="23"/>
                      <a:pt x="551" y="23"/>
                      <a:pt x="551" y="23"/>
                    </a:cubicBezTo>
                    <a:cubicBezTo>
                      <a:pt x="553" y="26"/>
                      <a:pt x="554" y="30"/>
                      <a:pt x="555" y="33"/>
                    </a:cubicBezTo>
                    <a:cubicBezTo>
                      <a:pt x="556" y="41"/>
                      <a:pt x="557" y="50"/>
                      <a:pt x="558" y="58"/>
                    </a:cubicBezTo>
                    <a:cubicBezTo>
                      <a:pt x="560" y="90"/>
                      <a:pt x="559" y="123"/>
                      <a:pt x="558" y="153"/>
                    </a:cubicBezTo>
                    <a:cubicBezTo>
                      <a:pt x="557" y="178"/>
                      <a:pt x="556" y="201"/>
                      <a:pt x="555" y="223"/>
                    </a:cubicBezTo>
                    <a:cubicBezTo>
                      <a:pt x="553" y="252"/>
                      <a:pt x="552" y="277"/>
                      <a:pt x="550" y="304"/>
                    </a:cubicBezTo>
                    <a:cubicBezTo>
                      <a:pt x="549" y="319"/>
                      <a:pt x="549" y="319"/>
                      <a:pt x="549" y="319"/>
                    </a:cubicBezTo>
                    <a:cubicBezTo>
                      <a:pt x="548" y="327"/>
                      <a:pt x="548" y="327"/>
                      <a:pt x="548" y="327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9" y="328"/>
                      <a:pt x="549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1" y="329"/>
                      <a:pt x="551" y="329"/>
                    </a:cubicBezTo>
                    <a:cubicBezTo>
                      <a:pt x="552" y="330"/>
                      <a:pt x="552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5" y="331"/>
                      <a:pt x="556" y="332"/>
                      <a:pt x="554" y="331"/>
                    </a:cubicBezTo>
                    <a:cubicBezTo>
                      <a:pt x="554" y="331"/>
                      <a:pt x="554" y="331"/>
                      <a:pt x="554" y="331"/>
                    </a:cubicBezTo>
                    <a:cubicBezTo>
                      <a:pt x="554" y="332"/>
                      <a:pt x="554" y="332"/>
                      <a:pt x="554" y="332"/>
                    </a:cubicBezTo>
                    <a:cubicBezTo>
                      <a:pt x="554" y="332"/>
                      <a:pt x="554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1" y="331"/>
                      <a:pt x="547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0"/>
                      <a:pt x="548" y="330"/>
                      <a:pt x="548" y="330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7" y="329"/>
                      <a:pt x="546" y="329"/>
                      <a:pt x="545" y="329"/>
                    </a:cubicBezTo>
                    <a:cubicBezTo>
                      <a:pt x="543" y="330"/>
                      <a:pt x="541" y="331"/>
                      <a:pt x="538" y="331"/>
                    </a:cubicBezTo>
                    <a:cubicBezTo>
                      <a:pt x="534" y="332"/>
                      <a:pt x="530" y="333"/>
                      <a:pt x="526" y="333"/>
                    </a:cubicBezTo>
                    <a:cubicBezTo>
                      <a:pt x="523" y="334"/>
                      <a:pt x="520" y="334"/>
                      <a:pt x="517" y="335"/>
                    </a:cubicBezTo>
                    <a:cubicBezTo>
                      <a:pt x="512" y="335"/>
                      <a:pt x="507" y="336"/>
                      <a:pt x="502" y="336"/>
                    </a:cubicBezTo>
                    <a:cubicBezTo>
                      <a:pt x="488" y="337"/>
                      <a:pt x="475" y="339"/>
                      <a:pt x="461" y="340"/>
                    </a:cubicBezTo>
                    <a:cubicBezTo>
                      <a:pt x="446" y="341"/>
                      <a:pt x="432" y="341"/>
                      <a:pt x="417" y="342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375" y="343"/>
                      <a:pt x="375" y="343"/>
                      <a:pt x="375" y="343"/>
                    </a:cubicBezTo>
                    <a:cubicBezTo>
                      <a:pt x="359" y="344"/>
                      <a:pt x="343" y="345"/>
                      <a:pt x="328" y="345"/>
                    </a:cubicBezTo>
                    <a:cubicBezTo>
                      <a:pt x="266" y="345"/>
                      <a:pt x="266" y="345"/>
                      <a:pt x="266" y="345"/>
                    </a:cubicBezTo>
                    <a:cubicBezTo>
                      <a:pt x="243" y="345"/>
                      <a:pt x="216" y="345"/>
                      <a:pt x="194" y="345"/>
                    </a:cubicBezTo>
                    <a:cubicBezTo>
                      <a:pt x="176" y="344"/>
                      <a:pt x="158" y="344"/>
                      <a:pt x="138" y="343"/>
                    </a:cubicBezTo>
                    <a:cubicBezTo>
                      <a:pt x="133" y="342"/>
                      <a:pt x="133" y="342"/>
                      <a:pt x="133" y="342"/>
                    </a:cubicBezTo>
                    <a:cubicBezTo>
                      <a:pt x="103" y="341"/>
                      <a:pt x="69" y="339"/>
                      <a:pt x="46" y="334"/>
                    </a:cubicBezTo>
                    <a:cubicBezTo>
                      <a:pt x="41" y="333"/>
                      <a:pt x="37" y="332"/>
                      <a:pt x="34" y="331"/>
                    </a:cubicBezTo>
                    <a:cubicBezTo>
                      <a:pt x="32" y="331"/>
                      <a:pt x="30" y="330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8" y="329"/>
                      <a:pt x="28" y="328"/>
                      <a:pt x="28" y="328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7" y="327"/>
                      <a:pt x="27" y="327"/>
                      <a:pt x="27" y="327"/>
                    </a:cubicBezTo>
                    <a:cubicBezTo>
                      <a:pt x="26" y="324"/>
                      <a:pt x="26" y="324"/>
                      <a:pt x="26" y="324"/>
                    </a:cubicBezTo>
                    <a:cubicBezTo>
                      <a:pt x="25" y="318"/>
                      <a:pt x="25" y="318"/>
                      <a:pt x="25" y="318"/>
                    </a:cubicBezTo>
                    <a:cubicBezTo>
                      <a:pt x="24" y="314"/>
                      <a:pt x="23" y="309"/>
                      <a:pt x="22" y="305"/>
                    </a:cubicBezTo>
                    <a:cubicBezTo>
                      <a:pt x="22" y="302"/>
                      <a:pt x="21" y="300"/>
                      <a:pt x="21" y="297"/>
                    </a:cubicBezTo>
                    <a:cubicBezTo>
                      <a:pt x="20" y="288"/>
                      <a:pt x="18" y="280"/>
                      <a:pt x="18" y="270"/>
                    </a:cubicBezTo>
                    <a:cubicBezTo>
                      <a:pt x="16" y="256"/>
                      <a:pt x="16" y="240"/>
                      <a:pt x="16" y="223"/>
                    </a:cubicBezTo>
                    <a:cubicBezTo>
                      <a:pt x="16" y="210"/>
                      <a:pt x="16" y="191"/>
                      <a:pt x="16" y="176"/>
                    </a:cubicBezTo>
                    <a:cubicBezTo>
                      <a:pt x="18" y="151"/>
                      <a:pt x="19" y="126"/>
                      <a:pt x="21" y="100"/>
                    </a:cubicBezTo>
                    <a:cubicBezTo>
                      <a:pt x="22" y="91"/>
                      <a:pt x="23" y="83"/>
                      <a:pt x="24" y="7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7"/>
                      <a:pt x="29" y="36"/>
                    </a:cubicBezTo>
                    <a:cubicBezTo>
                      <a:pt x="30" y="36"/>
                      <a:pt x="28" y="35"/>
                      <a:pt x="29" y="35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0" y="33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1" y="31"/>
                      <a:pt x="31" y="30"/>
                    </a:cubicBezTo>
                    <a:cubicBezTo>
                      <a:pt x="31" y="30"/>
                      <a:pt x="30" y="29"/>
                      <a:pt x="30" y="29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30" y="26"/>
                      <a:pt x="30" y="25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3"/>
                      <a:pt x="28" y="23"/>
                      <a:pt x="27" y="21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19"/>
                      <a:pt x="22" y="19"/>
                      <a:pt x="21" y="19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19" y="19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4"/>
                      <a:pt x="13" y="25"/>
                      <a:pt x="13" y="25"/>
                    </a:cubicBezTo>
                    <a:cubicBezTo>
                      <a:pt x="13" y="25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2" y="29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11" y="31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1" y="36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3"/>
                      <a:pt x="8" y="69"/>
                      <a:pt x="8" y="75"/>
                    </a:cubicBezTo>
                    <a:cubicBezTo>
                      <a:pt x="7" y="85"/>
                      <a:pt x="6" y="93"/>
                      <a:pt x="5" y="102"/>
                    </a:cubicBezTo>
                    <a:cubicBezTo>
                      <a:pt x="4" y="114"/>
                      <a:pt x="4" y="123"/>
                      <a:pt x="3" y="13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81"/>
                      <a:pt x="0" y="183"/>
                      <a:pt x="0" y="18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10"/>
                      <a:pt x="0" y="224"/>
                      <a:pt x="1" y="236"/>
                    </a:cubicBezTo>
                    <a:cubicBezTo>
                      <a:pt x="1" y="259"/>
                      <a:pt x="3" y="278"/>
                      <a:pt x="6" y="304"/>
                    </a:cubicBezTo>
                    <a:cubicBezTo>
                      <a:pt x="8" y="311"/>
                      <a:pt x="9" y="316"/>
                      <a:pt x="10" y="323"/>
                    </a:cubicBezTo>
                    <a:cubicBezTo>
                      <a:pt x="11" y="324"/>
                      <a:pt x="11" y="324"/>
                      <a:pt x="11" y="327"/>
                    </a:cubicBezTo>
                    <a:cubicBezTo>
                      <a:pt x="12" y="328"/>
                      <a:pt x="12" y="330"/>
                      <a:pt x="13" y="332"/>
                    </a:cubicBezTo>
                    <a:cubicBezTo>
                      <a:pt x="13" y="333"/>
                      <a:pt x="14" y="335"/>
                      <a:pt x="14" y="336"/>
                    </a:cubicBezTo>
                    <a:cubicBezTo>
                      <a:pt x="15" y="337"/>
                      <a:pt x="16" y="338"/>
                      <a:pt x="17" y="340"/>
                    </a:cubicBezTo>
                    <a:cubicBezTo>
                      <a:pt x="18" y="341"/>
                      <a:pt x="19" y="341"/>
                      <a:pt x="21" y="342"/>
                    </a:cubicBezTo>
                    <a:cubicBezTo>
                      <a:pt x="22" y="343"/>
                      <a:pt x="23" y="343"/>
                      <a:pt x="24" y="344"/>
                    </a:cubicBezTo>
                    <a:cubicBezTo>
                      <a:pt x="26" y="344"/>
                      <a:pt x="28" y="345"/>
                      <a:pt x="30" y="346"/>
                    </a:cubicBezTo>
                    <a:cubicBezTo>
                      <a:pt x="37" y="348"/>
                      <a:pt x="44" y="349"/>
                      <a:pt x="51" y="350"/>
                    </a:cubicBezTo>
                    <a:cubicBezTo>
                      <a:pt x="52" y="350"/>
                      <a:pt x="52" y="350"/>
                      <a:pt x="53" y="350"/>
                    </a:cubicBezTo>
                    <a:cubicBezTo>
                      <a:pt x="73" y="354"/>
                      <a:pt x="97" y="355"/>
                      <a:pt x="113" y="356"/>
                    </a:cubicBezTo>
                    <a:cubicBezTo>
                      <a:pt x="124" y="357"/>
                      <a:pt x="138" y="357"/>
                      <a:pt x="153" y="358"/>
                    </a:cubicBezTo>
                    <a:cubicBezTo>
                      <a:pt x="159" y="358"/>
                      <a:pt x="166" y="359"/>
                      <a:pt x="173" y="359"/>
                    </a:cubicBezTo>
                    <a:cubicBezTo>
                      <a:pt x="185" y="359"/>
                      <a:pt x="202" y="359"/>
                      <a:pt x="214" y="360"/>
                    </a:cubicBezTo>
                    <a:cubicBezTo>
                      <a:pt x="224" y="359"/>
                      <a:pt x="224" y="359"/>
                      <a:pt x="224" y="359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70" y="360"/>
                      <a:pt x="300" y="360"/>
                      <a:pt x="323" y="359"/>
                    </a:cubicBezTo>
                    <a:cubicBezTo>
                      <a:pt x="344" y="359"/>
                      <a:pt x="344" y="359"/>
                      <a:pt x="344" y="359"/>
                    </a:cubicBezTo>
                    <a:cubicBezTo>
                      <a:pt x="357" y="358"/>
                      <a:pt x="371" y="358"/>
                      <a:pt x="384" y="358"/>
                    </a:cubicBezTo>
                    <a:cubicBezTo>
                      <a:pt x="394" y="357"/>
                      <a:pt x="394" y="357"/>
                      <a:pt x="394" y="357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38" y="355"/>
                      <a:pt x="458" y="354"/>
                      <a:pt x="477" y="353"/>
                    </a:cubicBezTo>
                    <a:cubicBezTo>
                      <a:pt x="490" y="352"/>
                      <a:pt x="505" y="350"/>
                      <a:pt x="520" y="348"/>
                    </a:cubicBezTo>
                    <a:cubicBezTo>
                      <a:pt x="528" y="347"/>
                      <a:pt x="536" y="346"/>
                      <a:pt x="544" y="344"/>
                    </a:cubicBezTo>
                    <a:cubicBezTo>
                      <a:pt x="546" y="344"/>
                      <a:pt x="548" y="343"/>
                      <a:pt x="550" y="343"/>
                    </a:cubicBezTo>
                    <a:cubicBezTo>
                      <a:pt x="552" y="342"/>
                      <a:pt x="554" y="341"/>
                      <a:pt x="557" y="340"/>
                    </a:cubicBezTo>
                    <a:cubicBezTo>
                      <a:pt x="558" y="339"/>
                      <a:pt x="559" y="339"/>
                      <a:pt x="561" y="336"/>
                    </a:cubicBezTo>
                    <a:cubicBezTo>
                      <a:pt x="562" y="333"/>
                      <a:pt x="562" y="332"/>
                      <a:pt x="562" y="332"/>
                    </a:cubicBezTo>
                    <a:cubicBezTo>
                      <a:pt x="562" y="330"/>
                      <a:pt x="562" y="330"/>
                      <a:pt x="562" y="330"/>
                    </a:cubicBezTo>
                    <a:cubicBezTo>
                      <a:pt x="563" y="325"/>
                      <a:pt x="563" y="325"/>
                      <a:pt x="563" y="325"/>
                    </a:cubicBezTo>
                    <a:cubicBezTo>
                      <a:pt x="563" y="318"/>
                      <a:pt x="563" y="312"/>
                      <a:pt x="564" y="306"/>
                    </a:cubicBezTo>
                    <a:cubicBezTo>
                      <a:pt x="568" y="238"/>
                      <a:pt x="568" y="238"/>
                      <a:pt x="568" y="238"/>
                    </a:cubicBezTo>
                    <a:cubicBezTo>
                      <a:pt x="570" y="194"/>
                      <a:pt x="573" y="148"/>
                      <a:pt x="573" y="102"/>
                    </a:cubicBezTo>
                    <a:cubicBezTo>
                      <a:pt x="573" y="91"/>
                      <a:pt x="572" y="79"/>
                      <a:pt x="572" y="68"/>
                    </a:cubicBezTo>
                    <a:close/>
                    <a:moveTo>
                      <a:pt x="213" y="14"/>
                    </a:move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3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新細明體" charset="-120"/>
                </a:endParaRPr>
              </a:p>
            </p:txBody>
          </p:sp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751" y="3319223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050" y="350560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038" y="357301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364" y="317803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0412" y="397886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18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5960" y="4186240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4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886" y="3497377"/>
                <a:ext cx="211014" cy="22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0508" y="448269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159" y="395679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9481" y="3460876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820" y="407859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6203" y="435113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893" y="315414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811" y="454581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4104" y="481108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317" y="447308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9143" y="283286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" name="文字方塊 81"/>
            <p:cNvSpPr txBox="1">
              <a:spLocks noChangeArrowheads="1"/>
            </p:cNvSpPr>
            <p:nvPr/>
          </p:nvSpPr>
          <p:spPr bwMode="auto">
            <a:xfrm>
              <a:off x="5676839" y="4796358"/>
              <a:ext cx="25799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240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線性方程式</a:t>
              </a: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966432" y="1672208"/>
            <a:ext cx="4299762" cy="3989040"/>
            <a:chOff x="468313" y="1824038"/>
            <a:chExt cx="3395662" cy="3433762"/>
          </a:xfrm>
        </p:grpSpPr>
        <p:grpSp>
          <p:nvGrpSpPr>
            <p:cNvPr id="45" name="群組 10"/>
            <p:cNvGrpSpPr>
              <a:grpSpLocks/>
            </p:cNvGrpSpPr>
            <p:nvPr/>
          </p:nvGrpSpPr>
          <p:grpSpPr bwMode="auto">
            <a:xfrm>
              <a:off x="1883422" y="1824038"/>
              <a:ext cx="252757" cy="2756132"/>
              <a:chOff x="1340099" y="1198986"/>
              <a:chExt cx="252822" cy="2756370"/>
            </a:xfrm>
          </p:grpSpPr>
          <p:pic>
            <p:nvPicPr>
              <p:cNvPr id="72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40099" y="1198986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24921" y="2587356"/>
                <a:ext cx="252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" name="群組 11"/>
            <p:cNvGrpSpPr>
              <a:grpSpLocks/>
            </p:cNvGrpSpPr>
            <p:nvPr/>
          </p:nvGrpSpPr>
          <p:grpSpPr bwMode="auto">
            <a:xfrm rot="5400000">
              <a:off x="2039619" y="1554362"/>
              <a:ext cx="253049" cy="3395662"/>
              <a:chOff x="1339850" y="1200150"/>
              <a:chExt cx="253071" cy="3396538"/>
            </a:xfrm>
          </p:grpSpPr>
          <p:pic>
            <p:nvPicPr>
              <p:cNvPr id="70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5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39850" y="1200150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6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35079" y="2868688"/>
                <a:ext cx="324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97" y="277265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381" y="2933396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281" y="3221403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238" y="3365407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1232" y="2874811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85" y="3293405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111" y="3401402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158" y="3005398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05" y="2908684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105" y="3293405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2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052" y="3090817"/>
              <a:ext cx="280912" cy="22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055" y="246932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099" y="2396103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44" y="3572145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713" y="3828371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965" y="3909886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2257" y="3858485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594" y="2281408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183" y="3882836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173" y="2567254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141" y="3522827"/>
              <a:ext cx="237791" cy="25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文字方塊 80"/>
            <p:cNvSpPr txBox="1">
              <a:spLocks noChangeArrowheads="1"/>
            </p:cNvSpPr>
            <p:nvPr/>
          </p:nvSpPr>
          <p:spPr bwMode="auto">
            <a:xfrm>
              <a:off x="746055" y="4796175"/>
              <a:ext cx="2579261" cy="46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非線性方程式</a:t>
              </a:r>
            </a:p>
          </p:txBody>
        </p: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198358" flipH="1" flipV="1">
              <a:off x="1375620" y="2070828"/>
              <a:ext cx="1292274" cy="235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984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使用的資料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grpSp>
        <p:nvGrpSpPr>
          <p:cNvPr id="25" name="群組 71"/>
          <p:cNvGrpSpPr>
            <a:grpSpLocks/>
          </p:cNvGrpSpPr>
          <p:nvPr/>
        </p:nvGrpSpPr>
        <p:grpSpPr bwMode="auto">
          <a:xfrm>
            <a:off x="309563" y="1425476"/>
            <a:ext cx="3600450" cy="900113"/>
            <a:chOff x="309905" y="1425581"/>
            <a:chExt cx="3600000" cy="900000"/>
          </a:xfrm>
        </p:grpSpPr>
        <p:sp>
          <p:nvSpPr>
            <p:cNvPr id="26" name="矩形 25"/>
            <p:cNvSpPr/>
            <p:nvPr/>
          </p:nvSpPr>
          <p:spPr>
            <a:xfrm>
              <a:off x="309905" y="1425581"/>
              <a:ext cx="3600000" cy="900000"/>
            </a:xfrm>
            <a:prstGeom prst="rect">
              <a:avLst/>
            </a:prstGeom>
            <a:solidFill>
              <a:srgbClr val="FF9900"/>
            </a:solidFill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54"/>
            <p:cNvSpPr txBox="1">
              <a:spLocks noChangeArrowheads="1"/>
            </p:cNvSpPr>
            <p:nvPr/>
          </p:nvSpPr>
          <p:spPr bwMode="auto">
            <a:xfrm>
              <a:off x="561733" y="1521638"/>
              <a:ext cx="309634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聯徵信用卡</a:t>
              </a:r>
            </a:p>
          </p:txBody>
        </p:sp>
      </p:grpSp>
      <p:grpSp>
        <p:nvGrpSpPr>
          <p:cNvPr id="28" name="群組 27"/>
          <p:cNvGrpSpPr>
            <a:grpSpLocks/>
          </p:cNvGrpSpPr>
          <p:nvPr/>
        </p:nvGrpSpPr>
        <p:grpSpPr bwMode="auto">
          <a:xfrm>
            <a:off x="309563" y="2263676"/>
            <a:ext cx="3600450" cy="3671888"/>
            <a:chOff x="309905" y="2264883"/>
            <a:chExt cx="3600000" cy="3672000"/>
          </a:xfrm>
        </p:grpSpPr>
        <p:sp>
          <p:nvSpPr>
            <p:cNvPr id="29" name="矩形 28"/>
            <p:cNvSpPr/>
            <p:nvPr/>
          </p:nvSpPr>
          <p:spPr>
            <a:xfrm>
              <a:off x="309905" y="2264883"/>
              <a:ext cx="3600000" cy="3672000"/>
            </a:xfrm>
            <a:prstGeom prst="rect">
              <a:avLst/>
            </a:prstGeom>
            <a:noFill/>
            <a:ln w="508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56"/>
            <p:cNvSpPr txBox="1">
              <a:spLocks noChangeArrowheads="1"/>
            </p:cNvSpPr>
            <p:nvPr/>
          </p:nvSpPr>
          <p:spPr bwMode="auto">
            <a:xfrm>
              <a:off x="442225" y="2423815"/>
              <a:ext cx="3324064" cy="3416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信用卡發卡銀行家數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各家銀行之流通信用卡總張數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各家銀行每月信用卡帳單金額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最高信用卡額度</a:t>
              </a:r>
            </a:p>
          </p:txBody>
        </p:sp>
      </p:grpSp>
      <p:grpSp>
        <p:nvGrpSpPr>
          <p:cNvPr id="31" name="群組 70"/>
          <p:cNvGrpSpPr>
            <a:grpSpLocks/>
          </p:cNvGrpSpPr>
          <p:nvPr/>
        </p:nvGrpSpPr>
        <p:grpSpPr bwMode="auto">
          <a:xfrm>
            <a:off x="4295775" y="1412776"/>
            <a:ext cx="3600450" cy="900113"/>
            <a:chOff x="4296000" y="1413184"/>
            <a:chExt cx="3600000" cy="900000"/>
          </a:xfrm>
        </p:grpSpPr>
        <p:sp>
          <p:nvSpPr>
            <p:cNvPr id="32" name="矩形 31"/>
            <p:cNvSpPr/>
            <p:nvPr/>
          </p:nvSpPr>
          <p:spPr>
            <a:xfrm>
              <a:off x="4296000" y="1413184"/>
              <a:ext cx="3600000" cy="900000"/>
            </a:xfrm>
            <a:prstGeom prst="rect">
              <a:avLst/>
            </a:prstGeom>
            <a:solidFill>
              <a:srgbClr val="73E600"/>
            </a:solidFill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3" name="文字方塊 61"/>
            <p:cNvSpPr txBox="1">
              <a:spLocks noChangeArrowheads="1"/>
            </p:cNvSpPr>
            <p:nvPr/>
          </p:nvSpPr>
          <p:spPr bwMode="auto">
            <a:xfrm>
              <a:off x="4547828" y="1509241"/>
              <a:ext cx="3096344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國泰信用卡</a:t>
              </a:r>
            </a:p>
          </p:txBody>
        </p:sp>
      </p:grpSp>
      <p:grpSp>
        <p:nvGrpSpPr>
          <p:cNvPr id="34" name="群組 33"/>
          <p:cNvGrpSpPr>
            <a:grpSpLocks/>
          </p:cNvGrpSpPr>
          <p:nvPr/>
        </p:nvGrpSpPr>
        <p:grpSpPr bwMode="auto">
          <a:xfrm>
            <a:off x="4295775" y="2276376"/>
            <a:ext cx="3600450" cy="3671888"/>
            <a:chOff x="4296000" y="2277280"/>
            <a:chExt cx="3600000" cy="3672000"/>
          </a:xfrm>
        </p:grpSpPr>
        <p:sp>
          <p:nvSpPr>
            <p:cNvPr id="35" name="矩形 34"/>
            <p:cNvSpPr/>
            <p:nvPr/>
          </p:nvSpPr>
          <p:spPr>
            <a:xfrm>
              <a:off x="4296000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73E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4427747" y="2410634"/>
              <a:ext cx="3325396" cy="32782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流通信用卡總張數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每月信用卡帳單金額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信用卡額度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j-lt"/>
                <a:ea typeface="微軟正黑體" panose="020B0604030504040204" pitchFamily="34" charset="-12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j-lt"/>
                  <a:ea typeface="微軟正黑體" panose="020B0604030504040204" pitchFamily="34" charset="-120"/>
                </a:rPr>
                <a:t>信用卡消費明細</a:t>
              </a:r>
              <a:endParaRPr lang="en-US" altLang="zh-TW" sz="2400" b="1" dirty="0">
                <a:latin typeface="+mj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      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消費日期、店家、金額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j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j-lt"/>
                  <a:ea typeface="微軟正黑體" panose="020B0604030504040204" pitchFamily="34" charset="-120"/>
                </a:rPr>
                <a:t>信用卡消費店家分類</a:t>
              </a:r>
              <a:endParaRPr lang="en-US" altLang="zh-TW" sz="2400" b="1" dirty="0">
                <a:latin typeface="+mj-lt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7" name="群組 69"/>
          <p:cNvGrpSpPr>
            <a:grpSpLocks/>
          </p:cNvGrpSpPr>
          <p:nvPr/>
        </p:nvGrpSpPr>
        <p:grpSpPr bwMode="auto">
          <a:xfrm>
            <a:off x="8281988" y="1412776"/>
            <a:ext cx="3600450" cy="900113"/>
            <a:chOff x="8282095" y="1413184"/>
            <a:chExt cx="3600000" cy="900000"/>
          </a:xfrm>
        </p:grpSpPr>
        <p:sp>
          <p:nvSpPr>
            <p:cNvPr id="38" name="矩形 37"/>
            <p:cNvSpPr/>
            <p:nvPr/>
          </p:nvSpPr>
          <p:spPr>
            <a:xfrm>
              <a:off x="8282095" y="1413184"/>
              <a:ext cx="3600000" cy="900000"/>
            </a:xfrm>
            <a:prstGeom prst="rect">
              <a:avLst/>
            </a:prstGeom>
            <a:solidFill>
              <a:srgbClr val="6DC8E1"/>
            </a:solidFill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9" name="文字方塊 66"/>
            <p:cNvSpPr txBox="1">
              <a:spLocks noChangeArrowheads="1"/>
            </p:cNvSpPr>
            <p:nvPr/>
          </p:nvSpPr>
          <p:spPr bwMode="auto">
            <a:xfrm>
              <a:off x="8282095" y="1509241"/>
              <a:ext cx="3600000" cy="7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國泰客戶資料</a:t>
              </a:r>
            </a:p>
          </p:txBody>
        </p:sp>
      </p:grpSp>
      <p:grpSp>
        <p:nvGrpSpPr>
          <p:cNvPr id="40" name="群組 39"/>
          <p:cNvGrpSpPr>
            <a:grpSpLocks/>
          </p:cNvGrpSpPr>
          <p:nvPr/>
        </p:nvGrpSpPr>
        <p:grpSpPr bwMode="auto">
          <a:xfrm>
            <a:off x="8281988" y="2276376"/>
            <a:ext cx="3600450" cy="3671888"/>
            <a:chOff x="8282095" y="2277280"/>
            <a:chExt cx="3600000" cy="3672000"/>
          </a:xfrm>
        </p:grpSpPr>
        <p:sp>
          <p:nvSpPr>
            <p:cNvPr id="41" name="矩形 40"/>
            <p:cNvSpPr/>
            <p:nvPr/>
          </p:nvSpPr>
          <p:spPr>
            <a:xfrm>
              <a:off x="8282095" y="2277280"/>
              <a:ext cx="3600000" cy="3672000"/>
            </a:xfrm>
            <a:prstGeom prst="rect">
              <a:avLst/>
            </a:prstGeom>
            <a:noFill/>
            <a:ln w="50800">
              <a:solidFill>
                <a:srgbClr val="6DC8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8413841" y="2410634"/>
              <a:ext cx="3325397" cy="25861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客戶基本屬性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(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性別、年紀、往來年數、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2400" b="1" dirty="0">
                  <a:latin typeface="+mn-lt"/>
                  <a:ea typeface="微軟正黑體" panose="020B0604030504040204" pitchFamily="34" charset="-120"/>
                </a:rPr>
                <a:t>客戶註記</a:t>
              </a:r>
              <a:endParaRPr lang="en-US" altLang="zh-TW" sz="2400" b="1" dirty="0">
                <a:latin typeface="+mn-lt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TW" altLang="en-US" b="1" dirty="0">
                  <a:latin typeface="+mn-lt"/>
                  <a:ea typeface="微軟正黑體" panose="020B0604030504040204" pitchFamily="34" charset="-120"/>
                </a:rPr>
                <a:t>     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(VIP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、持有 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XX</a:t>
              </a:r>
              <a:r>
                <a:rPr lang="zh-TW" altLang="en-US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產品、</a:t>
              </a:r>
              <a:r>
                <a:rPr lang="en-US" altLang="zh-TW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…</a:t>
              </a:r>
              <a:r>
                <a:rPr lang="en-US" altLang="zh-TW" b="1" dirty="0">
                  <a:latin typeface="+mn-lt"/>
                  <a:ea typeface="微軟正黑體" panose="020B0604030504040204" pitchFamily="34" charset="-120"/>
                </a:rPr>
                <a:t>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zh-TW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AUM</a:t>
              </a:r>
              <a:r>
                <a:rPr lang="zh-TW" alt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ea typeface="微軟正黑體" panose="020B0604030504040204" pitchFamily="34" charset="-120"/>
                </a:rPr>
                <a:t> 金額</a:t>
              </a:r>
              <a:endParaRPr lang="en-US" altLang="zh-TW" sz="2400" dirty="0">
                <a:solidFill>
                  <a:schemeClr val="bg1">
                    <a:lumMod val="75000"/>
                  </a:schemeClr>
                </a:solidFill>
                <a:latin typeface="+mn-lt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40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85B3F-DE29-4E42-A45D-22ECF02BB96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720" y="24208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dirty="0"/>
              <a:t>找出</a:t>
            </a:r>
            <a:r>
              <a:rPr kumimoji="0" lang="zh-TW" altLang="en-US" sz="13200" b="1" dirty="0">
                <a:solidFill>
                  <a:srgbClr val="C00000"/>
                </a:solidFill>
              </a:rPr>
              <a:t>誰</a:t>
            </a:r>
            <a:r>
              <a:rPr kumimoji="0" lang="zh-TW" altLang="en-US" dirty="0"/>
              <a:t>可能是有錢人？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11582400" y="6356350"/>
            <a:ext cx="561975" cy="365125"/>
          </a:xfrm>
        </p:spPr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532385" y="1270505"/>
            <a:ext cx="5112000" cy="4392613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1366282" y="1412776"/>
            <a:ext cx="5112000" cy="4392612"/>
          </a:xfrm>
          <a:prstGeom prst="rect">
            <a:avLst/>
          </a:prstGeom>
          <a:solidFill>
            <a:schemeClr val="bg1"/>
          </a:solidFill>
          <a:ln w="19050">
            <a:solidFill>
              <a:srgbClr val="73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67648"/>
              </p:ext>
            </p:extLst>
          </p:nvPr>
        </p:nvGraphicFramePr>
        <p:xfrm>
          <a:off x="1509525" y="1519014"/>
          <a:ext cx="4896000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05531928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消費日期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消費店家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消費分類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消費金額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463629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好市多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超級市場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$3,781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黛安芬專賣店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女裝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$2,556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2016-01-06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遠東百貨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百貨商店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$1,1980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2016-01-08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國泰人壽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保險銷售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$54,902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橘色涮涮屋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餐館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$8,530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蝦皮拍賣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資訊檢索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$832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2016-01-09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昇恆昌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免稅商店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$6,298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2016-01-13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家扶基金會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慈善團體</a:t>
                      </a: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$10,000</a:t>
                      </a:r>
                      <a:endParaRPr lang="zh-TW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2" marR="91422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5" marR="91435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0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8" y="4854723"/>
            <a:ext cx="159861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0"/>
          <a:stretch>
            <a:fillRect/>
          </a:stretch>
        </p:blipFill>
        <p:spPr bwMode="auto">
          <a:xfrm>
            <a:off x="255748" y="3769302"/>
            <a:ext cx="139382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文字方塊 56"/>
          <p:cNvSpPr txBox="1">
            <a:spLocks noChangeArrowheads="1"/>
          </p:cNvSpPr>
          <p:nvPr/>
        </p:nvSpPr>
        <p:spPr bwMode="auto">
          <a:xfrm>
            <a:off x="221840" y="386963"/>
            <a:ext cx="5239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信用卡消費明細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店家分類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4868"/>
              </p:ext>
            </p:extLst>
          </p:nvPr>
        </p:nvGraphicFramePr>
        <p:xfrm>
          <a:off x="7837796" y="1640316"/>
          <a:ext cx="4140000" cy="38515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4853431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481708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011230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384059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174926870"/>
                    </a:ext>
                  </a:extLst>
                </a:gridCol>
              </a:tblGrid>
              <a:tr h="1692000">
                <a:tc>
                  <a:txBody>
                    <a:bodyPr/>
                    <a:lstStyle/>
                    <a:p>
                      <a:pPr algn="ctr"/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級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市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場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裝</a:t>
                      </a:r>
                      <a:endParaRPr lang="en-US" altLang="zh-TW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 貨 商 店</a:t>
                      </a: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i="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2000" b="1" i="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31329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4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40273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37872"/>
                  </a:ext>
                </a:extLst>
              </a:tr>
              <a:tr h="53987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2000" b="1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2000" b="1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12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15955"/>
                  </a:ext>
                </a:extLst>
              </a:tr>
              <a:tr h="539879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sz="20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…</a:t>
                      </a:r>
                      <a:endParaRPr lang="zh-TW" altLang="en-US" sz="20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3E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libri" pitchFamily="34" charset="0"/>
                        <a:ea typeface="+mj-ea"/>
                        <a:cs typeface="Calibri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06724"/>
                  </a:ext>
                </a:extLst>
              </a:tr>
            </a:tbl>
          </a:graphicData>
        </a:graphic>
      </p:graphicFrame>
      <p:pic>
        <p:nvPicPr>
          <p:cNvPr id="49" name="Picture 6" descr="D:\My Documents\Talks\@Arts\Handdrawn\arrow-red-up2.png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62736" y="3265161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55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B4EBF-32BE-40B7-87CA-2E28AF020EC7}" type="slidenum">
              <a:rPr lang="zh-TW" altLang="en-US" sz="140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向右箭號圖說文字 41"/>
          <p:cNvSpPr/>
          <p:nvPr/>
        </p:nvSpPr>
        <p:spPr>
          <a:xfrm>
            <a:off x="313412" y="1196753"/>
            <a:ext cx="4176000" cy="4392000"/>
          </a:xfrm>
          <a:prstGeom prst="rightArrowCallout">
            <a:avLst>
              <a:gd name="adj1" fmla="val 23782"/>
              <a:gd name="adj2" fmla="val 24432"/>
              <a:gd name="adj3" fmla="val 6915"/>
              <a:gd name="adj4" fmla="val 89809"/>
            </a:avLst>
          </a:prstGeom>
          <a:gradFill>
            <a:gsLst>
              <a:gs pos="0">
                <a:srgbClr val="71CD76"/>
              </a:gs>
              <a:gs pos="50000">
                <a:srgbClr val="A8DCA8"/>
              </a:gs>
              <a:gs pos="100000">
                <a:srgbClr val="E2F4E1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448350" y="1684115"/>
            <a:ext cx="3492000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1101160" y="1274540"/>
            <a:ext cx="2305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客戶信用卡消費明細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21232"/>
              </p:ext>
            </p:extLst>
          </p:nvPr>
        </p:nvGraphicFramePr>
        <p:xfrm>
          <a:off x="845226" y="2190528"/>
          <a:ext cx="3060000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458000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8000">
                <a:tc>
                  <a:txBody>
                    <a:bodyPr/>
                    <a:lstStyle/>
                    <a:p>
                      <a:pPr algn="ctr"/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超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級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市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場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女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裝</a:t>
                      </a:r>
                      <a:endParaRPr lang="en-US" altLang="zh-TW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百 貨 商 店</a:t>
                      </a: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17997" marR="17997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4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91423" marR="91423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0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23" marR="91423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41" marR="91441" marT="45722" marB="4572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zh-TW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5400000">
            <a:off x="30838" y="4486053"/>
            <a:ext cx="1404937" cy="158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0" name="文字方塊 27"/>
          <p:cNvSpPr txBox="1">
            <a:spLocks noChangeArrowheads="1"/>
          </p:cNvSpPr>
          <p:nvPr/>
        </p:nvSpPr>
        <p:spPr bwMode="auto">
          <a:xfrm rot="-5400000">
            <a:off x="-131881" y="4285234"/>
            <a:ext cx="1419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solidFill>
                  <a:srgbClr val="006C31"/>
                </a:solidFill>
                <a:ea typeface="微軟正黑體" panose="020B0604030504040204" pitchFamily="34" charset="-120"/>
              </a:rPr>
              <a:t>顧客人數</a:t>
            </a:r>
          </a:p>
        </p:txBody>
      </p:sp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2091146" y="2088929"/>
            <a:ext cx="1440000" cy="1587"/>
          </a:xfrm>
          <a:prstGeom prst="straightConnector1">
            <a:avLst/>
          </a:prstGeom>
          <a:ln w="12700">
            <a:solidFill>
              <a:srgbClr val="006C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2" name="文字方塊 26"/>
          <p:cNvSpPr txBox="1">
            <a:spLocks noChangeArrowheads="1"/>
          </p:cNvSpPr>
          <p:nvPr/>
        </p:nvSpPr>
        <p:spPr bwMode="auto">
          <a:xfrm>
            <a:off x="1662366" y="1785716"/>
            <a:ext cx="2325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600</a:t>
            </a:r>
            <a:r>
              <a:rPr lang="zh-TW" altLang="en-US" sz="1400" dirty="0">
                <a:solidFill>
                  <a:srgbClr val="006C31"/>
                </a:solidFill>
                <a:ea typeface="微軟正黑體" panose="020B0604030504040204" pitchFamily="34" charset="-120"/>
              </a:rPr>
              <a:t> 種消費分類</a:t>
            </a:r>
          </a:p>
        </p:txBody>
      </p:sp>
      <p:sp>
        <p:nvSpPr>
          <p:cNvPr id="14" name="向右箭號圖說文字 20"/>
          <p:cNvSpPr/>
          <p:nvPr/>
        </p:nvSpPr>
        <p:spPr>
          <a:xfrm>
            <a:off x="4600537" y="1196753"/>
            <a:ext cx="4536000" cy="4392000"/>
          </a:xfrm>
          <a:prstGeom prst="rightArrowCallout">
            <a:avLst>
              <a:gd name="adj1" fmla="val 25603"/>
              <a:gd name="adj2" fmla="val 22537"/>
              <a:gd name="adj3" fmla="val 7110"/>
              <a:gd name="adj4" fmla="val 89644"/>
            </a:avLst>
          </a:prstGeom>
          <a:gradFill>
            <a:gsLst>
              <a:gs pos="0">
                <a:srgbClr val="56C8DF"/>
              </a:gs>
              <a:gs pos="50000">
                <a:srgbClr val="A2DBEA"/>
              </a:gs>
              <a:gs pos="100000">
                <a:srgbClr val="E0F4F9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231535" y="1196752"/>
            <a:ext cx="2663825" cy="4392000"/>
          </a:xfrm>
          <a:prstGeom prst="rect">
            <a:avLst/>
          </a:prstGeom>
          <a:gradFill>
            <a:gsLst>
              <a:gs pos="0">
                <a:srgbClr val="EEBA4B"/>
              </a:gs>
              <a:gs pos="50000">
                <a:srgbClr val="F3CF94"/>
              </a:gs>
              <a:gs pos="100000">
                <a:srgbClr val="FCF1DC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114025"/>
              </p:ext>
            </p:extLst>
          </p:nvPr>
        </p:nvGraphicFramePr>
        <p:xfrm>
          <a:off x="5175904" y="2182590"/>
          <a:ext cx="3348000" cy="324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96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18000" marR="18000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1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4.3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6.0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-1.5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2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-1.4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9.5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-7.2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客戶 </a:t>
                      </a:r>
                      <a:r>
                        <a:rPr lang="en-US" altLang="zh-TW" sz="1800" b="0" i="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  <a:cs typeface="Calibri" pitchFamily="34" charset="0"/>
                        </a:rPr>
                        <a:t>3</a:t>
                      </a:r>
                      <a:endParaRPr lang="zh-TW" altLang="en-US" sz="1800" b="0" i="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Calibri" pitchFamily="34" charset="0"/>
                      </a:endParaRPr>
                    </a:p>
                  </a:txBody>
                  <a:tcPr marL="91444" marR="91444" marT="45710" marB="4571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-8.3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2.8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0.7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…</a:t>
                      </a:r>
                      <a:endParaRPr lang="zh-TW" altLang="en-US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TW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1" lang="zh-TW" alt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1439" marR="91439" marT="45723" marB="457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cxnSpLocks/>
          </p:cNvCxnSpPr>
          <p:nvPr/>
        </p:nvCxnSpPr>
        <p:spPr>
          <a:xfrm>
            <a:off x="6401896" y="2092104"/>
            <a:ext cx="1800000" cy="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5059699" y="3778028"/>
            <a:ext cx="0" cy="1435100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61" name="文字方塊 18"/>
          <p:cNvSpPr txBox="1">
            <a:spLocks noChangeArrowheads="1"/>
          </p:cNvSpPr>
          <p:nvPr/>
        </p:nvSpPr>
        <p:spPr bwMode="auto">
          <a:xfrm>
            <a:off x="6302914" y="1788891"/>
            <a:ext cx="1987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0000FF"/>
                </a:solidFill>
                <a:ea typeface="微軟正黑體" panose="020B0604030504040204" pitchFamily="34" charset="-120"/>
              </a:rPr>
              <a:t>Components</a:t>
            </a:r>
            <a:endParaRPr lang="zh-TW" altLang="en-US" sz="1400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32862" name="文字方塊 19"/>
          <p:cNvSpPr txBox="1">
            <a:spLocks noChangeArrowheads="1"/>
          </p:cNvSpPr>
          <p:nvPr/>
        </p:nvSpPr>
        <p:spPr bwMode="auto">
          <a:xfrm rot="-5400000">
            <a:off x="4195306" y="4267773"/>
            <a:ext cx="1419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600">
                <a:solidFill>
                  <a:srgbClr val="0000FF"/>
                </a:solidFill>
                <a:ea typeface="微軟正黑體" panose="020B0604030504040204" pitchFamily="34" charset="-120"/>
              </a:rPr>
              <a:t>顧客人數</a:t>
            </a:r>
          </a:p>
        </p:txBody>
      </p:sp>
      <p:sp>
        <p:nvSpPr>
          <p:cNvPr id="21" name="文字方塊 20"/>
          <p:cNvSpPr txBox="1"/>
          <p:nvPr/>
        </p:nvSpPr>
        <p:spPr>
          <a:xfrm rot="16200000">
            <a:off x="5663747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1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 rot="16200000">
            <a:off x="6267960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2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4750136" y="1677765"/>
            <a:ext cx="3744000" cy="158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8"/>
          <p:cNvSpPr txBox="1">
            <a:spLocks noChangeArrowheads="1"/>
          </p:cNvSpPr>
          <p:nvPr/>
        </p:nvSpPr>
        <p:spPr bwMode="auto">
          <a:xfrm>
            <a:off x="5614804" y="1268190"/>
            <a:ext cx="2305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主成分分析 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(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降維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)</a:t>
            </a:r>
          </a:p>
        </p:txBody>
      </p:sp>
      <p:sp>
        <p:nvSpPr>
          <p:cNvPr id="25" name="文字方塊 24"/>
          <p:cNvSpPr txBox="1"/>
          <p:nvPr/>
        </p:nvSpPr>
        <p:spPr>
          <a:xfrm rot="16200000">
            <a:off x="7492096" y="2687946"/>
            <a:ext cx="1440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Component  k</a:t>
            </a:r>
            <a:endParaRPr lang="zh-TW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9366472" y="1688878"/>
            <a:ext cx="2447925" cy="15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8"/>
          <p:cNvSpPr txBox="1">
            <a:spLocks noChangeArrowheads="1"/>
          </p:cNvSpPr>
          <p:nvPr/>
        </p:nvSpPr>
        <p:spPr bwMode="auto">
          <a:xfrm>
            <a:off x="9482359" y="1282477"/>
            <a:ext cx="21447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預測模型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微軟正黑體" pitchFamily="34" charset="-12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9361710" y="3451499"/>
            <a:ext cx="2447925" cy="158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28"/>
          <p:cNvSpPr txBox="1">
            <a:spLocks noChangeArrowheads="1"/>
          </p:cNvSpPr>
          <p:nvPr/>
        </p:nvSpPr>
        <p:spPr bwMode="auto">
          <a:xfrm>
            <a:off x="9480772" y="3046685"/>
            <a:ext cx="2144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</a:rPr>
              <a:t>預測變數</a:t>
            </a:r>
            <a:endParaRPr lang="en-US" altLang="zh-TW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微軟正黑體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152159" y="1761903"/>
            <a:ext cx="2857500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TW" altLang="en-US" b="1" dirty="0">
                <a:latin typeface="Calibri" pitchFamily="34" charset="0"/>
                <a:ea typeface="微軟正黑體" pitchFamily="34" charset="-120"/>
              </a:rPr>
              <a:t>使用 </a:t>
            </a:r>
            <a:r>
              <a:rPr lang="en-US" altLang="zh-TW" b="1" dirty="0">
                <a:solidFill>
                  <a:srgbClr val="984806"/>
                </a:solidFill>
                <a:latin typeface="Calibri" pitchFamily="34" charset="0"/>
                <a:ea typeface="微軟正黑體" pitchFamily="34" charset="-120"/>
              </a:rPr>
              <a:t>SVM</a:t>
            </a:r>
          </a:p>
        </p:txBody>
      </p:sp>
      <p:sp>
        <p:nvSpPr>
          <p:cNvPr id="37" name="內容版面配置區 2"/>
          <p:cNvSpPr>
            <a:spLocks noGrp="1"/>
          </p:cNvSpPr>
          <p:nvPr>
            <p:ph idx="1"/>
          </p:nvPr>
        </p:nvSpPr>
        <p:spPr>
          <a:xfrm>
            <a:off x="9254065" y="3526497"/>
            <a:ext cx="2668282" cy="536189"/>
          </a:xfrm>
        </p:spPr>
        <p:txBody>
          <a:bodyPr/>
          <a:lstStyle/>
          <a:p>
            <a:pPr marL="0" lvl="1" algn="ctr">
              <a:lnSpc>
                <a:spcPct val="125000"/>
              </a:lnSpc>
              <a:buNone/>
              <a:defRPr/>
            </a:pPr>
            <a:r>
              <a:rPr lang="zh-TW" altLang="en-US" sz="1800" b="1" dirty="0">
                <a:solidFill>
                  <a:srgbClr val="C00000"/>
                </a:solidFill>
              </a:rPr>
              <a:t>誰可能是有錢人？</a:t>
            </a:r>
            <a:endParaRPr lang="en-US" altLang="zh-TW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4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字方塊 20"/>
          <p:cNvSpPr txBox="1"/>
          <p:nvPr/>
        </p:nvSpPr>
        <p:spPr>
          <a:xfrm>
            <a:off x="5967085" y="333898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(96%)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33118" y="3338989"/>
            <a:ext cx="10440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(4%)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33118" y="1866999"/>
            <a:ext cx="1080000" cy="3960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875540" y="1866999"/>
            <a:ext cx="9684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036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字方塊 45"/>
          <p:cNvSpPr txBox="1"/>
          <p:nvPr/>
        </p:nvSpPr>
        <p:spPr>
          <a:xfrm>
            <a:off x="733118" y="2348880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650319" y="337327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118" y="4351433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493758" y="3373279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733118" y="1866999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33118" y="3869552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870527" y="1865411"/>
            <a:ext cx="1080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999656" y="1865411"/>
            <a:ext cx="8532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9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投影片編號版面配置區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F64CCEB-D2B5-4247-BA82-C5D61B9EC6FF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34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6" name="箭號: ＞形 5"/>
          <p:cNvSpPr/>
          <p:nvPr/>
        </p:nvSpPr>
        <p:spPr>
          <a:xfrm>
            <a:off x="8723593" y="712045"/>
            <a:ext cx="2880000" cy="900000"/>
          </a:xfrm>
          <a:prstGeom prst="chevron">
            <a:avLst/>
          </a:prstGeom>
          <a:solidFill>
            <a:srgbClr val="F08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＞形 6"/>
          <p:cNvSpPr/>
          <p:nvPr/>
        </p:nvSpPr>
        <p:spPr>
          <a:xfrm>
            <a:off x="3515480" y="712045"/>
            <a:ext cx="2880000" cy="900000"/>
          </a:xfrm>
          <a:prstGeom prst="chevron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＞形 7"/>
          <p:cNvSpPr/>
          <p:nvPr/>
        </p:nvSpPr>
        <p:spPr>
          <a:xfrm>
            <a:off x="911424" y="712045"/>
            <a:ext cx="2880000" cy="900000"/>
          </a:xfrm>
          <a:prstGeom prst="chevron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＞形 8"/>
          <p:cNvSpPr/>
          <p:nvPr/>
        </p:nvSpPr>
        <p:spPr>
          <a:xfrm>
            <a:off x="6119537" y="712045"/>
            <a:ext cx="2880000" cy="900000"/>
          </a:xfrm>
          <a:prstGeom prst="chevron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522745" y="753274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Training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115033" y="937940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Model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07321" y="753274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Testing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299609" y="937940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Accuracy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群組 17"/>
          <p:cNvGrpSpPr>
            <a:grpSpLocks noChangeAspect="1"/>
          </p:cNvGrpSpPr>
          <p:nvPr/>
        </p:nvGrpSpPr>
        <p:grpSpPr>
          <a:xfrm>
            <a:off x="3791646" y="2973622"/>
            <a:ext cx="1897311" cy="2084539"/>
            <a:chOff x="2843808" y="2758516"/>
            <a:chExt cx="1586219" cy="1742748"/>
          </a:xfrm>
        </p:grpSpPr>
        <p:grpSp>
          <p:nvGrpSpPr>
            <p:cNvPr id="19" name="群組 76"/>
            <p:cNvGrpSpPr>
              <a:grpSpLocks noChangeAspect="1"/>
            </p:cNvGrpSpPr>
            <p:nvPr/>
          </p:nvGrpSpPr>
          <p:grpSpPr bwMode="auto">
            <a:xfrm>
              <a:off x="2843808" y="2758516"/>
              <a:ext cx="1572585" cy="1296000"/>
              <a:chOff x="5318600" y="2214107"/>
              <a:chExt cx="3429864" cy="2826420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60330" y="299485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8525" y="3159804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" name="群組 53"/>
              <p:cNvGrpSpPr>
                <a:grpSpLocks/>
              </p:cNvGrpSpPr>
              <p:nvPr/>
            </p:nvGrpSpPr>
            <p:grpSpPr bwMode="auto">
              <a:xfrm>
                <a:off x="5318600" y="2214107"/>
                <a:ext cx="3429864" cy="2223005"/>
                <a:chOff x="6185656" y="1586506"/>
                <a:chExt cx="3429864" cy="2223005"/>
              </a:xfrm>
            </p:grpSpPr>
            <p:grpSp>
              <p:nvGrpSpPr>
                <p:cNvPr id="44" name="群組 46"/>
                <p:cNvGrpSpPr>
                  <a:grpSpLocks/>
                </p:cNvGrpSpPr>
                <p:nvPr/>
              </p:nvGrpSpPr>
              <p:grpSpPr bwMode="auto">
                <a:xfrm>
                  <a:off x="7378014" y="1586506"/>
                  <a:ext cx="252000" cy="1697417"/>
                  <a:chOff x="7378014" y="1586506"/>
                  <a:chExt cx="252000" cy="1697417"/>
                </a:xfrm>
              </p:grpSpPr>
              <p:pic>
                <p:nvPicPr>
                  <p:cNvPr id="51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2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789657" y="2455923"/>
                    <a:ext cx="144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5" name="群組 47"/>
                <p:cNvGrpSpPr>
                  <a:grpSpLocks/>
                </p:cNvGrpSpPr>
                <p:nvPr/>
              </p:nvGrpSpPr>
              <p:grpSpPr bwMode="auto">
                <a:xfrm rot="5400000">
                  <a:off x="8406812" y="2117836"/>
                  <a:ext cx="252000" cy="2165417"/>
                  <a:chOff x="7378014" y="1586506"/>
                  <a:chExt cx="252000" cy="2165417"/>
                </a:xfrm>
              </p:grpSpPr>
              <p:pic>
                <p:nvPicPr>
                  <p:cNvPr id="49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8014" y="1586506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555670" y="2689923"/>
                    <a:ext cx="1908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6" name="群組 50"/>
                <p:cNvGrpSpPr>
                  <a:grpSpLocks/>
                </p:cNvGrpSpPr>
                <p:nvPr/>
              </p:nvGrpSpPr>
              <p:grpSpPr bwMode="auto">
                <a:xfrm rot="13618553" flipH="1">
                  <a:off x="6851166" y="2892001"/>
                  <a:ext cx="252000" cy="1583019"/>
                  <a:chOff x="7376809" y="1621435"/>
                  <a:chExt cx="252000" cy="1583019"/>
                </a:xfrm>
              </p:grpSpPr>
              <p:pic>
                <p:nvPicPr>
                  <p:cNvPr id="47" name="Picture 9" descr="D:\My Documents\Talks\@Arts\Handdrawn\arrow-red-up8.png"/>
                  <p:cNvPicPr preferRelativeResize="0">
                    <a:picLocks noChangeArrowheads="1"/>
                  </p:cNvPicPr>
                  <p:nvPr/>
                </p:nvPicPr>
                <p:blipFill>
                  <a:blip r:embed="rId4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-2" b="38000"/>
                  <a:stretch>
                    <a:fillRect/>
                  </a:stretch>
                </p:blipFill>
                <p:spPr bwMode="auto">
                  <a:xfrm flipH="1">
                    <a:off x="7376809" y="1621435"/>
                    <a:ext cx="252000" cy="11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" name="Picture 32" descr="D:\My Documents\Talks\@Arts\Handdrawn\line-horiz-black13.png"/>
                  <p:cNvPicPr preferRelativeResize="0">
                    <a:picLocks noChangeArrowheads="1"/>
                  </p:cNvPicPr>
                  <p:nvPr/>
                </p:nvPicPr>
                <p:blipFill>
                  <a:blip r:embed="rId5">
                    <a:grayscl/>
                    <a:biLevel thresh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5400000">
                    <a:off x="6886544" y="2466454"/>
                    <a:ext cx="1260000" cy="216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4" name="Freeform 495"/>
              <p:cNvSpPr>
                <a:spLocks noEditPoints="1"/>
              </p:cNvSpPr>
              <p:nvPr/>
            </p:nvSpPr>
            <p:spPr bwMode="auto">
              <a:xfrm rot="4829471">
                <a:off x="5916500" y="3008753"/>
                <a:ext cx="1686237" cy="1360831"/>
              </a:xfrm>
              <a:custGeom>
                <a:avLst/>
                <a:gdLst>
                  <a:gd name="T0" fmla="*/ 283 w 573"/>
                  <a:gd name="T1" fmla="*/ 1 h 360"/>
                  <a:gd name="T2" fmla="*/ 247 w 573"/>
                  <a:gd name="T3" fmla="*/ 3 h 360"/>
                  <a:gd name="T4" fmla="*/ 180 w 573"/>
                  <a:gd name="T5" fmla="*/ 13 h 360"/>
                  <a:gd name="T6" fmla="*/ 98 w 573"/>
                  <a:gd name="T7" fmla="*/ 10 h 360"/>
                  <a:gd name="T8" fmla="*/ 54 w 573"/>
                  <a:gd name="T9" fmla="*/ 13 h 360"/>
                  <a:gd name="T10" fmla="*/ 61 w 573"/>
                  <a:gd name="T11" fmla="*/ 13 h 360"/>
                  <a:gd name="T12" fmla="*/ 56 w 573"/>
                  <a:gd name="T13" fmla="*/ 11 h 360"/>
                  <a:gd name="T14" fmla="*/ 56 w 573"/>
                  <a:gd name="T15" fmla="*/ 11 h 360"/>
                  <a:gd name="T16" fmla="*/ 55 w 573"/>
                  <a:gd name="T17" fmla="*/ 12 h 360"/>
                  <a:gd name="T18" fmla="*/ 55 w 573"/>
                  <a:gd name="T19" fmla="*/ 19 h 360"/>
                  <a:gd name="T20" fmla="*/ 55 w 573"/>
                  <a:gd name="T21" fmla="*/ 11 h 360"/>
                  <a:gd name="T22" fmla="*/ 53 w 573"/>
                  <a:gd name="T23" fmla="*/ 13 h 360"/>
                  <a:gd name="T24" fmla="*/ 52 w 573"/>
                  <a:gd name="T25" fmla="*/ 16 h 360"/>
                  <a:gd name="T26" fmla="*/ 51 w 573"/>
                  <a:gd name="T27" fmla="*/ 21 h 360"/>
                  <a:gd name="T28" fmla="*/ 147 w 573"/>
                  <a:gd name="T29" fmla="*/ 17 h 360"/>
                  <a:gd name="T30" fmla="*/ 53 w 573"/>
                  <a:gd name="T31" fmla="*/ 16 h 360"/>
                  <a:gd name="T32" fmla="*/ 55 w 573"/>
                  <a:gd name="T33" fmla="*/ 12 h 360"/>
                  <a:gd name="T34" fmla="*/ 53 w 573"/>
                  <a:gd name="T35" fmla="*/ 12 h 360"/>
                  <a:gd name="T36" fmla="*/ 51 w 573"/>
                  <a:gd name="T37" fmla="*/ 12 h 360"/>
                  <a:gd name="T38" fmla="*/ 567 w 573"/>
                  <a:gd name="T39" fmla="*/ 24 h 360"/>
                  <a:gd name="T40" fmla="*/ 486 w 573"/>
                  <a:gd name="T41" fmla="*/ 1 h 360"/>
                  <a:gd name="T42" fmla="*/ 367 w 573"/>
                  <a:gd name="T43" fmla="*/ 0 h 360"/>
                  <a:gd name="T44" fmla="*/ 252 w 573"/>
                  <a:gd name="T45" fmla="*/ 3 h 360"/>
                  <a:gd name="T46" fmla="*/ 174 w 573"/>
                  <a:gd name="T47" fmla="*/ 6 h 360"/>
                  <a:gd name="T48" fmla="*/ 120 w 573"/>
                  <a:gd name="T49" fmla="*/ 8 h 360"/>
                  <a:gd name="T50" fmla="*/ 120 w 573"/>
                  <a:gd name="T51" fmla="*/ 9 h 360"/>
                  <a:gd name="T52" fmla="*/ 184 w 573"/>
                  <a:gd name="T53" fmla="*/ 7 h 360"/>
                  <a:gd name="T54" fmla="*/ 177 w 573"/>
                  <a:gd name="T55" fmla="*/ 8 h 360"/>
                  <a:gd name="T56" fmla="*/ 197 w 573"/>
                  <a:gd name="T57" fmla="*/ 8 h 360"/>
                  <a:gd name="T58" fmla="*/ 142 w 573"/>
                  <a:gd name="T59" fmla="*/ 11 h 360"/>
                  <a:gd name="T60" fmla="*/ 258 w 573"/>
                  <a:gd name="T61" fmla="*/ 10 h 360"/>
                  <a:gd name="T62" fmla="*/ 136 w 573"/>
                  <a:gd name="T63" fmla="*/ 15 h 360"/>
                  <a:gd name="T64" fmla="*/ 55 w 573"/>
                  <a:gd name="T65" fmla="*/ 18 h 360"/>
                  <a:gd name="T66" fmla="*/ 189 w 573"/>
                  <a:gd name="T67" fmla="*/ 15 h 360"/>
                  <a:gd name="T68" fmla="*/ 295 w 573"/>
                  <a:gd name="T69" fmla="*/ 13 h 360"/>
                  <a:gd name="T70" fmla="*/ 395 w 573"/>
                  <a:gd name="T71" fmla="*/ 13 h 360"/>
                  <a:gd name="T72" fmla="*/ 546 w 573"/>
                  <a:gd name="T73" fmla="*/ 20 h 360"/>
                  <a:gd name="T74" fmla="*/ 558 w 573"/>
                  <a:gd name="T75" fmla="*/ 58 h 360"/>
                  <a:gd name="T76" fmla="*/ 548 w 573"/>
                  <a:gd name="T77" fmla="*/ 328 h 360"/>
                  <a:gd name="T78" fmla="*/ 553 w 573"/>
                  <a:gd name="T79" fmla="*/ 331 h 360"/>
                  <a:gd name="T80" fmla="*/ 548 w 573"/>
                  <a:gd name="T81" fmla="*/ 331 h 360"/>
                  <a:gd name="T82" fmla="*/ 545 w 573"/>
                  <a:gd name="T83" fmla="*/ 329 h 360"/>
                  <a:gd name="T84" fmla="*/ 417 w 573"/>
                  <a:gd name="T85" fmla="*/ 342 h 360"/>
                  <a:gd name="T86" fmla="*/ 138 w 573"/>
                  <a:gd name="T87" fmla="*/ 343 h 360"/>
                  <a:gd name="T88" fmla="*/ 28 w 573"/>
                  <a:gd name="T89" fmla="*/ 328 h 360"/>
                  <a:gd name="T90" fmla="*/ 21 w 573"/>
                  <a:gd name="T91" fmla="*/ 297 h 360"/>
                  <a:gd name="T92" fmla="*/ 27 w 573"/>
                  <a:gd name="T93" fmla="*/ 44 h 360"/>
                  <a:gd name="T94" fmla="*/ 29 w 573"/>
                  <a:gd name="T95" fmla="*/ 35 h 360"/>
                  <a:gd name="T96" fmla="*/ 30 w 573"/>
                  <a:gd name="T97" fmla="*/ 29 h 360"/>
                  <a:gd name="T98" fmla="*/ 26 w 573"/>
                  <a:gd name="T99" fmla="*/ 21 h 360"/>
                  <a:gd name="T100" fmla="*/ 18 w 573"/>
                  <a:gd name="T101" fmla="*/ 20 h 360"/>
                  <a:gd name="T102" fmla="*/ 13 w 573"/>
                  <a:gd name="T103" fmla="*/ 25 h 360"/>
                  <a:gd name="T104" fmla="*/ 11 w 573"/>
                  <a:gd name="T105" fmla="*/ 31 h 360"/>
                  <a:gd name="T106" fmla="*/ 11 w 573"/>
                  <a:gd name="T107" fmla="*/ 38 h 360"/>
                  <a:gd name="T108" fmla="*/ 5 w 573"/>
                  <a:gd name="T109" fmla="*/ 102 h 360"/>
                  <a:gd name="T110" fmla="*/ 0 w 573"/>
                  <a:gd name="T111" fmla="*/ 186 h 360"/>
                  <a:gd name="T112" fmla="*/ 13 w 573"/>
                  <a:gd name="T113" fmla="*/ 332 h 360"/>
                  <a:gd name="T114" fmla="*/ 51 w 573"/>
                  <a:gd name="T115" fmla="*/ 350 h 360"/>
                  <a:gd name="T116" fmla="*/ 224 w 573"/>
                  <a:gd name="T117" fmla="*/ 359 h 360"/>
                  <a:gd name="T118" fmla="*/ 417 w 573"/>
                  <a:gd name="T119" fmla="*/ 356 h 360"/>
                  <a:gd name="T120" fmla="*/ 561 w 573"/>
                  <a:gd name="T121" fmla="*/ 336 h 360"/>
                  <a:gd name="T122" fmla="*/ 573 w 573"/>
                  <a:gd name="T123" fmla="*/ 10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73" h="360">
                    <a:moveTo>
                      <a:pt x="370" y="13"/>
                    </a:moveTo>
                    <a:cubicBezTo>
                      <a:pt x="369" y="13"/>
                      <a:pt x="367" y="13"/>
                      <a:pt x="365" y="13"/>
                    </a:cubicBezTo>
                    <a:cubicBezTo>
                      <a:pt x="365" y="13"/>
                      <a:pt x="368" y="13"/>
                      <a:pt x="370" y="13"/>
                    </a:cubicBezTo>
                    <a:close/>
                    <a:moveTo>
                      <a:pt x="283" y="1"/>
                    </a:moveTo>
                    <a:cubicBezTo>
                      <a:pt x="277" y="1"/>
                      <a:pt x="277" y="1"/>
                      <a:pt x="277" y="1"/>
                    </a:cubicBezTo>
                    <a:cubicBezTo>
                      <a:pt x="276" y="1"/>
                      <a:pt x="282" y="1"/>
                      <a:pt x="283" y="1"/>
                    </a:cubicBezTo>
                    <a:close/>
                    <a:moveTo>
                      <a:pt x="267" y="1"/>
                    </a:moveTo>
                    <a:cubicBezTo>
                      <a:pt x="269" y="1"/>
                      <a:pt x="274" y="1"/>
                      <a:pt x="274" y="1"/>
                    </a:cubicBezTo>
                    <a:cubicBezTo>
                      <a:pt x="273" y="1"/>
                      <a:pt x="267" y="1"/>
                      <a:pt x="267" y="1"/>
                    </a:cubicBezTo>
                    <a:close/>
                    <a:moveTo>
                      <a:pt x="247" y="3"/>
                    </a:moveTo>
                    <a:cubicBezTo>
                      <a:pt x="245" y="3"/>
                      <a:pt x="241" y="3"/>
                      <a:pt x="241" y="3"/>
                    </a:cubicBezTo>
                    <a:cubicBezTo>
                      <a:pt x="242" y="3"/>
                      <a:pt x="246" y="3"/>
                      <a:pt x="247" y="3"/>
                    </a:cubicBezTo>
                    <a:close/>
                    <a:moveTo>
                      <a:pt x="224" y="2"/>
                    </a:moveTo>
                    <a:cubicBezTo>
                      <a:pt x="229" y="2"/>
                      <a:pt x="233" y="1"/>
                      <a:pt x="235" y="1"/>
                    </a:cubicBezTo>
                    <a:cubicBezTo>
                      <a:pt x="231" y="1"/>
                      <a:pt x="226" y="2"/>
                      <a:pt x="224" y="2"/>
                    </a:cubicBezTo>
                    <a:close/>
                    <a:moveTo>
                      <a:pt x="180" y="13"/>
                    </a:moveTo>
                    <a:cubicBezTo>
                      <a:pt x="185" y="13"/>
                      <a:pt x="197" y="13"/>
                      <a:pt x="202" y="13"/>
                    </a:cubicBezTo>
                    <a:lnTo>
                      <a:pt x="180" y="13"/>
                    </a:lnTo>
                    <a:close/>
                    <a:moveTo>
                      <a:pt x="179" y="9"/>
                    </a:moveTo>
                    <a:cubicBezTo>
                      <a:pt x="173" y="9"/>
                      <a:pt x="173" y="9"/>
                      <a:pt x="173" y="9"/>
                    </a:cubicBezTo>
                    <a:cubicBezTo>
                      <a:pt x="171" y="9"/>
                      <a:pt x="156" y="9"/>
                      <a:pt x="157" y="9"/>
                    </a:cubicBezTo>
                    <a:cubicBezTo>
                      <a:pt x="166" y="9"/>
                      <a:pt x="179" y="9"/>
                      <a:pt x="187" y="8"/>
                    </a:cubicBezTo>
                    <a:cubicBezTo>
                      <a:pt x="184" y="8"/>
                      <a:pt x="182" y="9"/>
                      <a:pt x="179" y="9"/>
                    </a:cubicBezTo>
                    <a:close/>
                    <a:moveTo>
                      <a:pt x="98" y="10"/>
                    </a:move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1"/>
                      <a:pt x="95" y="11"/>
                    </a:cubicBezTo>
                    <a:cubicBezTo>
                      <a:pt x="97" y="10"/>
                      <a:pt x="98" y="10"/>
                      <a:pt x="98" y="10"/>
                    </a:cubicBezTo>
                    <a:close/>
                    <a:moveTo>
                      <a:pt x="55" y="14"/>
                    </a:moveTo>
                    <a:cubicBezTo>
                      <a:pt x="55" y="14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4" y="13"/>
                    </a:cubicBezTo>
                    <a:cubicBezTo>
                      <a:pt x="54" y="14"/>
                      <a:pt x="55" y="14"/>
                      <a:pt x="55" y="14"/>
                    </a:cubicBezTo>
                    <a:close/>
                    <a:moveTo>
                      <a:pt x="55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lose/>
                    <a:moveTo>
                      <a:pt x="61" y="13"/>
                    </a:move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4"/>
                      <a:pt x="55" y="14"/>
                      <a:pt x="56" y="14"/>
                    </a:cubicBezTo>
                    <a:cubicBezTo>
                      <a:pt x="56" y="14"/>
                      <a:pt x="56" y="14"/>
                      <a:pt x="56" y="13"/>
                    </a:cubicBezTo>
                    <a:lnTo>
                      <a:pt x="61" y="13"/>
                    </a:lnTo>
                    <a:close/>
                    <a:moveTo>
                      <a:pt x="56" y="11"/>
                    </a:move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lose/>
                    <a:moveTo>
                      <a:pt x="56" y="17"/>
                    </a:moveTo>
                    <a:cubicBezTo>
                      <a:pt x="56" y="17"/>
                      <a:pt x="55" y="17"/>
                      <a:pt x="55" y="17"/>
                    </a:cubicBezTo>
                    <a:cubicBezTo>
                      <a:pt x="55" y="17"/>
                      <a:pt x="56" y="17"/>
                      <a:pt x="56" y="17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6" y="12"/>
                    </a:cubicBezTo>
                    <a:cubicBezTo>
                      <a:pt x="55" y="12"/>
                      <a:pt x="55" y="12"/>
                      <a:pt x="55" y="12"/>
                    </a:cubicBezTo>
                    <a:close/>
                    <a:moveTo>
                      <a:pt x="55" y="11"/>
                    </a:move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lose/>
                    <a:moveTo>
                      <a:pt x="55" y="19"/>
                    </a:moveTo>
                    <a:cubicBezTo>
                      <a:pt x="55" y="19"/>
                      <a:pt x="55" y="19"/>
                      <a:pt x="55" y="18"/>
                    </a:cubicBezTo>
                    <a:cubicBezTo>
                      <a:pt x="55" y="18"/>
                      <a:pt x="55" y="18"/>
                      <a:pt x="55" y="19"/>
                    </a:cubicBezTo>
                    <a:close/>
                    <a:moveTo>
                      <a:pt x="55" y="17"/>
                    </a:moveTo>
                    <a:cubicBezTo>
                      <a:pt x="55" y="17"/>
                      <a:pt x="54" y="17"/>
                      <a:pt x="54" y="17"/>
                    </a:cubicBezTo>
                    <a:cubicBezTo>
                      <a:pt x="54" y="17"/>
                      <a:pt x="55" y="17"/>
                      <a:pt x="55" y="17"/>
                    </a:cubicBezTo>
                    <a:close/>
                    <a:moveTo>
                      <a:pt x="55" y="11"/>
                    </a:move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5" y="11"/>
                    </a:cubicBezTo>
                    <a:close/>
                    <a:moveTo>
                      <a:pt x="54" y="14"/>
                    </a:moveTo>
                    <a:cubicBezTo>
                      <a:pt x="54" y="14"/>
                      <a:pt x="54" y="14"/>
                      <a:pt x="54" y="14"/>
                    </a:cubicBezTo>
                    <a:cubicBezTo>
                      <a:pt x="54" y="14"/>
                      <a:pt x="54" y="13"/>
                      <a:pt x="54" y="14"/>
                    </a:cubicBezTo>
                    <a:close/>
                    <a:moveTo>
                      <a:pt x="53" y="13"/>
                    </a:moveTo>
                    <a:cubicBezTo>
                      <a:pt x="53" y="13"/>
                      <a:pt x="54" y="13"/>
                      <a:pt x="54" y="13"/>
                    </a:cubicBezTo>
                    <a:cubicBezTo>
                      <a:pt x="54" y="13"/>
                      <a:pt x="53" y="13"/>
                      <a:pt x="53" y="13"/>
                    </a:cubicBezTo>
                    <a:close/>
                    <a:moveTo>
                      <a:pt x="53" y="12"/>
                    </a:moveTo>
                    <a:cubicBezTo>
                      <a:pt x="53" y="13"/>
                      <a:pt x="53" y="13"/>
                      <a:pt x="53" y="12"/>
                    </a:cubicBezTo>
                    <a:cubicBezTo>
                      <a:pt x="53" y="12"/>
                      <a:pt x="53" y="13"/>
                      <a:pt x="53" y="13"/>
                    </a:cubicBezTo>
                    <a:cubicBezTo>
                      <a:pt x="53" y="12"/>
                      <a:pt x="53" y="12"/>
                      <a:pt x="53" y="12"/>
                    </a:cubicBezTo>
                    <a:close/>
                    <a:moveTo>
                      <a:pt x="52" y="16"/>
                    </a:moveTo>
                    <a:cubicBezTo>
                      <a:pt x="53" y="16"/>
                      <a:pt x="53" y="16"/>
                      <a:pt x="52" y="16"/>
                    </a:cubicBezTo>
                    <a:close/>
                    <a:moveTo>
                      <a:pt x="51" y="18"/>
                    </a:moveTo>
                    <a:cubicBezTo>
                      <a:pt x="52" y="18"/>
                      <a:pt x="52" y="18"/>
                      <a:pt x="52" y="18"/>
                    </a:cubicBezTo>
                    <a:cubicBezTo>
                      <a:pt x="52" y="18"/>
                      <a:pt x="51" y="18"/>
                      <a:pt x="51" y="18"/>
                    </a:cubicBezTo>
                    <a:close/>
                    <a:moveTo>
                      <a:pt x="52" y="18"/>
                    </a:moveTo>
                    <a:cubicBezTo>
                      <a:pt x="51" y="18"/>
                      <a:pt x="52" y="18"/>
                      <a:pt x="52" y="18"/>
                    </a:cubicBezTo>
                    <a:close/>
                    <a:moveTo>
                      <a:pt x="51" y="21"/>
                    </a:move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0" y="21"/>
                    </a:moveTo>
                    <a:cubicBezTo>
                      <a:pt x="50" y="21"/>
                      <a:pt x="50" y="21"/>
                      <a:pt x="50" y="21"/>
                    </a:cubicBezTo>
                    <a:close/>
                    <a:moveTo>
                      <a:pt x="143" y="18"/>
                    </a:moveTo>
                    <a:cubicBezTo>
                      <a:pt x="144" y="18"/>
                      <a:pt x="146" y="18"/>
                      <a:pt x="147" y="17"/>
                    </a:cubicBezTo>
                    <a:cubicBezTo>
                      <a:pt x="140" y="18"/>
                      <a:pt x="135" y="18"/>
                      <a:pt x="130" y="18"/>
                    </a:cubicBezTo>
                    <a:cubicBezTo>
                      <a:pt x="134" y="18"/>
                      <a:pt x="140" y="18"/>
                      <a:pt x="143" y="18"/>
                    </a:cubicBezTo>
                    <a:close/>
                    <a:moveTo>
                      <a:pt x="55" y="16"/>
                    </a:move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6" y="16"/>
                      <a:pt x="56" y="16"/>
                    </a:cubicBezTo>
                    <a:cubicBezTo>
                      <a:pt x="55" y="16"/>
                      <a:pt x="54" y="16"/>
                      <a:pt x="53" y="16"/>
                    </a:cubicBezTo>
                    <a:cubicBezTo>
                      <a:pt x="54" y="16"/>
                      <a:pt x="54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5" y="16"/>
                      <a:pt x="55" y="16"/>
                      <a:pt x="55" y="16"/>
                    </a:cubicBezTo>
                    <a:close/>
                    <a:moveTo>
                      <a:pt x="55" y="12"/>
                    </a:move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2"/>
                      <a:pt x="54" y="12"/>
                      <a:pt x="54" y="12"/>
                    </a:cubicBezTo>
                    <a:cubicBezTo>
                      <a:pt x="54" y="12"/>
                      <a:pt x="55" y="12"/>
                      <a:pt x="55" y="12"/>
                    </a:cubicBezTo>
                    <a:close/>
                    <a:moveTo>
                      <a:pt x="51" y="12"/>
                    </a:moveTo>
                    <a:cubicBezTo>
                      <a:pt x="51" y="13"/>
                      <a:pt x="51" y="13"/>
                      <a:pt x="51" y="13"/>
                    </a:cubicBezTo>
                    <a:cubicBezTo>
                      <a:pt x="52" y="12"/>
                      <a:pt x="52" y="12"/>
                      <a:pt x="53" y="1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3" y="12"/>
                      <a:pt x="54" y="12"/>
                      <a:pt x="54" y="12"/>
                    </a:cubicBezTo>
                    <a:cubicBezTo>
                      <a:pt x="54" y="12"/>
                      <a:pt x="53" y="12"/>
                      <a:pt x="52" y="12"/>
                    </a:cubicBezTo>
                    <a:cubicBezTo>
                      <a:pt x="52" y="12"/>
                      <a:pt x="52" y="12"/>
                      <a:pt x="51" y="12"/>
                    </a:cubicBezTo>
                    <a:cubicBezTo>
                      <a:pt x="51" y="12"/>
                      <a:pt x="50" y="12"/>
                      <a:pt x="50" y="12"/>
                    </a:cubicBezTo>
                    <a:cubicBezTo>
                      <a:pt x="50" y="12"/>
                      <a:pt x="51" y="12"/>
                      <a:pt x="51" y="12"/>
                    </a:cubicBezTo>
                    <a:close/>
                    <a:moveTo>
                      <a:pt x="51" y="19"/>
                    </a:moveTo>
                    <a:cubicBezTo>
                      <a:pt x="51" y="19"/>
                      <a:pt x="52" y="19"/>
                      <a:pt x="52" y="19"/>
                    </a:cubicBezTo>
                    <a:cubicBezTo>
                      <a:pt x="52" y="18"/>
                      <a:pt x="51" y="19"/>
                      <a:pt x="51" y="19"/>
                    </a:cubicBezTo>
                    <a:close/>
                    <a:moveTo>
                      <a:pt x="572" y="68"/>
                    </a:moveTo>
                    <a:cubicBezTo>
                      <a:pt x="571" y="56"/>
                      <a:pt x="571" y="45"/>
                      <a:pt x="569" y="33"/>
                    </a:cubicBezTo>
                    <a:cubicBezTo>
                      <a:pt x="568" y="30"/>
                      <a:pt x="567" y="27"/>
                      <a:pt x="567" y="24"/>
                    </a:cubicBezTo>
                    <a:cubicBezTo>
                      <a:pt x="566" y="21"/>
                      <a:pt x="565" y="18"/>
                      <a:pt x="563" y="15"/>
                    </a:cubicBezTo>
                    <a:cubicBezTo>
                      <a:pt x="561" y="13"/>
                      <a:pt x="560" y="12"/>
                      <a:pt x="558" y="10"/>
                    </a:cubicBezTo>
                    <a:cubicBezTo>
                      <a:pt x="556" y="9"/>
                      <a:pt x="554" y="9"/>
                      <a:pt x="553" y="8"/>
                    </a:cubicBezTo>
                    <a:cubicBezTo>
                      <a:pt x="550" y="7"/>
                      <a:pt x="547" y="7"/>
                      <a:pt x="544" y="6"/>
                    </a:cubicBezTo>
                    <a:cubicBezTo>
                      <a:pt x="532" y="4"/>
                      <a:pt x="521" y="3"/>
                      <a:pt x="510" y="2"/>
                    </a:cubicBezTo>
                    <a:cubicBezTo>
                      <a:pt x="503" y="2"/>
                      <a:pt x="492" y="1"/>
                      <a:pt x="486" y="1"/>
                    </a:cubicBezTo>
                    <a:cubicBezTo>
                      <a:pt x="485" y="1"/>
                      <a:pt x="481" y="1"/>
                      <a:pt x="478" y="1"/>
                    </a:cubicBezTo>
                    <a:cubicBezTo>
                      <a:pt x="439" y="0"/>
                      <a:pt x="439" y="0"/>
                      <a:pt x="439" y="0"/>
                    </a:cubicBezTo>
                    <a:cubicBezTo>
                      <a:pt x="435" y="0"/>
                      <a:pt x="427" y="0"/>
                      <a:pt x="421" y="0"/>
                    </a:cubicBezTo>
                    <a:cubicBezTo>
                      <a:pt x="419" y="0"/>
                      <a:pt x="424" y="0"/>
                      <a:pt x="420" y="0"/>
                    </a:cubicBezTo>
                    <a:cubicBezTo>
                      <a:pt x="411" y="0"/>
                      <a:pt x="381" y="0"/>
                      <a:pt x="367" y="0"/>
                    </a:cubicBezTo>
                    <a:cubicBezTo>
                      <a:pt x="368" y="0"/>
                      <a:pt x="368" y="0"/>
                      <a:pt x="367" y="0"/>
                    </a:cubicBezTo>
                    <a:cubicBezTo>
                      <a:pt x="364" y="0"/>
                      <a:pt x="362" y="0"/>
                      <a:pt x="358" y="0"/>
                    </a:cubicBezTo>
                    <a:cubicBezTo>
                      <a:pt x="333" y="1"/>
                      <a:pt x="315" y="1"/>
                      <a:pt x="294" y="2"/>
                    </a:cubicBezTo>
                    <a:cubicBezTo>
                      <a:pt x="291" y="2"/>
                      <a:pt x="284" y="2"/>
                      <a:pt x="282" y="2"/>
                    </a:cubicBezTo>
                    <a:cubicBezTo>
                      <a:pt x="286" y="2"/>
                      <a:pt x="291" y="2"/>
                      <a:pt x="290" y="2"/>
                    </a:cubicBezTo>
                    <a:cubicBezTo>
                      <a:pt x="284" y="2"/>
                      <a:pt x="275" y="2"/>
                      <a:pt x="271" y="3"/>
                    </a:cubicBezTo>
                    <a:cubicBezTo>
                      <a:pt x="263" y="3"/>
                      <a:pt x="259" y="3"/>
                      <a:pt x="252" y="3"/>
                    </a:cubicBezTo>
                    <a:cubicBezTo>
                      <a:pt x="250" y="3"/>
                      <a:pt x="254" y="3"/>
                      <a:pt x="250" y="3"/>
                    </a:cubicBezTo>
                    <a:cubicBezTo>
                      <a:pt x="224" y="4"/>
                      <a:pt x="224" y="4"/>
                      <a:pt x="224" y="4"/>
                    </a:cubicBezTo>
                    <a:cubicBezTo>
                      <a:pt x="221" y="4"/>
                      <a:pt x="209" y="4"/>
                      <a:pt x="205" y="4"/>
                    </a:cubicBezTo>
                    <a:cubicBezTo>
                      <a:pt x="202" y="5"/>
                      <a:pt x="209" y="5"/>
                      <a:pt x="206" y="5"/>
                    </a:cubicBezTo>
                    <a:cubicBezTo>
                      <a:pt x="197" y="5"/>
                      <a:pt x="189" y="5"/>
                      <a:pt x="181" y="5"/>
                    </a:cubicBezTo>
                    <a:cubicBezTo>
                      <a:pt x="179" y="5"/>
                      <a:pt x="177" y="6"/>
                      <a:pt x="174" y="6"/>
                    </a:cubicBezTo>
                    <a:cubicBezTo>
                      <a:pt x="172" y="6"/>
                      <a:pt x="174" y="6"/>
                      <a:pt x="171" y="6"/>
                    </a:cubicBezTo>
                    <a:cubicBezTo>
                      <a:pt x="168" y="6"/>
                      <a:pt x="174" y="6"/>
                      <a:pt x="173" y="6"/>
                    </a:cubicBezTo>
                    <a:cubicBezTo>
                      <a:pt x="168" y="6"/>
                      <a:pt x="169" y="6"/>
                      <a:pt x="167" y="7"/>
                    </a:cubicBezTo>
                    <a:cubicBezTo>
                      <a:pt x="161" y="7"/>
                      <a:pt x="156" y="7"/>
                      <a:pt x="151" y="7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28" y="8"/>
                      <a:pt x="126" y="8"/>
                      <a:pt x="120" y="8"/>
                    </a:cubicBezTo>
                    <a:cubicBezTo>
                      <a:pt x="107" y="9"/>
                      <a:pt x="107" y="9"/>
                      <a:pt x="107" y="9"/>
                    </a:cubicBezTo>
                    <a:cubicBezTo>
                      <a:pt x="104" y="9"/>
                      <a:pt x="109" y="9"/>
                      <a:pt x="105" y="9"/>
                    </a:cubicBezTo>
                    <a:cubicBezTo>
                      <a:pt x="87" y="10"/>
                      <a:pt x="70" y="10"/>
                      <a:pt x="57" y="11"/>
                    </a:cubicBezTo>
                    <a:cubicBezTo>
                      <a:pt x="77" y="10"/>
                      <a:pt x="91" y="10"/>
                      <a:pt x="109" y="9"/>
                    </a:cubicBezTo>
                    <a:cubicBezTo>
                      <a:pt x="111" y="9"/>
                      <a:pt x="116" y="9"/>
                      <a:pt x="119" y="9"/>
                    </a:cubicBezTo>
                    <a:cubicBezTo>
                      <a:pt x="120" y="9"/>
                      <a:pt x="116" y="9"/>
                      <a:pt x="120" y="9"/>
                    </a:cubicBezTo>
                    <a:cubicBezTo>
                      <a:pt x="121" y="9"/>
                      <a:pt x="122" y="9"/>
                      <a:pt x="124" y="8"/>
                    </a:cubicBezTo>
                    <a:cubicBezTo>
                      <a:pt x="121" y="9"/>
                      <a:pt x="125" y="9"/>
                      <a:pt x="126" y="9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8" y="7"/>
                      <a:pt x="164" y="7"/>
                      <a:pt x="166" y="7"/>
                    </a:cubicBezTo>
                    <a:cubicBezTo>
                      <a:pt x="181" y="7"/>
                      <a:pt x="181" y="7"/>
                      <a:pt x="181" y="7"/>
                    </a:cubicBezTo>
                    <a:cubicBezTo>
                      <a:pt x="182" y="7"/>
                      <a:pt x="186" y="7"/>
                      <a:pt x="184" y="7"/>
                    </a:cubicBezTo>
                    <a:cubicBezTo>
                      <a:pt x="167" y="8"/>
                      <a:pt x="144" y="9"/>
                      <a:pt x="123" y="9"/>
                    </a:cubicBezTo>
                    <a:cubicBezTo>
                      <a:pt x="117" y="10"/>
                      <a:pt x="111" y="10"/>
                      <a:pt x="107" y="10"/>
                    </a:cubicBezTo>
                    <a:cubicBezTo>
                      <a:pt x="116" y="10"/>
                      <a:pt x="124" y="10"/>
                      <a:pt x="132" y="10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77" y="8"/>
                      <a:pt x="177" y="8"/>
                      <a:pt x="177" y="8"/>
                    </a:cubicBezTo>
                    <a:cubicBezTo>
                      <a:pt x="182" y="8"/>
                      <a:pt x="182" y="8"/>
                      <a:pt x="18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219" y="7"/>
                      <a:pt x="219" y="7"/>
                      <a:pt x="219" y="7"/>
                    </a:cubicBezTo>
                    <a:cubicBezTo>
                      <a:pt x="221" y="7"/>
                      <a:pt x="220" y="7"/>
                      <a:pt x="218" y="7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6" y="8"/>
                      <a:pt x="197" y="8"/>
                      <a:pt x="197" y="8"/>
                    </a:cubicBezTo>
                    <a:cubicBezTo>
                      <a:pt x="194" y="8"/>
                      <a:pt x="193" y="8"/>
                      <a:pt x="190" y="8"/>
                    </a:cubicBezTo>
                    <a:cubicBezTo>
                      <a:pt x="198" y="8"/>
                      <a:pt x="198" y="8"/>
                      <a:pt x="195" y="9"/>
                    </a:cubicBezTo>
                    <a:cubicBezTo>
                      <a:pt x="135" y="10"/>
                      <a:pt x="135" y="10"/>
                      <a:pt x="135" y="10"/>
                    </a:cubicBezTo>
                    <a:cubicBezTo>
                      <a:pt x="133" y="10"/>
                      <a:pt x="132" y="11"/>
                      <a:pt x="129" y="11"/>
                    </a:cubicBezTo>
                    <a:cubicBezTo>
                      <a:pt x="71" y="13"/>
                      <a:pt x="71" y="13"/>
                      <a:pt x="71" y="13"/>
                    </a:cubicBezTo>
                    <a:cubicBezTo>
                      <a:pt x="93" y="12"/>
                      <a:pt x="117" y="11"/>
                      <a:pt x="142" y="11"/>
                    </a:cubicBezTo>
                    <a:cubicBezTo>
                      <a:pt x="143" y="11"/>
                      <a:pt x="143" y="11"/>
                      <a:pt x="145" y="11"/>
                    </a:cubicBezTo>
                    <a:cubicBezTo>
                      <a:pt x="178" y="10"/>
                      <a:pt x="178" y="10"/>
                      <a:pt x="178" y="10"/>
                    </a:cubicBezTo>
                    <a:cubicBezTo>
                      <a:pt x="189" y="10"/>
                      <a:pt x="189" y="10"/>
                      <a:pt x="189" y="10"/>
                    </a:cubicBezTo>
                    <a:cubicBezTo>
                      <a:pt x="216" y="9"/>
                      <a:pt x="235" y="9"/>
                      <a:pt x="261" y="9"/>
                    </a:cubicBezTo>
                    <a:cubicBezTo>
                      <a:pt x="261" y="9"/>
                      <a:pt x="263" y="9"/>
                      <a:pt x="264" y="9"/>
                    </a:cubicBezTo>
                    <a:cubicBezTo>
                      <a:pt x="258" y="10"/>
                      <a:pt x="258" y="10"/>
                      <a:pt x="258" y="10"/>
                    </a:cubicBezTo>
                    <a:cubicBezTo>
                      <a:pt x="254" y="10"/>
                      <a:pt x="250" y="10"/>
                      <a:pt x="246" y="10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63" y="13"/>
                      <a:pt x="165" y="13"/>
                      <a:pt x="168" y="13"/>
                    </a:cubicBezTo>
                    <a:cubicBezTo>
                      <a:pt x="181" y="13"/>
                      <a:pt x="193" y="12"/>
                      <a:pt x="206" y="12"/>
                    </a:cubicBezTo>
                    <a:cubicBezTo>
                      <a:pt x="211" y="12"/>
                      <a:pt x="206" y="13"/>
                      <a:pt x="195" y="13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3" y="18"/>
                      <a:pt x="54" y="18"/>
                      <a:pt x="54" y="18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2" y="17"/>
                      <a:pt x="63" y="17"/>
                      <a:pt x="65" y="17"/>
                    </a:cubicBezTo>
                    <a:cubicBezTo>
                      <a:pt x="143" y="15"/>
                      <a:pt x="143" y="15"/>
                      <a:pt x="143" y="15"/>
                    </a:cubicBezTo>
                    <a:cubicBezTo>
                      <a:pt x="153" y="15"/>
                      <a:pt x="171" y="14"/>
                      <a:pt x="181" y="14"/>
                    </a:cubicBezTo>
                    <a:cubicBezTo>
                      <a:pt x="179" y="15"/>
                      <a:pt x="171" y="15"/>
                      <a:pt x="161" y="1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96" y="15"/>
                      <a:pt x="208" y="14"/>
                      <a:pt x="212" y="14"/>
                    </a:cubicBezTo>
                    <a:cubicBezTo>
                      <a:pt x="213" y="14"/>
                      <a:pt x="211" y="14"/>
                      <a:pt x="212" y="14"/>
                    </a:cubicBezTo>
                    <a:cubicBezTo>
                      <a:pt x="213" y="14"/>
                      <a:pt x="218" y="14"/>
                      <a:pt x="218" y="14"/>
                    </a:cubicBezTo>
                    <a:cubicBezTo>
                      <a:pt x="222" y="14"/>
                      <a:pt x="221" y="14"/>
                      <a:pt x="226" y="14"/>
                    </a:cubicBezTo>
                    <a:cubicBezTo>
                      <a:pt x="232" y="14"/>
                      <a:pt x="232" y="14"/>
                      <a:pt x="235" y="14"/>
                    </a:cubicBezTo>
                    <a:cubicBezTo>
                      <a:pt x="256" y="14"/>
                      <a:pt x="275" y="13"/>
                      <a:pt x="295" y="13"/>
                    </a:cubicBezTo>
                    <a:cubicBezTo>
                      <a:pt x="302" y="13"/>
                      <a:pt x="302" y="13"/>
                      <a:pt x="302" y="13"/>
                    </a:cubicBezTo>
                    <a:cubicBezTo>
                      <a:pt x="304" y="13"/>
                      <a:pt x="302" y="13"/>
                      <a:pt x="305" y="13"/>
                    </a:cubicBezTo>
                    <a:cubicBezTo>
                      <a:pt x="306" y="13"/>
                      <a:pt x="305" y="13"/>
                      <a:pt x="307" y="13"/>
                    </a:cubicBezTo>
                    <a:cubicBezTo>
                      <a:pt x="332" y="13"/>
                      <a:pt x="332" y="13"/>
                      <a:pt x="332" y="13"/>
                    </a:cubicBezTo>
                    <a:cubicBezTo>
                      <a:pt x="352" y="12"/>
                      <a:pt x="375" y="12"/>
                      <a:pt x="391" y="12"/>
                    </a:cubicBezTo>
                    <a:cubicBezTo>
                      <a:pt x="394" y="12"/>
                      <a:pt x="390" y="13"/>
                      <a:pt x="395" y="13"/>
                    </a:cubicBezTo>
                    <a:cubicBezTo>
                      <a:pt x="422" y="13"/>
                      <a:pt x="451" y="13"/>
                      <a:pt x="481" y="14"/>
                    </a:cubicBezTo>
                    <a:cubicBezTo>
                      <a:pt x="483" y="14"/>
                      <a:pt x="481" y="14"/>
                      <a:pt x="484" y="15"/>
                    </a:cubicBezTo>
                    <a:cubicBezTo>
                      <a:pt x="488" y="15"/>
                      <a:pt x="487" y="14"/>
                      <a:pt x="491" y="15"/>
                    </a:cubicBezTo>
                    <a:cubicBezTo>
                      <a:pt x="493" y="15"/>
                      <a:pt x="495" y="15"/>
                      <a:pt x="496" y="15"/>
                    </a:cubicBezTo>
                    <a:cubicBezTo>
                      <a:pt x="505" y="16"/>
                      <a:pt x="513" y="16"/>
                      <a:pt x="522" y="17"/>
                    </a:cubicBezTo>
                    <a:cubicBezTo>
                      <a:pt x="530" y="18"/>
                      <a:pt x="538" y="19"/>
                      <a:pt x="546" y="20"/>
                    </a:cubicBezTo>
                    <a:cubicBezTo>
                      <a:pt x="548" y="21"/>
                      <a:pt x="550" y="22"/>
                      <a:pt x="550" y="22"/>
                    </a:cubicBezTo>
                    <a:cubicBezTo>
                      <a:pt x="550" y="22"/>
                      <a:pt x="551" y="22"/>
                      <a:pt x="551" y="22"/>
                    </a:cubicBezTo>
                    <a:cubicBezTo>
                      <a:pt x="551" y="22"/>
                      <a:pt x="551" y="22"/>
                      <a:pt x="551" y="23"/>
                    </a:cubicBezTo>
                    <a:cubicBezTo>
                      <a:pt x="551" y="23"/>
                      <a:pt x="551" y="23"/>
                      <a:pt x="551" y="23"/>
                    </a:cubicBezTo>
                    <a:cubicBezTo>
                      <a:pt x="553" y="26"/>
                      <a:pt x="554" y="30"/>
                      <a:pt x="555" y="33"/>
                    </a:cubicBezTo>
                    <a:cubicBezTo>
                      <a:pt x="556" y="41"/>
                      <a:pt x="557" y="50"/>
                      <a:pt x="558" y="58"/>
                    </a:cubicBezTo>
                    <a:cubicBezTo>
                      <a:pt x="560" y="90"/>
                      <a:pt x="559" y="123"/>
                      <a:pt x="558" y="153"/>
                    </a:cubicBezTo>
                    <a:cubicBezTo>
                      <a:pt x="557" y="178"/>
                      <a:pt x="556" y="201"/>
                      <a:pt x="555" y="223"/>
                    </a:cubicBezTo>
                    <a:cubicBezTo>
                      <a:pt x="553" y="252"/>
                      <a:pt x="552" y="277"/>
                      <a:pt x="550" y="304"/>
                    </a:cubicBezTo>
                    <a:cubicBezTo>
                      <a:pt x="549" y="319"/>
                      <a:pt x="549" y="319"/>
                      <a:pt x="549" y="319"/>
                    </a:cubicBezTo>
                    <a:cubicBezTo>
                      <a:pt x="548" y="327"/>
                      <a:pt x="548" y="327"/>
                      <a:pt x="548" y="327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9" y="328"/>
                      <a:pt x="549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0" y="328"/>
                      <a:pt x="550" y="328"/>
                    </a:cubicBezTo>
                    <a:cubicBezTo>
                      <a:pt x="550" y="328"/>
                      <a:pt x="551" y="329"/>
                      <a:pt x="551" y="329"/>
                    </a:cubicBezTo>
                    <a:cubicBezTo>
                      <a:pt x="552" y="330"/>
                      <a:pt x="552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5" y="331"/>
                      <a:pt x="556" y="332"/>
                      <a:pt x="554" y="331"/>
                    </a:cubicBezTo>
                    <a:cubicBezTo>
                      <a:pt x="554" y="331"/>
                      <a:pt x="554" y="331"/>
                      <a:pt x="554" y="331"/>
                    </a:cubicBezTo>
                    <a:cubicBezTo>
                      <a:pt x="554" y="332"/>
                      <a:pt x="554" y="332"/>
                      <a:pt x="554" y="332"/>
                    </a:cubicBezTo>
                    <a:cubicBezTo>
                      <a:pt x="554" y="332"/>
                      <a:pt x="554" y="331"/>
                      <a:pt x="553" y="331"/>
                    </a:cubicBezTo>
                    <a:cubicBezTo>
                      <a:pt x="553" y="331"/>
                      <a:pt x="553" y="331"/>
                      <a:pt x="553" y="331"/>
                    </a:cubicBezTo>
                    <a:cubicBezTo>
                      <a:pt x="551" y="331"/>
                      <a:pt x="547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1"/>
                      <a:pt x="548" y="331"/>
                      <a:pt x="548" y="331"/>
                    </a:cubicBezTo>
                    <a:cubicBezTo>
                      <a:pt x="548" y="330"/>
                      <a:pt x="548" y="330"/>
                      <a:pt x="548" y="330"/>
                    </a:cubicBezTo>
                    <a:cubicBezTo>
                      <a:pt x="548" y="328"/>
                      <a:pt x="548" y="328"/>
                      <a:pt x="548" y="328"/>
                    </a:cubicBezTo>
                    <a:cubicBezTo>
                      <a:pt x="547" y="329"/>
                      <a:pt x="546" y="329"/>
                      <a:pt x="545" y="329"/>
                    </a:cubicBezTo>
                    <a:cubicBezTo>
                      <a:pt x="543" y="330"/>
                      <a:pt x="541" y="331"/>
                      <a:pt x="538" y="331"/>
                    </a:cubicBezTo>
                    <a:cubicBezTo>
                      <a:pt x="534" y="332"/>
                      <a:pt x="530" y="333"/>
                      <a:pt x="526" y="333"/>
                    </a:cubicBezTo>
                    <a:cubicBezTo>
                      <a:pt x="523" y="334"/>
                      <a:pt x="520" y="334"/>
                      <a:pt x="517" y="335"/>
                    </a:cubicBezTo>
                    <a:cubicBezTo>
                      <a:pt x="512" y="335"/>
                      <a:pt x="507" y="336"/>
                      <a:pt x="502" y="336"/>
                    </a:cubicBezTo>
                    <a:cubicBezTo>
                      <a:pt x="488" y="337"/>
                      <a:pt x="475" y="339"/>
                      <a:pt x="461" y="340"/>
                    </a:cubicBezTo>
                    <a:cubicBezTo>
                      <a:pt x="446" y="341"/>
                      <a:pt x="432" y="341"/>
                      <a:pt x="417" y="342"/>
                    </a:cubicBezTo>
                    <a:cubicBezTo>
                      <a:pt x="392" y="343"/>
                      <a:pt x="392" y="343"/>
                      <a:pt x="392" y="343"/>
                    </a:cubicBezTo>
                    <a:cubicBezTo>
                      <a:pt x="375" y="343"/>
                      <a:pt x="375" y="343"/>
                      <a:pt x="375" y="343"/>
                    </a:cubicBezTo>
                    <a:cubicBezTo>
                      <a:pt x="359" y="344"/>
                      <a:pt x="343" y="345"/>
                      <a:pt x="328" y="345"/>
                    </a:cubicBezTo>
                    <a:cubicBezTo>
                      <a:pt x="266" y="345"/>
                      <a:pt x="266" y="345"/>
                      <a:pt x="266" y="345"/>
                    </a:cubicBezTo>
                    <a:cubicBezTo>
                      <a:pt x="243" y="345"/>
                      <a:pt x="216" y="345"/>
                      <a:pt x="194" y="345"/>
                    </a:cubicBezTo>
                    <a:cubicBezTo>
                      <a:pt x="176" y="344"/>
                      <a:pt x="158" y="344"/>
                      <a:pt x="138" y="343"/>
                    </a:cubicBezTo>
                    <a:cubicBezTo>
                      <a:pt x="133" y="342"/>
                      <a:pt x="133" y="342"/>
                      <a:pt x="133" y="342"/>
                    </a:cubicBezTo>
                    <a:cubicBezTo>
                      <a:pt x="103" y="341"/>
                      <a:pt x="69" y="339"/>
                      <a:pt x="46" y="334"/>
                    </a:cubicBezTo>
                    <a:cubicBezTo>
                      <a:pt x="41" y="333"/>
                      <a:pt x="37" y="332"/>
                      <a:pt x="34" y="331"/>
                    </a:cubicBezTo>
                    <a:cubicBezTo>
                      <a:pt x="32" y="331"/>
                      <a:pt x="30" y="330"/>
                      <a:pt x="29" y="329"/>
                    </a:cubicBezTo>
                    <a:cubicBezTo>
                      <a:pt x="28" y="329"/>
                      <a:pt x="28" y="329"/>
                      <a:pt x="28" y="329"/>
                    </a:cubicBezTo>
                    <a:cubicBezTo>
                      <a:pt x="28" y="329"/>
                      <a:pt x="28" y="328"/>
                      <a:pt x="28" y="328"/>
                    </a:cubicBezTo>
                    <a:cubicBezTo>
                      <a:pt x="27" y="328"/>
                      <a:pt x="27" y="328"/>
                      <a:pt x="27" y="328"/>
                    </a:cubicBezTo>
                    <a:cubicBezTo>
                      <a:pt x="27" y="327"/>
                      <a:pt x="27" y="327"/>
                      <a:pt x="27" y="327"/>
                    </a:cubicBezTo>
                    <a:cubicBezTo>
                      <a:pt x="26" y="324"/>
                      <a:pt x="26" y="324"/>
                      <a:pt x="26" y="324"/>
                    </a:cubicBezTo>
                    <a:cubicBezTo>
                      <a:pt x="25" y="318"/>
                      <a:pt x="25" y="318"/>
                      <a:pt x="25" y="318"/>
                    </a:cubicBezTo>
                    <a:cubicBezTo>
                      <a:pt x="24" y="314"/>
                      <a:pt x="23" y="309"/>
                      <a:pt x="22" y="305"/>
                    </a:cubicBezTo>
                    <a:cubicBezTo>
                      <a:pt x="22" y="302"/>
                      <a:pt x="21" y="300"/>
                      <a:pt x="21" y="297"/>
                    </a:cubicBezTo>
                    <a:cubicBezTo>
                      <a:pt x="20" y="288"/>
                      <a:pt x="18" y="280"/>
                      <a:pt x="18" y="270"/>
                    </a:cubicBezTo>
                    <a:cubicBezTo>
                      <a:pt x="16" y="256"/>
                      <a:pt x="16" y="240"/>
                      <a:pt x="16" y="223"/>
                    </a:cubicBezTo>
                    <a:cubicBezTo>
                      <a:pt x="16" y="210"/>
                      <a:pt x="16" y="191"/>
                      <a:pt x="16" y="176"/>
                    </a:cubicBezTo>
                    <a:cubicBezTo>
                      <a:pt x="18" y="151"/>
                      <a:pt x="19" y="126"/>
                      <a:pt x="21" y="100"/>
                    </a:cubicBezTo>
                    <a:cubicBezTo>
                      <a:pt x="22" y="91"/>
                      <a:pt x="23" y="83"/>
                      <a:pt x="24" y="75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9"/>
                      <a:pt x="28" y="39"/>
                      <a:pt x="28" y="39"/>
                    </a:cubicBezTo>
                    <a:cubicBezTo>
                      <a:pt x="28" y="38"/>
                      <a:pt x="28" y="37"/>
                      <a:pt x="29" y="36"/>
                    </a:cubicBezTo>
                    <a:cubicBezTo>
                      <a:pt x="30" y="36"/>
                      <a:pt x="28" y="35"/>
                      <a:pt x="29" y="35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0" y="33"/>
                    </a:cubicBezTo>
                    <a:cubicBezTo>
                      <a:pt x="30" y="33"/>
                      <a:pt x="30" y="33"/>
                      <a:pt x="30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1"/>
                      <a:pt x="31" y="31"/>
                      <a:pt x="31" y="30"/>
                    </a:cubicBezTo>
                    <a:cubicBezTo>
                      <a:pt x="31" y="30"/>
                      <a:pt x="30" y="29"/>
                      <a:pt x="30" y="29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30" y="26"/>
                      <a:pt x="30" y="25"/>
                      <a:pt x="29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23"/>
                      <a:pt x="28" y="23"/>
                      <a:pt x="27" y="21"/>
                    </a:cubicBezTo>
                    <a:cubicBezTo>
                      <a:pt x="27" y="21"/>
                      <a:pt x="27" y="21"/>
                      <a:pt x="26" y="21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3" y="19"/>
                      <a:pt x="22" y="19"/>
                      <a:pt x="21" y="19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19" y="19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7" y="20"/>
                      <a:pt x="16" y="21"/>
                      <a:pt x="16" y="21"/>
                    </a:cubicBezTo>
                    <a:cubicBezTo>
                      <a:pt x="16" y="21"/>
                      <a:pt x="16" y="21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4"/>
                      <a:pt x="13" y="25"/>
                      <a:pt x="13" y="25"/>
                    </a:cubicBezTo>
                    <a:cubicBezTo>
                      <a:pt x="13" y="25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1" y="28"/>
                      <a:pt x="11" y="29"/>
                      <a:pt x="11" y="29"/>
                    </a:cubicBezTo>
                    <a:cubicBezTo>
                      <a:pt x="12" y="29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1" y="31"/>
                    </a:cubicBezTo>
                    <a:cubicBezTo>
                      <a:pt x="11" y="31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2" y="34"/>
                      <a:pt x="11" y="36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3"/>
                      <a:pt x="8" y="69"/>
                      <a:pt x="8" y="75"/>
                    </a:cubicBezTo>
                    <a:cubicBezTo>
                      <a:pt x="7" y="85"/>
                      <a:pt x="6" y="93"/>
                      <a:pt x="5" y="102"/>
                    </a:cubicBezTo>
                    <a:cubicBezTo>
                      <a:pt x="4" y="114"/>
                      <a:pt x="4" y="123"/>
                      <a:pt x="3" y="134"/>
                    </a:cubicBezTo>
                    <a:cubicBezTo>
                      <a:pt x="2" y="146"/>
                      <a:pt x="2" y="146"/>
                      <a:pt x="2" y="146"/>
                    </a:cubicBezTo>
                    <a:cubicBezTo>
                      <a:pt x="2" y="158"/>
                      <a:pt x="2" y="158"/>
                      <a:pt x="2" y="158"/>
                    </a:cubicBezTo>
                    <a:cubicBezTo>
                      <a:pt x="1" y="170"/>
                      <a:pt x="1" y="170"/>
                      <a:pt x="1" y="170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81"/>
                      <a:pt x="0" y="183"/>
                      <a:pt x="0" y="186"/>
                    </a:cubicBezTo>
                    <a:cubicBezTo>
                      <a:pt x="0" y="197"/>
                      <a:pt x="0" y="197"/>
                      <a:pt x="0" y="197"/>
                    </a:cubicBezTo>
                    <a:cubicBezTo>
                      <a:pt x="0" y="210"/>
                      <a:pt x="0" y="224"/>
                      <a:pt x="1" y="236"/>
                    </a:cubicBezTo>
                    <a:cubicBezTo>
                      <a:pt x="1" y="259"/>
                      <a:pt x="3" y="278"/>
                      <a:pt x="6" y="304"/>
                    </a:cubicBezTo>
                    <a:cubicBezTo>
                      <a:pt x="8" y="311"/>
                      <a:pt x="9" y="316"/>
                      <a:pt x="10" y="323"/>
                    </a:cubicBezTo>
                    <a:cubicBezTo>
                      <a:pt x="11" y="324"/>
                      <a:pt x="11" y="324"/>
                      <a:pt x="11" y="327"/>
                    </a:cubicBezTo>
                    <a:cubicBezTo>
                      <a:pt x="12" y="328"/>
                      <a:pt x="12" y="330"/>
                      <a:pt x="13" y="332"/>
                    </a:cubicBezTo>
                    <a:cubicBezTo>
                      <a:pt x="13" y="333"/>
                      <a:pt x="14" y="335"/>
                      <a:pt x="14" y="336"/>
                    </a:cubicBezTo>
                    <a:cubicBezTo>
                      <a:pt x="15" y="337"/>
                      <a:pt x="16" y="338"/>
                      <a:pt x="17" y="340"/>
                    </a:cubicBezTo>
                    <a:cubicBezTo>
                      <a:pt x="18" y="341"/>
                      <a:pt x="19" y="341"/>
                      <a:pt x="21" y="342"/>
                    </a:cubicBezTo>
                    <a:cubicBezTo>
                      <a:pt x="22" y="343"/>
                      <a:pt x="23" y="343"/>
                      <a:pt x="24" y="344"/>
                    </a:cubicBezTo>
                    <a:cubicBezTo>
                      <a:pt x="26" y="344"/>
                      <a:pt x="28" y="345"/>
                      <a:pt x="30" y="346"/>
                    </a:cubicBezTo>
                    <a:cubicBezTo>
                      <a:pt x="37" y="348"/>
                      <a:pt x="44" y="349"/>
                      <a:pt x="51" y="350"/>
                    </a:cubicBezTo>
                    <a:cubicBezTo>
                      <a:pt x="52" y="350"/>
                      <a:pt x="52" y="350"/>
                      <a:pt x="53" y="350"/>
                    </a:cubicBezTo>
                    <a:cubicBezTo>
                      <a:pt x="73" y="354"/>
                      <a:pt x="97" y="355"/>
                      <a:pt x="113" y="356"/>
                    </a:cubicBezTo>
                    <a:cubicBezTo>
                      <a:pt x="124" y="357"/>
                      <a:pt x="138" y="357"/>
                      <a:pt x="153" y="358"/>
                    </a:cubicBezTo>
                    <a:cubicBezTo>
                      <a:pt x="159" y="358"/>
                      <a:pt x="166" y="359"/>
                      <a:pt x="173" y="359"/>
                    </a:cubicBezTo>
                    <a:cubicBezTo>
                      <a:pt x="185" y="359"/>
                      <a:pt x="202" y="359"/>
                      <a:pt x="214" y="360"/>
                    </a:cubicBezTo>
                    <a:cubicBezTo>
                      <a:pt x="224" y="359"/>
                      <a:pt x="224" y="359"/>
                      <a:pt x="224" y="359"/>
                    </a:cubicBezTo>
                    <a:cubicBezTo>
                      <a:pt x="244" y="360"/>
                      <a:pt x="244" y="360"/>
                      <a:pt x="244" y="360"/>
                    </a:cubicBezTo>
                    <a:cubicBezTo>
                      <a:pt x="270" y="360"/>
                      <a:pt x="300" y="360"/>
                      <a:pt x="323" y="359"/>
                    </a:cubicBezTo>
                    <a:cubicBezTo>
                      <a:pt x="344" y="359"/>
                      <a:pt x="344" y="359"/>
                      <a:pt x="344" y="359"/>
                    </a:cubicBezTo>
                    <a:cubicBezTo>
                      <a:pt x="357" y="358"/>
                      <a:pt x="371" y="358"/>
                      <a:pt x="384" y="358"/>
                    </a:cubicBezTo>
                    <a:cubicBezTo>
                      <a:pt x="394" y="357"/>
                      <a:pt x="394" y="357"/>
                      <a:pt x="394" y="357"/>
                    </a:cubicBezTo>
                    <a:cubicBezTo>
                      <a:pt x="417" y="356"/>
                      <a:pt x="417" y="356"/>
                      <a:pt x="417" y="356"/>
                    </a:cubicBezTo>
                    <a:cubicBezTo>
                      <a:pt x="438" y="355"/>
                      <a:pt x="458" y="354"/>
                      <a:pt x="477" y="353"/>
                    </a:cubicBezTo>
                    <a:cubicBezTo>
                      <a:pt x="490" y="352"/>
                      <a:pt x="505" y="350"/>
                      <a:pt x="520" y="348"/>
                    </a:cubicBezTo>
                    <a:cubicBezTo>
                      <a:pt x="528" y="347"/>
                      <a:pt x="536" y="346"/>
                      <a:pt x="544" y="344"/>
                    </a:cubicBezTo>
                    <a:cubicBezTo>
                      <a:pt x="546" y="344"/>
                      <a:pt x="548" y="343"/>
                      <a:pt x="550" y="343"/>
                    </a:cubicBezTo>
                    <a:cubicBezTo>
                      <a:pt x="552" y="342"/>
                      <a:pt x="554" y="341"/>
                      <a:pt x="557" y="340"/>
                    </a:cubicBezTo>
                    <a:cubicBezTo>
                      <a:pt x="558" y="339"/>
                      <a:pt x="559" y="339"/>
                      <a:pt x="561" y="336"/>
                    </a:cubicBezTo>
                    <a:cubicBezTo>
                      <a:pt x="562" y="333"/>
                      <a:pt x="562" y="332"/>
                      <a:pt x="562" y="332"/>
                    </a:cubicBezTo>
                    <a:cubicBezTo>
                      <a:pt x="562" y="330"/>
                      <a:pt x="562" y="330"/>
                      <a:pt x="562" y="330"/>
                    </a:cubicBezTo>
                    <a:cubicBezTo>
                      <a:pt x="563" y="325"/>
                      <a:pt x="563" y="325"/>
                      <a:pt x="563" y="325"/>
                    </a:cubicBezTo>
                    <a:cubicBezTo>
                      <a:pt x="563" y="318"/>
                      <a:pt x="563" y="312"/>
                      <a:pt x="564" y="306"/>
                    </a:cubicBezTo>
                    <a:cubicBezTo>
                      <a:pt x="568" y="238"/>
                      <a:pt x="568" y="238"/>
                      <a:pt x="568" y="238"/>
                    </a:cubicBezTo>
                    <a:cubicBezTo>
                      <a:pt x="570" y="194"/>
                      <a:pt x="573" y="148"/>
                      <a:pt x="573" y="102"/>
                    </a:cubicBezTo>
                    <a:cubicBezTo>
                      <a:pt x="573" y="91"/>
                      <a:pt x="572" y="79"/>
                      <a:pt x="572" y="68"/>
                    </a:cubicBezTo>
                    <a:close/>
                    <a:moveTo>
                      <a:pt x="213" y="14"/>
                    </a:moveTo>
                    <a:cubicBezTo>
                      <a:pt x="212" y="14"/>
                      <a:pt x="212" y="14"/>
                      <a:pt x="212" y="14"/>
                    </a:cubicBezTo>
                    <a:cubicBezTo>
                      <a:pt x="212" y="14"/>
                      <a:pt x="212" y="14"/>
                      <a:pt x="213" y="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  <a:ea typeface="新細明體" charset="-120"/>
                </a:endParaRPr>
              </a:p>
            </p:txBody>
          </p:sp>
          <p:pic>
            <p:nvPicPr>
              <p:cNvPr id="2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50751" y="3319223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050" y="350560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8038" y="357301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8364" y="317803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0412" y="3978862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518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5960" y="4186240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3490" y="4000419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79886" y="3497377"/>
                <a:ext cx="211014" cy="223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0508" y="4482696"/>
                <a:ext cx="237852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8159" y="395679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9481" y="3460876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7820" y="407859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6203" y="435113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0893" y="315414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0811" y="454581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4104" y="4811085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8317" y="4473088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9143" y="2832863"/>
                <a:ext cx="280984" cy="229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" name="文字方塊 19"/>
            <p:cNvSpPr txBox="1"/>
            <p:nvPr/>
          </p:nvSpPr>
          <p:spPr>
            <a:xfrm>
              <a:off x="2871623" y="4115296"/>
              <a:ext cx="1558404" cy="385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+mj-lt"/>
                </a:rPr>
                <a:t>SVM</a:t>
              </a:r>
              <a:endParaRPr lang="zh-TW" altLang="en-US" sz="2400" dirty="0">
                <a:latin typeface="+mj-lt"/>
              </a:endParaRPr>
            </a:p>
          </p:txBody>
        </p:sp>
      </p:grpSp>
      <p:cxnSp>
        <p:nvCxnSpPr>
          <p:cNvPr id="53" name="直線接點 52"/>
          <p:cNvCxnSpPr>
            <a:cxnSpLocks/>
          </p:cNvCxnSpPr>
          <p:nvPr/>
        </p:nvCxnSpPr>
        <p:spPr>
          <a:xfrm>
            <a:off x="3431711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cxnSpLocks/>
          </p:cNvCxnSpPr>
          <p:nvPr/>
        </p:nvCxnSpPr>
        <p:spPr>
          <a:xfrm>
            <a:off x="6046859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cxnSpLocks/>
          </p:cNvCxnSpPr>
          <p:nvPr/>
        </p:nvCxnSpPr>
        <p:spPr>
          <a:xfrm>
            <a:off x="8654693" y="1845304"/>
            <a:ext cx="688" cy="43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 bwMode="auto">
          <a:xfrm>
            <a:off x="9010830" y="3177531"/>
            <a:ext cx="2088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72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17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%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1093433" y="3443388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976344" y="3530998"/>
            <a:ext cx="150177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836327" y="3444073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93433" y="2961507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836327" y="2962192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2230842" y="2023130"/>
            <a:ext cx="1080000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35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標題 6"/>
          <p:cNvSpPr txBox="1">
            <a:spLocks/>
          </p:cNvSpPr>
          <p:nvPr/>
        </p:nvSpPr>
        <p:spPr bwMode="auto">
          <a:xfrm>
            <a:off x="2737024" y="2505596"/>
            <a:ext cx="671474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zh-TW" altLang="en-US" sz="4800" dirty="0">
                <a:latin typeface="+mn-lt"/>
              </a:rPr>
              <a:t>這種方法的缺點是</a:t>
            </a:r>
            <a:r>
              <a:rPr kumimoji="0" lang="en-US" altLang="zh-TW" sz="4800" dirty="0">
                <a:latin typeface="+mn-lt"/>
              </a:rPr>
              <a:t>…</a:t>
            </a: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/>
              <a:t>有錢人遠少於沒錢人</a:t>
            </a:r>
            <a:endParaRPr kumimoji="0" lang="en-US" altLang="zh-TW" sz="4800" dirty="0"/>
          </a:p>
          <a:p>
            <a:pPr algn="l">
              <a:lnSpc>
                <a:spcPct val="150000"/>
              </a:lnSpc>
              <a:defRPr/>
            </a:pPr>
            <a:endParaRPr kumimoji="0" lang="en-US" altLang="zh-TW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23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36</a:t>
            </a:fld>
            <a:endParaRPr kumimoji="0" lang="zh-TW" altLang="en-US" dirty="0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7091" y="0"/>
            <a:ext cx="6121400" cy="6862764"/>
          </a:xfrm>
          <a:prstGeom prst="rect">
            <a:avLst/>
          </a:prstGeom>
          <a:solidFill>
            <a:srgbClr val="39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60" name="文字方塊 29"/>
          <p:cNvSpPr txBox="1">
            <a:spLocks noChangeArrowheads="1"/>
          </p:cNvSpPr>
          <p:nvPr/>
        </p:nvSpPr>
        <p:spPr bwMode="auto">
          <a:xfrm>
            <a:off x="2456759" y="233567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文字方塊 30"/>
          <p:cNvSpPr txBox="1">
            <a:spLocks noChangeArrowheads="1"/>
          </p:cNvSpPr>
          <p:nvPr/>
        </p:nvSpPr>
        <p:spPr bwMode="auto">
          <a:xfrm>
            <a:off x="3273429" y="270349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文字方塊 32"/>
          <p:cNvSpPr txBox="1">
            <a:spLocks noChangeArrowheads="1"/>
          </p:cNvSpPr>
          <p:nvPr/>
        </p:nvSpPr>
        <p:spPr bwMode="auto">
          <a:xfrm>
            <a:off x="2685803" y="354506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文字方塊 33"/>
          <p:cNvSpPr txBox="1">
            <a:spLocks noChangeArrowheads="1"/>
          </p:cNvSpPr>
          <p:nvPr/>
        </p:nvSpPr>
        <p:spPr bwMode="auto">
          <a:xfrm>
            <a:off x="1775520" y="2966194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800910" y="423828"/>
            <a:ext cx="4514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1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/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0" lang="en-US" altLang="zh-TW" sz="4800" dirty="0">
                <a:solidFill>
                  <a:srgbClr val="C00000"/>
                </a:solidFill>
              </a:rPr>
              <a:t> </a:t>
            </a:r>
            <a:r>
              <a:rPr kumimoji="0" lang="zh-TW" altLang="en-US" sz="4800" dirty="0">
                <a:solidFill>
                  <a:srgbClr val="C00000"/>
                </a:solidFill>
              </a:rPr>
              <a:t>比例懸殊</a:t>
            </a:r>
          </a:p>
        </p:txBody>
      </p:sp>
      <p:sp>
        <p:nvSpPr>
          <p:cNvPr id="115" name="文字方塊 8"/>
          <p:cNvSpPr txBox="1">
            <a:spLocks noChangeArrowheads="1"/>
          </p:cNvSpPr>
          <p:nvPr/>
        </p:nvSpPr>
        <p:spPr bwMode="auto">
          <a:xfrm>
            <a:off x="6120553" y="370236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28" name="文字方塊 10"/>
          <p:cNvSpPr txBox="1">
            <a:spLocks noChangeArrowheads="1"/>
          </p:cNvSpPr>
          <p:nvPr/>
        </p:nvSpPr>
        <p:spPr bwMode="auto">
          <a:xfrm>
            <a:off x="7317528" y="412305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29" name="文字方塊 12"/>
          <p:cNvSpPr txBox="1">
            <a:spLocks noChangeArrowheads="1"/>
          </p:cNvSpPr>
          <p:nvPr/>
        </p:nvSpPr>
        <p:spPr bwMode="auto">
          <a:xfrm>
            <a:off x="9623425" y="492494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2" name="文字方塊 13"/>
          <p:cNvSpPr txBox="1">
            <a:spLocks noChangeArrowheads="1"/>
          </p:cNvSpPr>
          <p:nvPr/>
        </p:nvSpPr>
        <p:spPr bwMode="auto">
          <a:xfrm>
            <a:off x="9451387" y="5813221"/>
            <a:ext cx="1037101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3" name="文字方塊 14"/>
          <p:cNvSpPr txBox="1">
            <a:spLocks noChangeArrowheads="1"/>
          </p:cNvSpPr>
          <p:nvPr/>
        </p:nvSpPr>
        <p:spPr bwMode="auto">
          <a:xfrm>
            <a:off x="8733553" y="5337120"/>
            <a:ext cx="1106863" cy="113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4" name="文字方塊 16"/>
          <p:cNvSpPr txBox="1">
            <a:spLocks noChangeArrowheads="1"/>
          </p:cNvSpPr>
          <p:nvPr/>
        </p:nvSpPr>
        <p:spPr bwMode="auto">
          <a:xfrm>
            <a:off x="8147927" y="4752299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5" name="文字方塊 17"/>
          <p:cNvSpPr txBox="1">
            <a:spLocks noChangeArrowheads="1"/>
          </p:cNvSpPr>
          <p:nvPr/>
        </p:nvSpPr>
        <p:spPr bwMode="auto">
          <a:xfrm>
            <a:off x="7176740" y="494317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6" name="文字方塊 18"/>
          <p:cNvSpPr txBox="1">
            <a:spLocks noChangeArrowheads="1"/>
          </p:cNvSpPr>
          <p:nvPr/>
        </p:nvSpPr>
        <p:spPr bwMode="auto">
          <a:xfrm>
            <a:off x="6096000" y="532469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7" name="文字方塊 19"/>
          <p:cNvSpPr txBox="1">
            <a:spLocks noChangeArrowheads="1"/>
          </p:cNvSpPr>
          <p:nvPr/>
        </p:nvSpPr>
        <p:spPr bwMode="auto">
          <a:xfrm>
            <a:off x="7752184" y="56127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8" name="文字方塊 21"/>
          <p:cNvSpPr txBox="1">
            <a:spLocks noChangeArrowheads="1"/>
          </p:cNvSpPr>
          <p:nvPr/>
        </p:nvSpPr>
        <p:spPr bwMode="auto">
          <a:xfrm>
            <a:off x="6815112" y="57412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39" name="文字方塊 23"/>
          <p:cNvSpPr txBox="1">
            <a:spLocks noChangeArrowheads="1"/>
          </p:cNvSpPr>
          <p:nvPr/>
        </p:nvSpPr>
        <p:spPr bwMode="auto">
          <a:xfrm>
            <a:off x="6855566" y="328644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0" name="文字方塊 24"/>
          <p:cNvSpPr txBox="1">
            <a:spLocks noChangeArrowheads="1"/>
          </p:cNvSpPr>
          <p:nvPr/>
        </p:nvSpPr>
        <p:spPr bwMode="auto">
          <a:xfrm>
            <a:off x="7044478" y="235140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1" name="文字方塊 25"/>
          <p:cNvSpPr txBox="1">
            <a:spLocks noChangeArrowheads="1"/>
          </p:cNvSpPr>
          <p:nvPr/>
        </p:nvSpPr>
        <p:spPr bwMode="auto">
          <a:xfrm>
            <a:off x="6228503" y="2703830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2" name="文字方塊 27"/>
          <p:cNvSpPr txBox="1">
            <a:spLocks noChangeArrowheads="1"/>
          </p:cNvSpPr>
          <p:nvPr/>
        </p:nvSpPr>
        <p:spPr bwMode="auto">
          <a:xfrm>
            <a:off x="8485705" y="2567379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3" name="文字方塊 28"/>
          <p:cNvSpPr txBox="1">
            <a:spLocks noChangeArrowheads="1"/>
          </p:cNvSpPr>
          <p:nvPr/>
        </p:nvSpPr>
        <p:spPr bwMode="auto">
          <a:xfrm>
            <a:off x="7693766" y="2999105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4" name="文字方塊 29"/>
          <p:cNvSpPr txBox="1">
            <a:spLocks noChangeArrowheads="1"/>
          </p:cNvSpPr>
          <p:nvPr/>
        </p:nvSpPr>
        <p:spPr bwMode="auto">
          <a:xfrm>
            <a:off x="8832304" y="342453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5" name="文字方塊 30"/>
          <p:cNvSpPr txBox="1">
            <a:spLocks noChangeArrowheads="1"/>
          </p:cNvSpPr>
          <p:nvPr/>
        </p:nvSpPr>
        <p:spPr bwMode="auto">
          <a:xfrm>
            <a:off x="9659091" y="308483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6" name="文字方塊 31"/>
          <p:cNvSpPr txBox="1">
            <a:spLocks noChangeArrowheads="1"/>
          </p:cNvSpPr>
          <p:nvPr/>
        </p:nvSpPr>
        <p:spPr bwMode="auto">
          <a:xfrm>
            <a:off x="9532091" y="3946842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7" name="文字方塊 32"/>
          <p:cNvSpPr txBox="1">
            <a:spLocks noChangeArrowheads="1"/>
          </p:cNvSpPr>
          <p:nvPr/>
        </p:nvSpPr>
        <p:spPr bwMode="auto">
          <a:xfrm>
            <a:off x="8916786" y="439553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8" name="文字方塊 33"/>
          <p:cNvSpPr txBox="1">
            <a:spLocks noChangeArrowheads="1"/>
          </p:cNvSpPr>
          <p:nvPr/>
        </p:nvSpPr>
        <p:spPr bwMode="auto">
          <a:xfrm>
            <a:off x="8095403" y="381666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49" name="文字方塊 38"/>
          <p:cNvSpPr txBox="1">
            <a:spLocks noChangeArrowheads="1"/>
          </p:cNvSpPr>
          <p:nvPr/>
        </p:nvSpPr>
        <p:spPr bwMode="auto">
          <a:xfrm>
            <a:off x="6455072" y="4460597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0" name="文字方塊 44"/>
          <p:cNvSpPr txBox="1">
            <a:spLocks noChangeArrowheads="1"/>
          </p:cNvSpPr>
          <p:nvPr/>
        </p:nvSpPr>
        <p:spPr bwMode="auto">
          <a:xfrm>
            <a:off x="9336360" y="227240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1" name="文字方塊 45"/>
          <p:cNvSpPr txBox="1">
            <a:spLocks noChangeArrowheads="1"/>
          </p:cNvSpPr>
          <p:nvPr/>
        </p:nvSpPr>
        <p:spPr bwMode="auto">
          <a:xfrm>
            <a:off x="7909641" y="201961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2" name="文字方塊 46"/>
          <p:cNvSpPr txBox="1">
            <a:spLocks noChangeArrowheads="1"/>
          </p:cNvSpPr>
          <p:nvPr/>
        </p:nvSpPr>
        <p:spPr bwMode="auto">
          <a:xfrm>
            <a:off x="6374553" y="1775142"/>
            <a:ext cx="10588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3" name="文字方塊 37"/>
          <p:cNvSpPr txBox="1">
            <a:spLocks noChangeArrowheads="1"/>
          </p:cNvSpPr>
          <p:nvPr/>
        </p:nvSpPr>
        <p:spPr bwMode="auto">
          <a:xfrm>
            <a:off x="8737104" y="1624330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4" name="文字方塊 48"/>
          <p:cNvSpPr txBox="1">
            <a:spLocks noChangeArrowheads="1"/>
          </p:cNvSpPr>
          <p:nvPr/>
        </p:nvSpPr>
        <p:spPr bwMode="auto">
          <a:xfrm>
            <a:off x="7298243" y="1415772"/>
            <a:ext cx="1101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6" name="文字方塊 29"/>
          <p:cNvSpPr txBox="1">
            <a:spLocks noChangeArrowheads="1"/>
          </p:cNvSpPr>
          <p:nvPr/>
        </p:nvSpPr>
        <p:spPr bwMode="auto">
          <a:xfrm>
            <a:off x="10266598" y="445397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7" name="文字方塊 30"/>
          <p:cNvSpPr txBox="1">
            <a:spLocks noChangeArrowheads="1"/>
          </p:cNvSpPr>
          <p:nvPr/>
        </p:nvSpPr>
        <p:spPr bwMode="auto">
          <a:xfrm>
            <a:off x="10200456" y="2506109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8" name="文字方塊 31"/>
          <p:cNvSpPr txBox="1">
            <a:spLocks noChangeArrowheads="1"/>
          </p:cNvSpPr>
          <p:nvPr/>
        </p:nvSpPr>
        <p:spPr bwMode="auto">
          <a:xfrm>
            <a:off x="10848352" y="375874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59" name="文字方塊 32"/>
          <p:cNvSpPr txBox="1">
            <a:spLocks noChangeArrowheads="1"/>
          </p:cNvSpPr>
          <p:nvPr/>
        </p:nvSpPr>
        <p:spPr bwMode="auto">
          <a:xfrm>
            <a:off x="10128448" y="554071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0" name="文字方塊 44"/>
          <p:cNvSpPr txBox="1">
            <a:spLocks noChangeArrowheads="1"/>
          </p:cNvSpPr>
          <p:nvPr/>
        </p:nvSpPr>
        <p:spPr bwMode="auto">
          <a:xfrm>
            <a:off x="11064552" y="1792246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1" name="文字方塊 12"/>
          <p:cNvSpPr txBox="1">
            <a:spLocks noChangeArrowheads="1"/>
          </p:cNvSpPr>
          <p:nvPr/>
        </p:nvSpPr>
        <p:spPr bwMode="auto">
          <a:xfrm>
            <a:off x="11027446" y="2780855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2" name="文字方塊 13"/>
          <p:cNvSpPr txBox="1">
            <a:spLocks noChangeArrowheads="1"/>
          </p:cNvSpPr>
          <p:nvPr/>
        </p:nvSpPr>
        <p:spPr bwMode="auto">
          <a:xfrm>
            <a:off x="9912424" y="1696338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3" name="文字方塊 14"/>
          <p:cNvSpPr txBox="1">
            <a:spLocks noChangeArrowheads="1"/>
          </p:cNvSpPr>
          <p:nvPr/>
        </p:nvSpPr>
        <p:spPr bwMode="auto">
          <a:xfrm>
            <a:off x="11137180" y="4792682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4" name="文字方塊 31"/>
          <p:cNvSpPr txBox="1">
            <a:spLocks noChangeArrowheads="1"/>
          </p:cNvSpPr>
          <p:nvPr/>
        </p:nvSpPr>
        <p:spPr bwMode="auto">
          <a:xfrm>
            <a:off x="10282206" y="3386039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5" name="文字方塊 32"/>
          <p:cNvSpPr txBox="1">
            <a:spLocks noChangeArrowheads="1"/>
          </p:cNvSpPr>
          <p:nvPr/>
        </p:nvSpPr>
        <p:spPr bwMode="auto">
          <a:xfrm>
            <a:off x="10848528" y="568907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166" name="文字方塊 13"/>
          <p:cNvSpPr txBox="1">
            <a:spLocks noChangeArrowheads="1"/>
          </p:cNvSpPr>
          <p:nvPr/>
        </p:nvSpPr>
        <p:spPr bwMode="auto">
          <a:xfrm>
            <a:off x="10539560" y="1314461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文字方塊 45"/>
          <p:cNvSpPr txBox="1">
            <a:spLocks noChangeArrowheads="1"/>
          </p:cNvSpPr>
          <p:nvPr/>
        </p:nvSpPr>
        <p:spPr bwMode="auto">
          <a:xfrm>
            <a:off x="8099322" y="909843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文字方塊 45"/>
          <p:cNvSpPr txBox="1">
            <a:spLocks noChangeArrowheads="1"/>
          </p:cNvSpPr>
          <p:nvPr/>
        </p:nvSpPr>
        <p:spPr bwMode="auto">
          <a:xfrm>
            <a:off x="9301669" y="107781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文字方塊 45"/>
          <p:cNvSpPr txBox="1">
            <a:spLocks noChangeArrowheads="1"/>
          </p:cNvSpPr>
          <p:nvPr/>
        </p:nvSpPr>
        <p:spPr bwMode="auto">
          <a:xfrm>
            <a:off x="9952360" y="631620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文字方塊 45"/>
          <p:cNvSpPr txBox="1">
            <a:spLocks noChangeArrowheads="1"/>
          </p:cNvSpPr>
          <p:nvPr/>
        </p:nvSpPr>
        <p:spPr bwMode="auto">
          <a:xfrm>
            <a:off x="10687620" y="368568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文字方塊 45"/>
          <p:cNvSpPr txBox="1">
            <a:spLocks noChangeArrowheads="1"/>
          </p:cNvSpPr>
          <p:nvPr/>
        </p:nvSpPr>
        <p:spPr bwMode="auto">
          <a:xfrm>
            <a:off x="11280576" y="946776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文字方塊 45"/>
          <p:cNvSpPr txBox="1">
            <a:spLocks noChangeArrowheads="1"/>
          </p:cNvSpPr>
          <p:nvPr/>
        </p:nvSpPr>
        <p:spPr bwMode="auto">
          <a:xfrm>
            <a:off x="5919124" y="108837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文字方塊 45"/>
          <p:cNvSpPr txBox="1">
            <a:spLocks noChangeArrowheads="1"/>
          </p:cNvSpPr>
          <p:nvPr/>
        </p:nvSpPr>
        <p:spPr bwMode="auto">
          <a:xfrm>
            <a:off x="6679298" y="86173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文字方塊 45"/>
          <p:cNvSpPr txBox="1">
            <a:spLocks noChangeArrowheads="1"/>
          </p:cNvSpPr>
          <p:nvPr/>
        </p:nvSpPr>
        <p:spPr bwMode="auto">
          <a:xfrm>
            <a:off x="6084094" y="188131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字方塊 45"/>
          <p:cNvSpPr txBox="1">
            <a:spLocks noChangeArrowheads="1"/>
          </p:cNvSpPr>
          <p:nvPr/>
        </p:nvSpPr>
        <p:spPr bwMode="auto">
          <a:xfrm>
            <a:off x="7388687" y="49930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文字方塊 45"/>
          <p:cNvSpPr txBox="1">
            <a:spLocks noChangeArrowheads="1"/>
          </p:cNvSpPr>
          <p:nvPr/>
        </p:nvSpPr>
        <p:spPr bwMode="auto">
          <a:xfrm>
            <a:off x="8759202" y="47509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文字方塊 45"/>
          <p:cNvSpPr txBox="1">
            <a:spLocks noChangeArrowheads="1"/>
          </p:cNvSpPr>
          <p:nvPr/>
        </p:nvSpPr>
        <p:spPr bwMode="auto">
          <a:xfrm>
            <a:off x="9409893" y="663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文字方塊 45"/>
          <p:cNvSpPr txBox="1">
            <a:spLocks noChangeArrowheads="1"/>
          </p:cNvSpPr>
          <p:nvPr/>
        </p:nvSpPr>
        <p:spPr bwMode="auto">
          <a:xfrm>
            <a:off x="7985369" y="-38632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rgbClr val="39B5D7"/>
                </a:solidFill>
                <a:latin typeface="Comic Sans MS" panose="030F0702030302020204" pitchFamily="66" charset="0"/>
              </a:rPr>
              <a:t>0</a:t>
            </a:r>
            <a:endParaRPr lang="zh-TW" altLang="en-US" sz="6600" b="1" dirty="0">
              <a:solidFill>
                <a:srgbClr val="39B5D7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1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37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標題 6"/>
          <p:cNvSpPr txBox="1">
            <a:spLocks/>
          </p:cNvSpPr>
          <p:nvPr/>
        </p:nvSpPr>
        <p:spPr bwMode="auto">
          <a:xfrm>
            <a:off x="2738627" y="2693988"/>
            <a:ext cx="671474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kumimoji="0" lang="zh-TW" altLang="en-US" sz="4800" dirty="0">
                <a:latin typeface="+mn-lt"/>
              </a:rPr>
              <a:t>這種方法的缺點是</a:t>
            </a:r>
            <a:r>
              <a:rPr kumimoji="0" lang="en-US" altLang="zh-TW" sz="4800" dirty="0">
                <a:latin typeface="+mn-lt"/>
              </a:rPr>
              <a:t>…</a:t>
            </a:r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/>
              <a:t>有錢人遠少於沒錢人</a:t>
            </a:r>
            <a:endParaRPr kumimoji="0" lang="zh-TW" altLang="en-US" sz="3200" dirty="0"/>
          </a:p>
          <a:p>
            <a:pPr marL="914400" indent="-914400" algn="l">
              <a:lnSpc>
                <a:spcPct val="150000"/>
              </a:lnSpc>
              <a:buFont typeface="+mj-lt"/>
              <a:buAutoNum type="arabicPeriod"/>
              <a:defRPr/>
            </a:pPr>
            <a:r>
              <a:rPr kumimoji="0" lang="zh-TW" altLang="en-US" sz="4800" dirty="0">
                <a:latin typeface="+mn-lt"/>
              </a:rPr>
              <a:t>不知道誰真的沒有錢</a:t>
            </a:r>
            <a:endParaRPr kumimoji="0" lang="en-US" altLang="zh-TW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677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2F92ACB-3185-4D0A-90F6-D7FD10918FBB}" type="slidenum">
              <a:rPr kumimoji="0" lang="zh-TW" altLang="en-US" smtClean="0">
                <a:solidFill>
                  <a:srgbClr val="262626"/>
                </a:solidFill>
                <a:latin typeface="Calibri" panose="020F0502020204030204" pitchFamily="34" charset="0"/>
              </a:rPr>
              <a:pPr/>
              <a:t>38</a:t>
            </a:fld>
            <a:endParaRPr kumimoji="0" lang="zh-TW" altLang="en-US">
              <a:solidFill>
                <a:srgbClr val="262626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5399" y="0"/>
            <a:ext cx="6121400" cy="6862764"/>
          </a:xfrm>
          <a:prstGeom prst="rect">
            <a:avLst/>
          </a:prstGeom>
          <a:solidFill>
            <a:srgbClr val="39B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2" name="文字方塊 8"/>
          <p:cNvSpPr txBox="1">
            <a:spLocks noChangeArrowheads="1"/>
          </p:cNvSpPr>
          <p:nvPr/>
        </p:nvSpPr>
        <p:spPr bwMode="auto">
          <a:xfrm>
            <a:off x="-25400" y="26638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文字方塊 10"/>
          <p:cNvSpPr txBox="1">
            <a:spLocks noChangeArrowheads="1"/>
          </p:cNvSpPr>
          <p:nvPr/>
        </p:nvSpPr>
        <p:spPr bwMode="auto">
          <a:xfrm>
            <a:off x="1171575" y="30845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文字方塊 12"/>
          <p:cNvSpPr txBox="1">
            <a:spLocks noChangeArrowheads="1"/>
          </p:cNvSpPr>
          <p:nvPr/>
        </p:nvSpPr>
        <p:spPr bwMode="auto">
          <a:xfrm>
            <a:off x="3562921" y="4005064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文字方塊 13"/>
          <p:cNvSpPr txBox="1">
            <a:spLocks noChangeArrowheads="1"/>
          </p:cNvSpPr>
          <p:nvPr/>
        </p:nvSpPr>
        <p:spPr bwMode="auto">
          <a:xfrm>
            <a:off x="3236913" y="51943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文字方塊 14"/>
          <p:cNvSpPr txBox="1">
            <a:spLocks noChangeArrowheads="1"/>
          </p:cNvSpPr>
          <p:nvPr/>
        </p:nvSpPr>
        <p:spPr bwMode="auto">
          <a:xfrm>
            <a:off x="2699792" y="455317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文字方塊 15"/>
          <p:cNvSpPr txBox="1">
            <a:spLocks noChangeArrowheads="1"/>
          </p:cNvSpPr>
          <p:nvPr/>
        </p:nvSpPr>
        <p:spPr bwMode="auto">
          <a:xfrm>
            <a:off x="2462213" y="553085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文字方塊 16"/>
          <p:cNvSpPr txBox="1">
            <a:spLocks noChangeArrowheads="1"/>
          </p:cNvSpPr>
          <p:nvPr/>
        </p:nvSpPr>
        <p:spPr bwMode="auto">
          <a:xfrm>
            <a:off x="2003458" y="383309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文字方塊 17"/>
          <p:cNvSpPr txBox="1">
            <a:spLocks noChangeArrowheads="1"/>
          </p:cNvSpPr>
          <p:nvPr/>
        </p:nvSpPr>
        <p:spPr bwMode="auto">
          <a:xfrm>
            <a:off x="1066800" y="41148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文字方塊 18"/>
          <p:cNvSpPr txBox="1">
            <a:spLocks noChangeArrowheads="1"/>
          </p:cNvSpPr>
          <p:nvPr/>
        </p:nvSpPr>
        <p:spPr bwMode="auto">
          <a:xfrm>
            <a:off x="396156" y="4491038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文字方塊 19"/>
          <p:cNvSpPr txBox="1">
            <a:spLocks noChangeArrowheads="1"/>
          </p:cNvSpPr>
          <p:nvPr/>
        </p:nvSpPr>
        <p:spPr bwMode="auto">
          <a:xfrm>
            <a:off x="1825625" y="479901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文字方塊 20"/>
          <p:cNvSpPr txBox="1">
            <a:spLocks noChangeArrowheads="1"/>
          </p:cNvSpPr>
          <p:nvPr/>
        </p:nvSpPr>
        <p:spPr bwMode="auto">
          <a:xfrm>
            <a:off x="1546696" y="57546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3" name="文字方塊 21"/>
          <p:cNvSpPr txBox="1">
            <a:spLocks noChangeArrowheads="1"/>
          </p:cNvSpPr>
          <p:nvPr/>
        </p:nvSpPr>
        <p:spPr bwMode="auto">
          <a:xfrm>
            <a:off x="899592" y="51450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" name="文字方塊 22"/>
          <p:cNvSpPr txBox="1">
            <a:spLocks noChangeArrowheads="1"/>
          </p:cNvSpPr>
          <p:nvPr/>
        </p:nvSpPr>
        <p:spPr bwMode="auto">
          <a:xfrm>
            <a:off x="-36512" y="5502275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文字方塊 23"/>
          <p:cNvSpPr txBox="1">
            <a:spLocks noChangeArrowheads="1"/>
          </p:cNvSpPr>
          <p:nvPr/>
        </p:nvSpPr>
        <p:spPr bwMode="auto">
          <a:xfrm>
            <a:off x="684213" y="23495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文字方塊 24"/>
          <p:cNvSpPr txBox="1">
            <a:spLocks noChangeArrowheads="1"/>
          </p:cNvSpPr>
          <p:nvPr/>
        </p:nvSpPr>
        <p:spPr bwMode="auto">
          <a:xfrm>
            <a:off x="898525" y="131286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7" name="文字方塊 25"/>
          <p:cNvSpPr txBox="1">
            <a:spLocks noChangeArrowheads="1"/>
          </p:cNvSpPr>
          <p:nvPr/>
        </p:nvSpPr>
        <p:spPr bwMode="auto">
          <a:xfrm>
            <a:off x="82550" y="1665288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文字方塊 27"/>
          <p:cNvSpPr txBox="1">
            <a:spLocks noChangeArrowheads="1"/>
          </p:cNvSpPr>
          <p:nvPr/>
        </p:nvSpPr>
        <p:spPr bwMode="auto">
          <a:xfrm>
            <a:off x="2339752" y="1528837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9" name="文字方塊 28"/>
          <p:cNvSpPr txBox="1">
            <a:spLocks noChangeArrowheads="1"/>
          </p:cNvSpPr>
          <p:nvPr/>
        </p:nvSpPr>
        <p:spPr bwMode="auto">
          <a:xfrm>
            <a:off x="1547813" y="196056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" name="文字方塊 29"/>
          <p:cNvSpPr txBox="1">
            <a:spLocks noChangeArrowheads="1"/>
          </p:cNvSpPr>
          <p:nvPr/>
        </p:nvSpPr>
        <p:spPr bwMode="auto">
          <a:xfrm>
            <a:off x="2771800" y="229235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文字方塊 30"/>
          <p:cNvSpPr txBox="1">
            <a:spLocks noChangeArrowheads="1"/>
          </p:cNvSpPr>
          <p:nvPr/>
        </p:nvSpPr>
        <p:spPr bwMode="auto">
          <a:xfrm>
            <a:off x="3513138" y="2046288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2" name="文字方塊 31"/>
          <p:cNvSpPr txBox="1">
            <a:spLocks noChangeArrowheads="1"/>
          </p:cNvSpPr>
          <p:nvPr/>
        </p:nvSpPr>
        <p:spPr bwMode="auto">
          <a:xfrm>
            <a:off x="3348038" y="2997200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3" name="文字方塊 32"/>
          <p:cNvSpPr txBox="1">
            <a:spLocks noChangeArrowheads="1"/>
          </p:cNvSpPr>
          <p:nvPr/>
        </p:nvSpPr>
        <p:spPr bwMode="auto">
          <a:xfrm>
            <a:off x="2770833" y="3356992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4" name="文字方塊 33"/>
          <p:cNvSpPr txBox="1">
            <a:spLocks noChangeArrowheads="1"/>
          </p:cNvSpPr>
          <p:nvPr/>
        </p:nvSpPr>
        <p:spPr bwMode="auto">
          <a:xfrm>
            <a:off x="1860550" y="2778125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5" name="文字方塊 38"/>
          <p:cNvSpPr txBox="1">
            <a:spLocks noChangeArrowheads="1"/>
          </p:cNvSpPr>
          <p:nvPr/>
        </p:nvSpPr>
        <p:spPr bwMode="auto">
          <a:xfrm>
            <a:off x="263525" y="3560763"/>
            <a:ext cx="1081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6" name="文字方塊 44"/>
          <p:cNvSpPr txBox="1">
            <a:spLocks noChangeArrowheads="1"/>
          </p:cNvSpPr>
          <p:nvPr/>
        </p:nvSpPr>
        <p:spPr bwMode="auto">
          <a:xfrm>
            <a:off x="3230563" y="1116013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7" name="文字方塊 45"/>
          <p:cNvSpPr txBox="1">
            <a:spLocks noChangeArrowheads="1"/>
          </p:cNvSpPr>
          <p:nvPr/>
        </p:nvSpPr>
        <p:spPr bwMode="auto">
          <a:xfrm>
            <a:off x="1763688" y="981075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文字方塊 46"/>
          <p:cNvSpPr txBox="1">
            <a:spLocks noChangeArrowheads="1"/>
          </p:cNvSpPr>
          <p:nvPr/>
        </p:nvSpPr>
        <p:spPr bwMode="auto">
          <a:xfrm>
            <a:off x="228600" y="736600"/>
            <a:ext cx="10588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文字方塊 37"/>
          <p:cNvSpPr txBox="1">
            <a:spLocks noChangeArrowheads="1"/>
          </p:cNvSpPr>
          <p:nvPr/>
        </p:nvSpPr>
        <p:spPr bwMode="auto">
          <a:xfrm>
            <a:off x="2532584" y="448717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0" name="文字方塊 47"/>
          <p:cNvSpPr txBox="1">
            <a:spLocks noChangeArrowheads="1"/>
          </p:cNvSpPr>
          <p:nvPr/>
        </p:nvSpPr>
        <p:spPr bwMode="auto">
          <a:xfrm>
            <a:off x="3468687" y="160685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文字方塊 48"/>
          <p:cNvSpPr txBox="1">
            <a:spLocks noChangeArrowheads="1"/>
          </p:cNvSpPr>
          <p:nvPr/>
        </p:nvSpPr>
        <p:spPr bwMode="auto">
          <a:xfrm>
            <a:off x="900113" y="376238"/>
            <a:ext cx="11017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2" name="文字方塊 49"/>
          <p:cNvSpPr txBox="1">
            <a:spLocks noChangeArrowheads="1"/>
          </p:cNvSpPr>
          <p:nvPr/>
        </p:nvSpPr>
        <p:spPr bwMode="auto">
          <a:xfrm>
            <a:off x="1671638" y="44450"/>
            <a:ext cx="1035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標題 1"/>
          <p:cNvSpPr txBox="1">
            <a:spLocks/>
          </p:cNvSpPr>
          <p:nvPr/>
        </p:nvSpPr>
        <p:spPr bwMode="auto">
          <a:xfrm>
            <a:off x="6992574" y="423828"/>
            <a:ext cx="45148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不知道 </a:t>
            </a:r>
            <a:r>
              <a:rPr kumimoji="0" lang="en-US" altLang="zh-TW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0" lang="zh-TW" altLang="en-US" sz="4800" dirty="0">
                <a:solidFill>
                  <a:srgbClr val="C00000"/>
                </a:solidFill>
                <a:latin typeface="Comic Sans MS" panose="030F0702030302020204" pitchFamily="66" charset="0"/>
              </a:rPr>
              <a:t> 在哪</a:t>
            </a:r>
            <a:endParaRPr kumimoji="0" lang="zh-TW" altLang="en-US" sz="4800" dirty="0">
              <a:solidFill>
                <a:srgbClr val="C00000"/>
              </a:solidFill>
            </a:endParaRPr>
          </a:p>
        </p:txBody>
      </p:sp>
      <p:sp>
        <p:nvSpPr>
          <p:cNvPr id="116" name="文字方塊 12"/>
          <p:cNvSpPr txBox="1">
            <a:spLocks noChangeArrowheads="1"/>
          </p:cNvSpPr>
          <p:nvPr/>
        </p:nvSpPr>
        <p:spPr bwMode="auto">
          <a:xfrm>
            <a:off x="5277672" y="3119438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7" name="文字方塊 13"/>
          <p:cNvSpPr txBox="1">
            <a:spLocks noChangeArrowheads="1"/>
          </p:cNvSpPr>
          <p:nvPr/>
        </p:nvSpPr>
        <p:spPr bwMode="auto">
          <a:xfrm>
            <a:off x="4595017" y="540308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8" name="文字方塊 14"/>
          <p:cNvSpPr txBox="1">
            <a:spLocks noChangeArrowheads="1"/>
          </p:cNvSpPr>
          <p:nvPr/>
        </p:nvSpPr>
        <p:spPr bwMode="auto">
          <a:xfrm>
            <a:off x="3990925" y="5613400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19" name="文字方塊 29"/>
          <p:cNvSpPr txBox="1">
            <a:spLocks noChangeArrowheads="1"/>
          </p:cNvSpPr>
          <p:nvPr/>
        </p:nvSpPr>
        <p:spPr bwMode="auto">
          <a:xfrm>
            <a:off x="4120645" y="341543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0" name="文字方塊 30"/>
          <p:cNvSpPr txBox="1">
            <a:spLocks noChangeArrowheads="1"/>
          </p:cNvSpPr>
          <p:nvPr/>
        </p:nvSpPr>
        <p:spPr bwMode="auto">
          <a:xfrm>
            <a:off x="4252864" y="146756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1" name="文字方塊 31"/>
          <p:cNvSpPr txBox="1">
            <a:spLocks noChangeArrowheads="1"/>
          </p:cNvSpPr>
          <p:nvPr/>
        </p:nvSpPr>
        <p:spPr bwMode="auto">
          <a:xfrm>
            <a:off x="4702399" y="2720201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2" name="文字方塊 32"/>
          <p:cNvSpPr txBox="1">
            <a:spLocks noChangeArrowheads="1"/>
          </p:cNvSpPr>
          <p:nvPr/>
        </p:nvSpPr>
        <p:spPr bwMode="auto">
          <a:xfrm>
            <a:off x="4192942" y="4645026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3" name="文字方塊 44"/>
          <p:cNvSpPr txBox="1">
            <a:spLocks noChangeArrowheads="1"/>
          </p:cNvSpPr>
          <p:nvPr/>
        </p:nvSpPr>
        <p:spPr bwMode="auto">
          <a:xfrm>
            <a:off x="5071261" y="753704"/>
            <a:ext cx="11033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4" name="文字方塊 47"/>
          <p:cNvSpPr txBox="1">
            <a:spLocks noChangeArrowheads="1"/>
          </p:cNvSpPr>
          <p:nvPr/>
        </p:nvSpPr>
        <p:spPr bwMode="auto">
          <a:xfrm>
            <a:off x="4587123" y="-21378"/>
            <a:ext cx="110331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 dirty="0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5" name="文字方塊 12"/>
          <p:cNvSpPr txBox="1">
            <a:spLocks noChangeArrowheads="1"/>
          </p:cNvSpPr>
          <p:nvPr/>
        </p:nvSpPr>
        <p:spPr bwMode="auto">
          <a:xfrm>
            <a:off x="4881493" y="1742313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6" name="文字方塊 13"/>
          <p:cNvSpPr txBox="1">
            <a:spLocks noChangeArrowheads="1"/>
          </p:cNvSpPr>
          <p:nvPr/>
        </p:nvSpPr>
        <p:spPr bwMode="auto">
          <a:xfrm>
            <a:off x="4048167" y="557213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27" name="文字方塊 14"/>
          <p:cNvSpPr txBox="1">
            <a:spLocks noChangeArrowheads="1"/>
          </p:cNvSpPr>
          <p:nvPr/>
        </p:nvSpPr>
        <p:spPr bwMode="auto">
          <a:xfrm>
            <a:off x="4846198" y="3868391"/>
            <a:ext cx="10795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0" name="文字方塊 31"/>
          <p:cNvSpPr txBox="1">
            <a:spLocks noChangeArrowheads="1"/>
          </p:cNvSpPr>
          <p:nvPr/>
        </p:nvSpPr>
        <p:spPr bwMode="auto">
          <a:xfrm>
            <a:off x="4136253" y="2347497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31" name="文字方塊 32"/>
          <p:cNvSpPr txBox="1">
            <a:spLocks noChangeArrowheads="1"/>
          </p:cNvSpPr>
          <p:nvPr/>
        </p:nvSpPr>
        <p:spPr bwMode="auto">
          <a:xfrm>
            <a:off x="5185296" y="4766546"/>
            <a:ext cx="108108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6600" b="1">
                <a:solidFill>
                  <a:schemeClr val="bg1"/>
                </a:solidFill>
                <a:latin typeface="Comic Sans MS" panose="030F0702030302020204" pitchFamily="66" charset="0"/>
              </a:rPr>
              <a:t>1</a:t>
            </a:r>
            <a:endParaRPr lang="zh-TW" altLang="en-US" sz="66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39</a:t>
            </a:fld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1799915" y="1268760"/>
            <a:ext cx="9792221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dirty="0"/>
              <a:t>Multiclass Classification</a:t>
            </a:r>
            <a:endParaRPr kumimoji="0" lang="zh-TW" altLang="en-US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-11113" y="3687167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dirty="0"/>
              <a:t> Classification</a:t>
            </a:r>
            <a:endParaRPr kumimoji="0" lang="zh-TW" altLang="en-US" dirty="0"/>
          </a:p>
        </p:txBody>
      </p:sp>
      <p:pic>
        <p:nvPicPr>
          <p:cNvPr id="10" name="圖片 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" t="18469" r="10535" b="2875"/>
          <a:stretch>
            <a:fillRect/>
          </a:stretch>
        </p:blipFill>
        <p:spPr bwMode="auto">
          <a:xfrm>
            <a:off x="1511016" y="1098726"/>
            <a:ext cx="1186298" cy="11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D:\My Documents\Talks\@Arts\Handdrawn\arrow-red-up2.png"/>
          <p:cNvPicPr preferRelativeResize="0">
            <a:picLocks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614987" y="2851497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DAD74-C546-4CC6-A89D-0819B11BEB8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-111397" y="2565400"/>
            <a:ext cx="1246559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6400" dirty="0"/>
              <a:t>目前銀行如何衡量客戶財富狀況？</a:t>
            </a:r>
          </a:p>
        </p:txBody>
      </p:sp>
    </p:spTree>
    <p:extLst>
      <p:ext uri="{BB962C8B-B14F-4D97-AF65-F5344CB8AC3E}">
        <p14:creationId xmlns:p14="http://schemas.microsoft.com/office/powerpoint/2010/main" val="2179610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40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431522" y="3206201"/>
            <a:ext cx="9553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Extreme Learning Machine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31522" y="4135530"/>
            <a:ext cx="6744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Random Forests</a:t>
            </a:r>
            <a:endParaRPr lang="zh-TW" altLang="en-US" sz="5200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31522" y="5064859"/>
            <a:ext cx="8400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Collaborative Filtering</a:t>
            </a:r>
            <a:endParaRPr lang="zh-TW" altLang="en-US" sz="5200" dirty="0"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31522" y="2276872"/>
            <a:ext cx="91207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+mn-lt"/>
              </a:rPr>
              <a:t>One-Class </a:t>
            </a:r>
            <a:r>
              <a:rPr lang="en-US" altLang="zh-TW" sz="5200" dirty="0">
                <a:latin typeface="+mn-lt"/>
              </a:rPr>
              <a:t>Support Vector Machines</a:t>
            </a:r>
            <a:endParaRPr lang="zh-TW" altLang="en-US" sz="5200" dirty="0">
              <a:latin typeface="+mn-lt"/>
            </a:endParaRPr>
          </a:p>
        </p:txBody>
      </p:sp>
      <p:sp>
        <p:nvSpPr>
          <p:cNvPr id="19" name="標題 14"/>
          <p:cNvSpPr txBox="1">
            <a:spLocks/>
          </p:cNvSpPr>
          <p:nvPr/>
        </p:nvSpPr>
        <p:spPr bwMode="auto">
          <a:xfrm>
            <a:off x="0" y="634678"/>
            <a:ext cx="121920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sz="6600" dirty="0">
                <a:solidFill>
                  <a:schemeClr val="tx1"/>
                </a:solidFill>
              </a:rPr>
              <a:t> Classification</a:t>
            </a:r>
            <a:endParaRPr kumimoji="0"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75849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41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431522" y="3206201"/>
            <a:ext cx="95531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Extreme Learning Machine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431522" y="4135530"/>
            <a:ext cx="67445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Random Forests</a:t>
            </a:r>
            <a:endParaRPr lang="zh-TW" altLang="en-US" sz="52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431522" y="5064859"/>
            <a:ext cx="8400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One-Class </a:t>
            </a:r>
            <a:r>
              <a:rPr lang="en-US" altLang="zh-TW" sz="5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Collaborative Filtering</a:t>
            </a:r>
            <a:endParaRPr lang="zh-TW" altLang="en-US" sz="5200" dirty="0">
              <a:solidFill>
                <a:schemeClr val="bg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9" name="標題 14"/>
          <p:cNvSpPr txBox="1">
            <a:spLocks/>
          </p:cNvSpPr>
          <p:nvPr/>
        </p:nvSpPr>
        <p:spPr bwMode="auto">
          <a:xfrm>
            <a:off x="0" y="634678"/>
            <a:ext cx="121920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 sz="13200" dirty="0">
                <a:solidFill>
                  <a:srgbClr val="C00000"/>
                </a:solidFill>
              </a:rPr>
              <a:t>One-Class</a:t>
            </a:r>
            <a:r>
              <a:rPr kumimoji="0" lang="en-US" altLang="zh-TW" sz="6600" dirty="0">
                <a:solidFill>
                  <a:schemeClr val="tx1"/>
                </a:solidFill>
              </a:rPr>
              <a:t> Classification</a:t>
            </a:r>
            <a:endParaRPr kumimoji="0" lang="zh-TW" altLang="en-US" sz="6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18822" y="2170956"/>
            <a:ext cx="10760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>
                <a:latin typeface="+mn-lt"/>
              </a:rPr>
              <a:t>One-Class</a:t>
            </a:r>
            <a:r>
              <a:rPr lang="en-US" altLang="zh-TW" sz="3600" b="1" dirty="0">
                <a:latin typeface="+mn-lt"/>
              </a:rPr>
              <a:t> </a:t>
            </a:r>
            <a:r>
              <a:rPr lang="en-US" altLang="zh-TW" sz="6000" b="1" dirty="0">
                <a:latin typeface="+mn-lt"/>
              </a:rPr>
              <a:t>Support Vector Machines</a:t>
            </a:r>
            <a:endParaRPr lang="zh-TW" alt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78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42</a:t>
            </a:fld>
            <a:endParaRPr lang="zh-TW" altLang="en-US"/>
          </a:p>
        </p:txBody>
      </p:sp>
      <p:sp>
        <p:nvSpPr>
          <p:cNvPr id="14" name="標題 4"/>
          <p:cNvSpPr txBox="1">
            <a:spLocks/>
          </p:cNvSpPr>
          <p:nvPr/>
        </p:nvSpPr>
        <p:spPr bwMode="auto">
          <a:xfrm>
            <a:off x="-3472" y="24589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9600" b="1" dirty="0">
                <a:solidFill>
                  <a:srgbClr val="C00000"/>
                </a:solidFill>
              </a:rPr>
              <a:t>S</a:t>
            </a:r>
            <a:r>
              <a:rPr lang="en-US" altLang="zh-TW" sz="4800" b="1" dirty="0"/>
              <a:t>upport  </a:t>
            </a:r>
            <a:r>
              <a:rPr lang="en-US" altLang="zh-TW" sz="9600" b="1" dirty="0">
                <a:solidFill>
                  <a:srgbClr val="C00000"/>
                </a:solidFill>
              </a:rPr>
              <a:t>V</a:t>
            </a:r>
            <a:r>
              <a:rPr lang="en-US" altLang="zh-TW" sz="4800" b="1" dirty="0"/>
              <a:t>ector  </a:t>
            </a:r>
            <a:r>
              <a:rPr lang="en-US" altLang="zh-TW" sz="9600" b="1" dirty="0">
                <a:solidFill>
                  <a:srgbClr val="C00000"/>
                </a:solidFill>
              </a:rPr>
              <a:t>D</a:t>
            </a:r>
            <a:r>
              <a:rPr lang="en-US" altLang="zh-TW" sz="4800" b="1" dirty="0"/>
              <a:t>omain  </a:t>
            </a:r>
            <a:r>
              <a:rPr lang="en-US" altLang="zh-TW" sz="9600" b="1" dirty="0">
                <a:solidFill>
                  <a:srgbClr val="C00000"/>
                </a:solidFill>
              </a:rPr>
              <a:t>D</a:t>
            </a:r>
            <a:r>
              <a:rPr lang="en-US" altLang="zh-TW" sz="4800" b="1" dirty="0"/>
              <a:t>escription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64192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文字方塊 41991"/>
          <p:cNvSpPr txBox="1">
            <a:spLocks noChangeArrowheads="1"/>
          </p:cNvSpPr>
          <p:nvPr/>
        </p:nvSpPr>
        <p:spPr bwMode="auto">
          <a:xfrm>
            <a:off x="7586814" y="1821061"/>
            <a:ext cx="28279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6600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超球面</a:t>
            </a:r>
          </a:p>
        </p:txBody>
      </p:sp>
      <p:sp>
        <p:nvSpPr>
          <p:cNvPr id="98" name="文字方塊 152"/>
          <p:cNvSpPr txBox="1">
            <a:spLocks noChangeArrowheads="1"/>
          </p:cNvSpPr>
          <p:nvPr/>
        </p:nvSpPr>
        <p:spPr bwMode="auto">
          <a:xfrm>
            <a:off x="6360913" y="3998317"/>
            <a:ext cx="527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把資料點包起來</a:t>
            </a:r>
          </a:p>
        </p:txBody>
      </p:sp>
      <p:pic>
        <p:nvPicPr>
          <p:cNvPr id="100" name="圖片 99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101" name="Picture 6" descr="D:\My Documents\Talks\@Arts\Handdrawn\arrow-red-up2.png"/>
          <p:cNvPicPr preferRelativeResize="0">
            <a:picLocks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8612088" y="3082955"/>
            <a:ext cx="914400" cy="63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44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0" name="圖片 99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978542" y="1682224"/>
                <a:ext cx="55469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4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4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542" y="1682224"/>
                <a:ext cx="5546968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193408" y="3221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圓中心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8819604" y="322165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圓半徑</a:t>
            </a:r>
          </a:p>
        </p:txBody>
      </p:sp>
      <p:pic>
        <p:nvPicPr>
          <p:cNvPr id="37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4386893" y="2198053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1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4634694">
            <a:off x="6324581" y="2669009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1"/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6205971">
            <a:off x="9598506" y="2662686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935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45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44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3686277" y="2233826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249192" y="1722016"/>
                <a:ext cx="592546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192" y="1722016"/>
                <a:ext cx="5925468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3255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但是，現實世界沒那麼完美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46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47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圖片 3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994757" y="1736068"/>
            <a:ext cx="5729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很難找到一個超球面，剛好把所有資料點都包起來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220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48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386944" y="2103824"/>
            <a:ext cx="3541341" cy="2766199"/>
          </a:xfrm>
          <a:prstGeom prst="rect">
            <a:avLst/>
          </a:prstGeom>
        </p:spPr>
      </p:pic>
      <p:pic>
        <p:nvPicPr>
          <p:cNvPr id="35" name="Picture 3" descr="E:\fppt\template\arrows\arrow1.png"/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84" b="18918"/>
          <a:stretch/>
        </p:blipFill>
        <p:spPr bwMode="auto">
          <a:xfrm rot="17636036">
            <a:off x="3686277" y="2233826"/>
            <a:ext cx="580582" cy="36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26158" y="1707436"/>
                <a:ext cx="7614458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158" y="1707436"/>
                <a:ext cx="7614458" cy="713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字方塊 36"/>
          <p:cNvSpPr txBox="1"/>
          <p:nvPr/>
        </p:nvSpPr>
        <p:spPr>
          <a:xfrm>
            <a:off x="9549566" y="322165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latin typeface="+mj-lt"/>
                <a:ea typeface="微軟正黑體" panose="020B0604030504040204" pitchFamily="34" charset="-120"/>
              </a:rPr>
              <a:t>鬆弛變數</a:t>
            </a:r>
          </a:p>
        </p:txBody>
      </p:sp>
      <p:pic>
        <p:nvPicPr>
          <p:cNvPr id="38" name="Picture 21"/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6205971">
            <a:off x="10394258" y="2654809"/>
            <a:ext cx="607391" cy="30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9442558" y="3739454"/>
                <a:ext cx="204380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zh-TW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558" y="3739454"/>
                <a:ext cx="2043808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1535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49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54376" y="2864768"/>
                <a:ext cx="4464496" cy="1848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4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4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4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4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4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376" y="2864768"/>
                <a:ext cx="4464496" cy="1848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288771" y="1718935"/>
                <a:ext cx="7614458" cy="713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4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4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4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4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4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4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4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4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4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4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771" y="1718935"/>
                <a:ext cx="7614458" cy="713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2444800" y="3546498"/>
            <a:ext cx="1667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72064" y="5570076"/>
            <a:ext cx="2702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+mj-lt"/>
                <a:ea typeface="微軟正黑體" panose="020B0604030504040204" pitchFamily="34" charset="-120"/>
              </a:rPr>
              <a:t>Cost Function</a:t>
            </a:r>
            <a:endParaRPr lang="zh-TW" altLang="en-US" sz="2800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80" b="-22992"/>
          <a:stretch/>
        </p:blipFill>
        <p:spPr bwMode="auto">
          <a:xfrm rot="4634694">
            <a:off x="7154873" y="5052508"/>
            <a:ext cx="607391" cy="29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5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85B3F-DE29-4E42-A45D-22ECF02BB96D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6" name="標題 4"/>
          <p:cNvSpPr txBox="1">
            <a:spLocks/>
          </p:cNvSpPr>
          <p:nvPr/>
        </p:nvSpPr>
        <p:spPr bwMode="auto">
          <a:xfrm>
            <a:off x="720" y="2420888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6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dirty="0"/>
              <a:t>客戶在國泰的 </a:t>
            </a:r>
            <a:r>
              <a:rPr kumimoji="0" lang="en-US" altLang="zh-TW" sz="13200" b="1" dirty="0">
                <a:solidFill>
                  <a:srgbClr val="C00000"/>
                </a:solidFill>
              </a:rPr>
              <a:t>AUM</a:t>
            </a:r>
            <a:r>
              <a:rPr kumimoji="0" lang="zh-TW" altLang="en-US" dirty="0"/>
              <a:t> 高低</a:t>
            </a:r>
          </a:p>
        </p:txBody>
      </p:sp>
    </p:spTree>
    <p:extLst>
      <p:ext uri="{BB962C8B-B14F-4D97-AF65-F5344CB8AC3E}">
        <p14:creationId xmlns:p14="http://schemas.microsoft.com/office/powerpoint/2010/main" val="22459300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50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9173" flipH="1" flipV="1">
            <a:off x="1063503" y="1763007"/>
            <a:ext cx="4060841" cy="3574331"/>
          </a:xfrm>
          <a:prstGeom prst="rect">
            <a:avLst/>
          </a:prstGeom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252919" y="2592417"/>
            <a:ext cx="105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559009" y="3966155"/>
            <a:ext cx="641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C</a:t>
            </a:r>
            <a:r>
              <a:rPr lang="zh-TW" altLang="en-US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很大</a:t>
            </a:r>
            <a:r>
              <a:rPr lang="zh-TW" altLang="en-US" sz="32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+mn-lt"/>
                <a:ea typeface="微軟正黑體" panose="020B0604030504040204" pitchFamily="34" charset="-120"/>
              </a:rPr>
              <a:t>盡可能把資料點包起來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4934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SVM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51</a:t>
            </a:fld>
            <a:endParaRPr lang="zh-TW" altLang="en-US"/>
          </a:p>
        </p:txBody>
      </p:sp>
      <p:grpSp>
        <p:nvGrpSpPr>
          <p:cNvPr id="74" name="群組 97"/>
          <p:cNvGrpSpPr>
            <a:grpSpLocks/>
          </p:cNvGrpSpPr>
          <p:nvPr/>
        </p:nvGrpSpPr>
        <p:grpSpPr bwMode="auto">
          <a:xfrm>
            <a:off x="2968129" y="1579860"/>
            <a:ext cx="252413" cy="3657600"/>
            <a:chOff x="1340099" y="1198986"/>
            <a:chExt cx="252822" cy="3656370"/>
          </a:xfrm>
        </p:grpSpPr>
        <p:pic>
          <p:nvPicPr>
            <p:cNvPr id="75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40099" y="1198986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6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225079" y="3037356"/>
              <a:ext cx="342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群組 98"/>
          <p:cNvGrpSpPr>
            <a:grpSpLocks/>
          </p:cNvGrpSpPr>
          <p:nvPr/>
        </p:nvGrpSpPr>
        <p:grpSpPr bwMode="auto">
          <a:xfrm rot="5400000">
            <a:off x="3104655" y="857547"/>
            <a:ext cx="254000" cy="5216525"/>
            <a:chOff x="1339850" y="1200150"/>
            <a:chExt cx="253588" cy="5216478"/>
          </a:xfrm>
        </p:grpSpPr>
        <p:pic>
          <p:nvPicPr>
            <p:cNvPr id="78" name="Picture 9" descr="D:\My Documents\Talks\@Arts\Handdrawn\arrow-red-up8.png"/>
            <p:cNvPicPr preferRelativeResize="0">
              <a:picLocks noChangeArrowheads="1"/>
            </p:cNvPicPr>
            <p:nvPr/>
          </p:nvPicPr>
          <p:blipFill>
            <a:blip r:embed="rId3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39850" y="1200150"/>
              <a:ext cx="252000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2" descr="D:\My Documents\Talks\@Arts\Handdrawn\line-horiz-black13.png"/>
            <p:cNvPicPr preferRelativeResize="0">
              <a:picLocks noChangeArrowheads="1"/>
            </p:cNvPicPr>
            <p:nvPr/>
          </p:nvPicPr>
          <p:blipFill>
            <a:blip r:embed="rId4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-1034562" y="3788628"/>
              <a:ext cx="5040000" cy="2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77" y="297654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67" y="364909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77" y="321891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19" y="265003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379" y="383353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3" y="294646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84" y="2435337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986" y="3607620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45" y="3965263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666" y="372639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840" y="329434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952" y="300631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83" y="253908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865" y="264566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722" y="358050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8" y="3029159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683" y="2374251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034" y="2072124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580" y="4288428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94" y="4214806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80" y="4178865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91" y="1866682"/>
            <a:ext cx="434461" cy="45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sz="24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522" y="2276759"/>
                <a:ext cx="2593153" cy="1008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746" y="1798093"/>
                <a:ext cx="3998718" cy="3893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/>
          <p:cNvSpPr txBox="1"/>
          <p:nvPr/>
        </p:nvSpPr>
        <p:spPr>
          <a:xfrm>
            <a:off x="6252919" y="2592417"/>
            <a:ext cx="105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最小化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342985" y="3966155"/>
            <a:ext cx="680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C</a:t>
            </a:r>
            <a:r>
              <a:rPr lang="zh-TW" altLang="en-US" sz="48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較小</a:t>
            </a:r>
            <a:r>
              <a:rPr lang="zh-TW" altLang="en-US" sz="3200" b="1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+mn-lt"/>
                <a:ea typeface="微軟正黑體" panose="020B0604030504040204" pitchFamily="34" charset="-120"/>
              </a:rPr>
              <a:t>可容許資料點不被包起來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+mn-lt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01252" flipH="1" flipV="1">
            <a:off x="1468628" y="2183211"/>
            <a:ext cx="3411949" cy="26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89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000724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000724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000724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278162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127474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036862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1866999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22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836712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46" name="文字方塊 45"/>
          <p:cNvSpPr txBox="1"/>
          <p:nvPr/>
        </p:nvSpPr>
        <p:spPr>
          <a:xfrm>
            <a:off x="731838" y="1890812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008207" y="1890812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1866999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767012" y="3257108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+mj-lt"/>
              </a:rPr>
              <a:t>One-Class Classification</a:t>
            </a:r>
            <a:endParaRPr lang="zh-TW" alt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837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54</a:t>
            </a:fld>
            <a:endParaRPr lang="zh-TW" altLang="en-US"/>
          </a:p>
        </p:txBody>
      </p:sp>
      <p:sp>
        <p:nvSpPr>
          <p:cNvPr id="5" name="箭號: ＞形 4"/>
          <p:cNvSpPr/>
          <p:nvPr/>
        </p:nvSpPr>
        <p:spPr>
          <a:xfrm>
            <a:off x="8723593" y="1359917"/>
            <a:ext cx="2880000" cy="900000"/>
          </a:xfrm>
          <a:prstGeom prst="chevron">
            <a:avLst/>
          </a:prstGeom>
          <a:solidFill>
            <a:srgbClr val="F08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箭號: ＞形 5"/>
          <p:cNvSpPr/>
          <p:nvPr/>
        </p:nvSpPr>
        <p:spPr>
          <a:xfrm>
            <a:off x="3515480" y="1359917"/>
            <a:ext cx="2880000" cy="900000"/>
          </a:xfrm>
          <a:prstGeom prst="chevron">
            <a:avLst/>
          </a:prstGeom>
          <a:solidFill>
            <a:srgbClr val="6DC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箭號: ＞形 6"/>
          <p:cNvSpPr/>
          <p:nvPr/>
        </p:nvSpPr>
        <p:spPr>
          <a:xfrm>
            <a:off x="911424" y="1359917"/>
            <a:ext cx="2880000" cy="900000"/>
          </a:xfrm>
          <a:prstGeom prst="chevron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箭號: ＞形 7"/>
          <p:cNvSpPr/>
          <p:nvPr/>
        </p:nvSpPr>
        <p:spPr>
          <a:xfrm>
            <a:off x="6119537" y="1359917"/>
            <a:ext cx="2880000" cy="900000"/>
          </a:xfrm>
          <a:prstGeom prst="chevron">
            <a:avLst/>
          </a:prstGeom>
          <a:solidFill>
            <a:srgbClr val="73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22745" y="1401146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Training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15033" y="1585812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Model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07321" y="1401146"/>
            <a:ext cx="151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Testing</a:t>
            </a:r>
          </a:p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Data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299609" y="1585812"/>
            <a:ext cx="151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Accuracy</a:t>
            </a:r>
            <a:endParaRPr lang="zh-TW" altLang="en-US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8" name="直線接點 47"/>
          <p:cNvCxnSpPr>
            <a:cxnSpLocks/>
          </p:cNvCxnSpPr>
          <p:nvPr/>
        </p:nvCxnSpPr>
        <p:spPr>
          <a:xfrm>
            <a:off x="3431711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cxnSpLocks/>
          </p:cNvCxnSpPr>
          <p:nvPr/>
        </p:nvCxnSpPr>
        <p:spPr>
          <a:xfrm>
            <a:off x="6046859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>
            <a:cxnSpLocks/>
          </p:cNvCxnSpPr>
          <p:nvPr/>
        </p:nvCxnSpPr>
        <p:spPr>
          <a:xfrm>
            <a:off x="8654693" y="2493176"/>
            <a:ext cx="688" cy="252000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3824916" y="4318309"/>
            <a:ext cx="18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+mj-lt"/>
              </a:rPr>
              <a:t>SVDD</a:t>
            </a:r>
            <a:endParaRPr lang="zh-TW" altLang="en-US" sz="2400" dirty="0">
              <a:latin typeface="+mj-lt"/>
            </a:endParaRPr>
          </a:p>
        </p:txBody>
      </p:sp>
      <p:sp>
        <p:nvSpPr>
          <p:cNvPr id="92" name="文字方塊 91"/>
          <p:cNvSpPr txBox="1"/>
          <p:nvPr/>
        </p:nvSpPr>
        <p:spPr bwMode="auto">
          <a:xfrm>
            <a:off x="9010830" y="3092767"/>
            <a:ext cx="2088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74</a:t>
            </a:r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%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1631624" y="3165201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(1)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6836327" y="3165886"/>
            <a:ext cx="108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</a:p>
          <a:p>
            <a:pPr algn="ctr">
              <a:defRPr/>
            </a:pPr>
            <a:r>
              <a:rPr lang="en-US" altLang="zh-TW" sz="2800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(2)</a:t>
            </a:r>
            <a:endParaRPr lang="zh-TW" altLang="en-US" sz="2800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631624" y="2683320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6" name="矩形 95"/>
          <p:cNvSpPr/>
          <p:nvPr/>
        </p:nvSpPr>
        <p:spPr>
          <a:xfrm>
            <a:off x="6836327" y="2684005"/>
            <a:ext cx="1080000" cy="1962000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pSp>
        <p:nvGrpSpPr>
          <p:cNvPr id="121" name="群組 120"/>
          <p:cNvGrpSpPr>
            <a:grpSpLocks noChangeAspect="1"/>
          </p:cNvGrpSpPr>
          <p:nvPr/>
        </p:nvGrpSpPr>
        <p:grpSpPr>
          <a:xfrm>
            <a:off x="3711228" y="2706683"/>
            <a:ext cx="2066800" cy="1611626"/>
            <a:chOff x="2341563" y="1323975"/>
            <a:chExt cx="5216525" cy="3657600"/>
          </a:xfrm>
        </p:grpSpPr>
        <p:grpSp>
          <p:nvGrpSpPr>
            <p:cNvPr id="122" name="群組 121"/>
            <p:cNvGrpSpPr>
              <a:grpSpLocks/>
            </p:cNvGrpSpPr>
            <p:nvPr/>
          </p:nvGrpSpPr>
          <p:grpSpPr bwMode="auto">
            <a:xfrm>
              <a:off x="4686300" y="1323975"/>
              <a:ext cx="252413" cy="3657600"/>
              <a:chOff x="1340099" y="1198986"/>
              <a:chExt cx="252822" cy="3656370"/>
            </a:xfrm>
          </p:grpSpPr>
          <p:pic>
            <p:nvPicPr>
              <p:cNvPr id="143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2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40099" y="1198986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4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225079" y="3037356"/>
                <a:ext cx="342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3" name="群組 122"/>
            <p:cNvGrpSpPr>
              <a:grpSpLocks/>
            </p:cNvGrpSpPr>
            <p:nvPr/>
          </p:nvGrpSpPr>
          <p:grpSpPr bwMode="auto">
            <a:xfrm rot="5400000">
              <a:off x="4822826" y="601662"/>
              <a:ext cx="254000" cy="5216525"/>
              <a:chOff x="1339850" y="1200150"/>
              <a:chExt cx="253588" cy="5216478"/>
            </a:xfrm>
          </p:grpSpPr>
          <p:pic>
            <p:nvPicPr>
              <p:cNvPr id="141" name="Picture 9" descr="D:\My Documents\Talks\@Arts\Handdrawn\arrow-red-up8.png"/>
              <p:cNvPicPr preferRelativeResize="0">
                <a:picLocks noChangeArrowheads="1"/>
              </p:cNvPicPr>
              <p:nvPr/>
            </p:nvPicPr>
            <p:blipFill>
              <a:blip r:embed="rId2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39850" y="1200150"/>
                <a:ext cx="252000" cy="180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2" descr="D:\My Documents\Talks\@Arts\Handdrawn\line-horiz-black13.png"/>
              <p:cNvPicPr preferRelativeResize="0">
                <a:picLocks noChangeArrowheads="1"/>
              </p:cNvPicPr>
              <p:nvPr/>
            </p:nvPicPr>
            <p:blipFill>
              <a:blip r:embed="rId3">
                <a:grayscl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034562" y="3788628"/>
                <a:ext cx="5040000" cy="2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4" name="圖片 123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1252" flipH="1" flipV="1">
              <a:off x="3115695" y="1835239"/>
              <a:ext cx="3541341" cy="2766199"/>
            </a:xfrm>
            <a:prstGeom prst="rect">
              <a:avLst/>
            </a:prstGeom>
          </p:spPr>
        </p:pic>
        <p:pic>
          <p:nvPicPr>
            <p:cNvPr id="125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548" y="272065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838" y="3393212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7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148" y="2963033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790" y="239414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550" y="3577650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0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454" y="2690575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955" y="2179452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3157" y="3351735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716" y="3709378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837" y="3470509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011" y="3038461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2123" y="2750429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9154" y="2283203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5036" y="2389777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893" y="3324624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0139" y="2773274"/>
              <a:ext cx="434461" cy="454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674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看起來這個問題有解了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208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但是，仍然有些潛藏的問題點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26263-088A-4702-9982-FAAD77024030}" type="slidenum">
              <a:rPr lang="zh-TW" altLang="en-US" smtClean="0"/>
              <a:pPr>
                <a:defRPr/>
              </a:pPr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37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4"/>
          <p:cNvSpPr txBox="1">
            <a:spLocks/>
          </p:cNvSpPr>
          <p:nvPr/>
        </p:nvSpPr>
        <p:spPr bwMode="auto">
          <a:xfrm>
            <a:off x="1140148" y="1332260"/>
            <a:ext cx="10453860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微軟正黑體" pitchFamily="34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0" lang="zh-TW" altLang="en-US" dirty="0"/>
              <a:t> 客戶會不會兌換某種 </a:t>
            </a:r>
            <a:r>
              <a:rPr kumimoji="0" lang="en-US" altLang="zh-TW" dirty="0" err="1"/>
              <a:t>MyRewards</a:t>
            </a:r>
            <a:r>
              <a:rPr kumimoji="0" lang="en-US" altLang="zh-TW" dirty="0"/>
              <a:t> </a:t>
            </a:r>
            <a:r>
              <a:rPr kumimoji="0" lang="zh-TW" altLang="en-US" dirty="0"/>
              <a:t>的商品？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客戶會不會使用某一通路？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該推薦哪些客戶辦信用卡 </a:t>
            </a:r>
            <a:r>
              <a:rPr kumimoji="0" lang="en-US" altLang="zh-TW" dirty="0"/>
              <a:t>/ </a:t>
            </a:r>
            <a:r>
              <a:rPr kumimoji="0" lang="zh-TW" altLang="en-US" dirty="0"/>
              <a:t>買基金 </a:t>
            </a:r>
            <a:r>
              <a:rPr kumimoji="0" lang="en-US" altLang="zh-TW" dirty="0"/>
              <a:t>/ </a:t>
            </a:r>
            <a:r>
              <a:rPr kumimoji="0" lang="zh-TW" altLang="en-US" dirty="0"/>
              <a:t> 申請信貸？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誰可能成為國泰的客戶？</a:t>
            </a:r>
            <a:r>
              <a:rPr kumimoji="0" lang="en-US" altLang="zh-TW" dirty="0"/>
              <a:t>(</a:t>
            </a:r>
            <a:r>
              <a:rPr kumimoji="0" lang="zh-TW" altLang="en-US" dirty="0"/>
              <a:t>新客戶開發</a:t>
            </a:r>
            <a:r>
              <a:rPr kumimoji="0" lang="en-US" altLang="zh-TW" dirty="0"/>
              <a:t>)</a:t>
            </a:r>
          </a:p>
          <a:p>
            <a:pPr>
              <a:lnSpc>
                <a:spcPct val="130000"/>
              </a:lnSpc>
            </a:pPr>
            <a:r>
              <a:rPr kumimoji="0" lang="zh-TW" altLang="en-US" dirty="0"/>
              <a:t> 系統 </a:t>
            </a:r>
            <a:r>
              <a:rPr kumimoji="0" lang="en-US" altLang="zh-TW" dirty="0"/>
              <a:t>/ </a:t>
            </a:r>
            <a:r>
              <a:rPr kumimoji="0" lang="zh-TW" altLang="en-US" dirty="0"/>
              <a:t>機器 </a:t>
            </a:r>
            <a:r>
              <a:rPr kumimoji="0" lang="en-US" altLang="zh-TW" dirty="0"/>
              <a:t>/ </a:t>
            </a:r>
            <a:r>
              <a:rPr kumimoji="0" lang="zh-TW" altLang="en-US" dirty="0"/>
              <a:t>網路 </a:t>
            </a:r>
            <a:r>
              <a:rPr kumimoji="0" lang="en-US" altLang="zh-TW" dirty="0"/>
              <a:t>/</a:t>
            </a:r>
            <a:r>
              <a:rPr kumimoji="0" lang="zh-TW" altLang="en-US" dirty="0"/>
              <a:t> 交易異常 </a:t>
            </a:r>
            <a:r>
              <a:rPr kumimoji="0" lang="en-US" altLang="zh-TW" dirty="0"/>
              <a:t>(outlier) </a:t>
            </a:r>
            <a:r>
              <a:rPr kumimoji="0" lang="zh-TW" altLang="en-US" dirty="0"/>
              <a:t>偵測</a:t>
            </a:r>
            <a:endParaRPr kumimoji="0" lang="en-US" altLang="zh-TW" dirty="0"/>
          </a:p>
          <a:p>
            <a:pPr>
              <a:lnSpc>
                <a:spcPct val="130000"/>
              </a:lnSpc>
            </a:pPr>
            <a:r>
              <a:rPr kumimoji="0" lang="zh-TW" altLang="en-US" dirty="0"/>
              <a:t> 罹患某疾病的某位病人，是否會死亡？ </a:t>
            </a:r>
            <a:r>
              <a:rPr kumimoji="0" lang="en-US" altLang="zh-TW" dirty="0"/>
              <a:t>(0 </a:t>
            </a:r>
            <a:r>
              <a:rPr kumimoji="0" lang="en-US" altLang="zh-TW"/>
              <a:t>/ 1 </a:t>
            </a:r>
            <a:r>
              <a:rPr kumimoji="0" lang="zh-TW" altLang="en-US" dirty="0"/>
              <a:t>相差懸殊</a:t>
            </a:r>
            <a:r>
              <a:rPr kumimoji="0" lang="en-US" altLang="zh-TW" dirty="0"/>
              <a:t>)</a:t>
            </a:r>
            <a:endParaRPr kumimoji="0"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One-Class Classification </a:t>
            </a:r>
            <a:r>
              <a:rPr lang="zh-TW" altLang="en-US" dirty="0"/>
              <a:t>的其它應用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C9975B-9D17-438D-8631-61AD6D3DCFAF}" type="slidenum">
              <a:rPr lang="zh-TW" altLang="en-US" smtClean="0"/>
              <a:pPr>
                <a:defRPr/>
              </a:pPr>
              <a:t>57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43" y="5296545"/>
            <a:ext cx="612000" cy="716387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7" y="1370360"/>
            <a:ext cx="612000" cy="67932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210963" y="2358226"/>
            <a:ext cx="288032" cy="27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67" y="2261274"/>
            <a:ext cx="673460" cy="54357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4485655"/>
            <a:ext cx="655305" cy="713829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3682650"/>
            <a:ext cx="648000" cy="74595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1167626" y="3009671"/>
            <a:ext cx="288032" cy="275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70" y="2977878"/>
            <a:ext cx="612000" cy="58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1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thank-you-cartoon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14154" y="1484785"/>
            <a:ext cx="5779922" cy="3654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客戶在國泰的財富狀況</a:t>
            </a:r>
          </a:p>
        </p:txBody>
      </p:sp>
      <p:sp>
        <p:nvSpPr>
          <p:cNvPr id="11267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F2A8A1-D2C5-4A06-BD47-4CC1392BB295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1268" name="群組 81"/>
          <p:cNvGrpSpPr>
            <a:grpSpLocks/>
          </p:cNvGrpSpPr>
          <p:nvPr/>
        </p:nvGrpSpPr>
        <p:grpSpPr bwMode="auto">
          <a:xfrm>
            <a:off x="850900" y="1140991"/>
            <a:ext cx="10490200" cy="5240337"/>
            <a:chOff x="611206" y="931963"/>
            <a:chExt cx="8280793" cy="5238571"/>
          </a:xfrm>
        </p:grpSpPr>
        <p:grpSp>
          <p:nvGrpSpPr>
            <p:cNvPr id="11299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1300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sp>
        <p:nvSpPr>
          <p:cNvPr id="15" name="文字方塊 14"/>
          <p:cNvSpPr txBox="1"/>
          <p:nvPr/>
        </p:nvSpPr>
        <p:spPr bwMode="auto">
          <a:xfrm>
            <a:off x="9004300" y="5365328"/>
            <a:ext cx="2166938" cy="493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我真的沒錢</a:t>
            </a:r>
          </a:p>
        </p:txBody>
      </p:sp>
      <p:grpSp>
        <p:nvGrpSpPr>
          <p:cNvPr id="16" name="群組 76"/>
          <p:cNvGrpSpPr>
            <a:grpSpLocks noChangeAspect="1"/>
          </p:cNvGrpSpPr>
          <p:nvPr/>
        </p:nvGrpSpPr>
        <p:grpSpPr bwMode="auto">
          <a:xfrm>
            <a:off x="8578850" y="2582441"/>
            <a:ext cx="2771775" cy="2638425"/>
            <a:chOff x="6661989" y="2346875"/>
            <a:chExt cx="2518363" cy="2396213"/>
          </a:xfrm>
        </p:grpSpPr>
        <p:pic>
          <p:nvPicPr>
            <p:cNvPr id="11292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1298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文字方塊 73"/>
          <p:cNvSpPr txBox="1">
            <a:spLocks noChangeArrowheads="1"/>
          </p:cNvSpPr>
          <p:nvPr/>
        </p:nvSpPr>
        <p:spPr bwMode="auto">
          <a:xfrm>
            <a:off x="1176338" y="5185941"/>
            <a:ext cx="21717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錢都放在</a:t>
            </a:r>
            <a:endParaRPr lang="en-US" altLang="zh-TW" sz="26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</a:t>
            </a:r>
          </a:p>
        </p:txBody>
      </p:sp>
      <p:grpSp>
        <p:nvGrpSpPr>
          <p:cNvPr id="26" name="群組 126"/>
          <p:cNvGrpSpPr>
            <a:grpSpLocks noChangeAspect="1"/>
          </p:cNvGrpSpPr>
          <p:nvPr/>
        </p:nvGrpSpPr>
        <p:grpSpPr bwMode="auto">
          <a:xfrm>
            <a:off x="1133475" y="3431753"/>
            <a:ext cx="2298700" cy="1662113"/>
            <a:chOff x="623273" y="2773813"/>
            <a:chExt cx="1976465" cy="1429940"/>
          </a:xfrm>
        </p:grpSpPr>
        <p:pic>
          <p:nvPicPr>
            <p:cNvPr id="11290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sp>
        <p:nvSpPr>
          <p:cNvPr id="29" name="文字方塊 28"/>
          <p:cNvSpPr txBox="1"/>
          <p:nvPr/>
        </p:nvSpPr>
        <p:spPr>
          <a:xfrm>
            <a:off x="4432300" y="3809578"/>
            <a:ext cx="33274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國泰的客戶</a:t>
            </a:r>
          </a:p>
        </p:txBody>
      </p:sp>
      <p:sp>
        <p:nvSpPr>
          <p:cNvPr id="31" name="文字方塊 74"/>
          <p:cNvSpPr txBox="1">
            <a:spLocks noChangeArrowheads="1"/>
          </p:cNvSpPr>
          <p:nvPr/>
        </p:nvSpPr>
        <p:spPr bwMode="auto">
          <a:xfrm>
            <a:off x="4957763" y="5185941"/>
            <a:ext cx="2238375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錢存在</a:t>
            </a:r>
            <a:endParaRPr lang="en-US" altLang="zh-TW" sz="26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其它銀行</a:t>
            </a:r>
          </a:p>
        </p:txBody>
      </p:sp>
      <p:grpSp>
        <p:nvGrpSpPr>
          <p:cNvPr id="45" name="群組 44"/>
          <p:cNvGrpSpPr>
            <a:grpSpLocks noChangeAspect="1"/>
          </p:cNvGrpSpPr>
          <p:nvPr/>
        </p:nvGrpSpPr>
        <p:grpSpPr bwMode="auto">
          <a:xfrm>
            <a:off x="4357688" y="2341141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1284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5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7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8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9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文字方塊 42"/>
          <p:cNvSpPr txBox="1"/>
          <p:nvPr/>
        </p:nvSpPr>
        <p:spPr bwMode="auto">
          <a:xfrm>
            <a:off x="9004300" y="5305003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44" name="文字方塊 73"/>
          <p:cNvSpPr txBox="1">
            <a:spLocks noChangeArrowheads="1"/>
          </p:cNvSpPr>
          <p:nvPr/>
        </p:nvSpPr>
        <p:spPr bwMode="auto">
          <a:xfrm>
            <a:off x="1176338" y="5305003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46" name="文字方塊 74"/>
          <p:cNvSpPr txBox="1">
            <a:spLocks noChangeArrowheads="1"/>
          </p:cNvSpPr>
          <p:nvPr/>
        </p:nvSpPr>
        <p:spPr bwMode="auto">
          <a:xfrm>
            <a:off x="4900613" y="5305003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5" grpId="0"/>
      <p:bldP spid="25" grpId="1"/>
      <p:bldP spid="29" grpId="0"/>
      <p:bldP spid="31" grpId="0"/>
      <p:bldP spid="31" grpId="1"/>
      <p:bldP spid="43" grpId="0"/>
      <p:bldP spid="44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方塊 48"/>
          <p:cNvSpPr txBox="1"/>
          <p:nvPr/>
        </p:nvSpPr>
        <p:spPr bwMode="auto">
          <a:xfrm>
            <a:off x="9004300" y="5305003"/>
            <a:ext cx="21669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50" name="文字方塊 73"/>
          <p:cNvSpPr txBox="1">
            <a:spLocks noChangeArrowheads="1"/>
          </p:cNvSpPr>
          <p:nvPr/>
        </p:nvSpPr>
        <p:spPr bwMode="auto">
          <a:xfrm>
            <a:off x="1176338" y="5305003"/>
            <a:ext cx="2171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AUM </a:t>
            </a:r>
            <a:r>
              <a:rPr lang="zh-TW" altLang="en-US" dirty="0">
                <a:solidFill>
                  <a:srgbClr val="C00000"/>
                </a:solidFill>
                <a:latin typeface="+mn-lt"/>
                <a:ea typeface="微軟正黑體" panose="020B0604030504040204" pitchFamily="34" charset="-120"/>
              </a:rPr>
              <a:t>高</a:t>
            </a:r>
          </a:p>
        </p:txBody>
      </p:sp>
      <p:sp>
        <p:nvSpPr>
          <p:cNvPr id="51" name="文字方塊 74"/>
          <p:cNvSpPr txBox="1">
            <a:spLocks noChangeArrowheads="1"/>
          </p:cNvSpPr>
          <p:nvPr/>
        </p:nvSpPr>
        <p:spPr bwMode="auto">
          <a:xfrm>
            <a:off x="4900613" y="5305003"/>
            <a:ext cx="23971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AUM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 中 </a:t>
            </a:r>
            <a:r>
              <a:rPr lang="en-US" altLang="zh-TW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solidFill>
                  <a:srgbClr val="0070C0"/>
                </a:solidFill>
                <a:latin typeface="+mn-lt"/>
                <a:ea typeface="微軟正黑體" panose="020B0604030504040204" pitchFamily="34" charset="-120"/>
              </a:rPr>
              <a:t>低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8313" y="252413"/>
            <a:ext cx="11255375" cy="706437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客戶在國泰的財富狀況</a:t>
            </a:r>
          </a:p>
        </p:txBody>
      </p:sp>
      <p:sp>
        <p:nvSpPr>
          <p:cNvPr id="12294" name="投影片編號版面配置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590C9-0862-4962-AA35-C0115E16177F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grpSp>
        <p:nvGrpSpPr>
          <p:cNvPr id="12295" name="群組 81"/>
          <p:cNvGrpSpPr>
            <a:grpSpLocks/>
          </p:cNvGrpSpPr>
          <p:nvPr/>
        </p:nvGrpSpPr>
        <p:grpSpPr bwMode="auto">
          <a:xfrm>
            <a:off x="850900" y="1140991"/>
            <a:ext cx="10490200" cy="5240337"/>
            <a:chOff x="611206" y="931963"/>
            <a:chExt cx="8280793" cy="5238571"/>
          </a:xfrm>
        </p:grpSpPr>
        <p:grpSp>
          <p:nvGrpSpPr>
            <p:cNvPr id="12323" name="群組 82"/>
            <p:cNvGrpSpPr>
              <a:grpSpLocks/>
            </p:cNvGrpSpPr>
            <p:nvPr/>
          </p:nvGrpSpPr>
          <p:grpSpPr bwMode="auto">
            <a:xfrm>
              <a:off x="611206" y="931963"/>
              <a:ext cx="8280000" cy="936428"/>
              <a:chOff x="611241" y="931964"/>
              <a:chExt cx="7920000" cy="936429"/>
            </a:xfrm>
          </p:grpSpPr>
          <p:pic>
            <p:nvPicPr>
              <p:cNvPr id="11" name="圖片 10"/>
              <p:cNvPicPr preferRelativeResize="0"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686086" y="1533544"/>
                <a:ext cx="1789939" cy="275277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49278" y="1033592"/>
                <a:ext cx="664834" cy="486881"/>
              </a:xfrm>
              <a:prstGeom prst="rect">
                <a:avLst/>
              </a:prstGeom>
            </p:spPr>
          </p:pic>
          <p:sp>
            <p:nvSpPr>
              <p:cNvPr id="13" name="等腰三角形 12"/>
              <p:cNvSpPr/>
              <p:nvPr/>
            </p:nvSpPr>
            <p:spPr bwMode="auto">
              <a:xfrm>
                <a:off x="611241" y="931964"/>
                <a:ext cx="7919561" cy="936310"/>
              </a:xfrm>
              <a:prstGeom prst="triangle">
                <a:avLst/>
              </a:prstGeom>
              <a:noFill/>
              <a:ln w="1016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</p:grpSp>
        <p:grpSp>
          <p:nvGrpSpPr>
            <p:cNvPr id="12324" name="群組 20"/>
            <p:cNvGrpSpPr>
              <a:grpSpLocks/>
            </p:cNvGrpSpPr>
            <p:nvPr/>
          </p:nvGrpSpPr>
          <p:grpSpPr bwMode="auto">
            <a:xfrm>
              <a:off x="611999" y="5961624"/>
              <a:ext cx="8280000" cy="208910"/>
              <a:chOff x="2851129" y="5448713"/>
              <a:chExt cx="2377179" cy="249720"/>
            </a:xfrm>
          </p:grpSpPr>
          <p:sp>
            <p:nvSpPr>
              <p:cNvPr id="9" name="矩形: 圓角 8"/>
              <p:cNvSpPr/>
              <p:nvPr/>
            </p:nvSpPr>
            <p:spPr>
              <a:xfrm>
                <a:off x="2851261" y="5569438"/>
                <a:ext cx="2377047" cy="12899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dirty="0"/>
              </a:p>
            </p:txBody>
          </p:sp>
          <p:sp>
            <p:nvSpPr>
              <p:cNvPr id="10" name="矩形: 圓角 9"/>
              <p:cNvSpPr/>
              <p:nvPr/>
            </p:nvSpPr>
            <p:spPr>
              <a:xfrm>
                <a:off x="2851261" y="5448032"/>
                <a:ext cx="2377047" cy="720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/>
              </a:p>
            </p:txBody>
          </p:sp>
        </p:grpSp>
      </p:grpSp>
      <p:grpSp>
        <p:nvGrpSpPr>
          <p:cNvPr id="12296" name="群組 76"/>
          <p:cNvGrpSpPr>
            <a:grpSpLocks noChangeAspect="1"/>
          </p:cNvGrpSpPr>
          <p:nvPr/>
        </p:nvGrpSpPr>
        <p:grpSpPr bwMode="auto">
          <a:xfrm>
            <a:off x="8578850" y="2582441"/>
            <a:ext cx="2771775" cy="2638425"/>
            <a:chOff x="6661989" y="2346875"/>
            <a:chExt cx="2518363" cy="2396213"/>
          </a:xfrm>
        </p:grpSpPr>
        <p:pic>
          <p:nvPicPr>
            <p:cNvPr id="12316" name="圖片 7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1989" y="3488651"/>
              <a:ext cx="874696" cy="1135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文字方塊 17"/>
            <p:cNvSpPr txBox="1"/>
            <p:nvPr/>
          </p:nvSpPr>
          <p:spPr>
            <a:xfrm>
              <a:off x="6910075" y="4159173"/>
              <a:ext cx="2270277" cy="5839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3200" b="1" dirty="0">
                  <a:solidFill>
                    <a:srgbClr val="595959"/>
                  </a:solidFill>
                  <a:latin typeface="+mj-lt"/>
                </a:rPr>
                <a:t>No Money</a:t>
              </a:r>
              <a:endParaRPr lang="zh-TW" altLang="en-US" sz="3200" b="1" dirty="0">
                <a:solidFill>
                  <a:srgbClr val="595959"/>
                </a:solidFill>
                <a:latin typeface="+mj-lt"/>
              </a:endParaRPr>
            </a:p>
          </p:txBody>
        </p:sp>
        <p:sp>
          <p:nvSpPr>
            <p:cNvPr id="19" name="橢圓 18"/>
            <p:cNvSpPr/>
            <p:nvPr/>
          </p:nvSpPr>
          <p:spPr bwMode="auto">
            <a:xfrm>
              <a:off x="7042772" y="3356110"/>
              <a:ext cx="108178" cy="108132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7244703" y="3263837"/>
              <a:ext cx="144236" cy="14417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想法泡泡: 雲朵 20"/>
            <p:cNvSpPr/>
            <p:nvPr/>
          </p:nvSpPr>
          <p:spPr>
            <a:xfrm>
              <a:off x="7244703" y="2346875"/>
              <a:ext cx="1791413" cy="1052488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8039445" y="2857260"/>
              <a:ext cx="250971" cy="5132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22" name="圖片 1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681" y="2624052"/>
              <a:ext cx="1060704" cy="539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7" name="群組 126"/>
          <p:cNvGrpSpPr>
            <a:grpSpLocks noChangeAspect="1"/>
          </p:cNvGrpSpPr>
          <p:nvPr/>
        </p:nvGrpSpPr>
        <p:grpSpPr bwMode="auto">
          <a:xfrm>
            <a:off x="1133475" y="3431753"/>
            <a:ext cx="2298700" cy="1662113"/>
            <a:chOff x="623273" y="2773813"/>
            <a:chExt cx="1976465" cy="1429940"/>
          </a:xfrm>
        </p:grpSpPr>
        <p:pic>
          <p:nvPicPr>
            <p:cNvPr id="12314" name="圖片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081" y="2884587"/>
              <a:ext cx="1658657" cy="1319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273" y="2773813"/>
              <a:ext cx="738239" cy="1375267"/>
            </a:xfrm>
            <a:prstGeom prst="rect">
              <a:avLst/>
            </a:prstGeom>
          </p:spPr>
        </p:pic>
      </p:grpSp>
      <p:grpSp>
        <p:nvGrpSpPr>
          <p:cNvPr id="12298" name="群組 44"/>
          <p:cNvGrpSpPr>
            <a:grpSpLocks noChangeAspect="1"/>
          </p:cNvGrpSpPr>
          <p:nvPr/>
        </p:nvGrpSpPr>
        <p:grpSpPr bwMode="auto">
          <a:xfrm>
            <a:off x="4357688" y="2341141"/>
            <a:ext cx="3467100" cy="2746375"/>
            <a:chOff x="4494064" y="2367123"/>
            <a:chExt cx="3186112" cy="2524151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4064" y="3912764"/>
              <a:ext cx="1492390" cy="978510"/>
            </a:xfrm>
            <a:prstGeom prst="rect">
              <a:avLst/>
            </a:prstGeom>
          </p:spPr>
        </p:pic>
        <p:sp>
          <p:nvSpPr>
            <p:cNvPr id="33" name="橢圓 32"/>
            <p:cNvSpPr/>
            <p:nvPr/>
          </p:nvSpPr>
          <p:spPr bwMode="auto">
            <a:xfrm>
              <a:off x="5885800" y="3902040"/>
              <a:ext cx="112330" cy="112346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 bwMode="auto">
            <a:xfrm>
              <a:off x="5998130" y="3690478"/>
              <a:ext cx="147344" cy="151741"/>
            </a:xfrm>
            <a:prstGeom prst="ellipse">
              <a:avLst/>
            </a:prstGeom>
            <a:noFill/>
            <a:ln w="25400"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5" name="想法泡泡: 雲朵 34"/>
            <p:cNvSpPr/>
            <p:nvPr/>
          </p:nvSpPr>
          <p:spPr bwMode="auto">
            <a:xfrm>
              <a:off x="5452523" y="2367123"/>
              <a:ext cx="2227653" cy="1311683"/>
            </a:xfrm>
            <a:prstGeom prst="cloudCallout">
              <a:avLst>
                <a:gd name="adj1" fmla="val 53"/>
                <a:gd name="adj2" fmla="val 5288"/>
              </a:avLst>
            </a:prstGeom>
            <a:solidFill>
              <a:schemeClr val="bg1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435783" y="3028071"/>
              <a:ext cx="288851" cy="611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/>
            </a:p>
          </p:txBody>
        </p:sp>
        <p:pic>
          <p:nvPicPr>
            <p:cNvPr id="12308" name="圖片 13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290" b="31972"/>
            <a:stretch>
              <a:fillRect/>
            </a:stretch>
          </p:blipFill>
          <p:spPr bwMode="auto">
            <a:xfrm>
              <a:off x="6144240" y="3026842"/>
              <a:ext cx="654977" cy="424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9" name="圖片 1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250"/>
            <a:stretch>
              <a:fillRect/>
            </a:stretch>
          </p:blipFill>
          <p:spPr bwMode="auto">
            <a:xfrm>
              <a:off x="6296373" y="2543581"/>
              <a:ext cx="522468" cy="43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0" name="圖片 13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2031" y="2489899"/>
              <a:ext cx="416784" cy="413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1" name="圖片 13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375" y="2855440"/>
              <a:ext cx="372824" cy="338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2" name="圖片 14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t="9537" r="6441" b="7130"/>
            <a:stretch>
              <a:fillRect/>
            </a:stretch>
          </p:blipFill>
          <p:spPr bwMode="auto">
            <a:xfrm>
              <a:off x="6849203" y="2995693"/>
              <a:ext cx="385280" cy="375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圖片 14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6488" y="3700649"/>
              <a:ext cx="869335" cy="847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731838" y="2195091"/>
            <a:ext cx="31337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800" b="1" dirty="0">
                <a:solidFill>
                  <a:srgbClr val="920000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92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786188" y="2195091"/>
            <a:ext cx="15017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TW" altLang="en-US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非 </a:t>
            </a:r>
            <a:r>
              <a:rPr lang="en-US" altLang="zh-TW" sz="2800" b="1" dirty="0">
                <a:solidFill>
                  <a:srgbClr val="00487E"/>
                </a:solidFill>
                <a:latin typeface="+mn-lt"/>
                <a:ea typeface="微軟正黑體" panose="020B0604030504040204" pitchFamily="34" charset="-120"/>
              </a:rPr>
              <a:t>VIP</a:t>
            </a:r>
            <a:endParaRPr lang="zh-TW" altLang="en-US" sz="2800" b="1" dirty="0">
              <a:solidFill>
                <a:srgbClr val="00487E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3425" y="2171278"/>
            <a:ext cx="3132138" cy="3960813"/>
          </a:xfrm>
          <a:prstGeom prst="rect">
            <a:avLst/>
          </a:prstGeom>
          <a:solidFill>
            <a:srgbClr val="EC6152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924300" y="2171278"/>
            <a:ext cx="7667625" cy="3960813"/>
          </a:xfrm>
          <a:prstGeom prst="rect">
            <a:avLst/>
          </a:prstGeom>
          <a:solidFill>
            <a:srgbClr val="51A8F9">
              <a:alpha val="30000"/>
            </a:srgbClr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D5B0C-485D-445E-9496-A14C19F64FDC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13315" name="標題 4"/>
          <p:cNvSpPr>
            <a:spLocks noGrp="1"/>
          </p:cNvSpPr>
          <p:nvPr>
            <p:ph type="ctrTitle"/>
          </p:nvPr>
        </p:nvSpPr>
        <p:spPr>
          <a:xfrm>
            <a:off x="34925" y="2443163"/>
            <a:ext cx="12122150" cy="14700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tx1"/>
                </a:solidFill>
              </a:rPr>
              <a:t>以 </a:t>
            </a:r>
            <a:r>
              <a:rPr lang="en-US" altLang="zh-TW" sz="4800" dirty="0">
                <a:solidFill>
                  <a:schemeClr val="tx1"/>
                </a:solidFill>
              </a:rPr>
              <a:t>AUM</a:t>
            </a:r>
            <a:r>
              <a:rPr lang="zh-TW" altLang="en-US" sz="4800" dirty="0">
                <a:solidFill>
                  <a:schemeClr val="tx1"/>
                </a:solidFill>
              </a:rPr>
              <a:t> 為依據，可能</a:t>
            </a:r>
            <a:r>
              <a:rPr lang="zh-TW" altLang="en-US" b="1" dirty="0">
                <a:solidFill>
                  <a:srgbClr val="0070C0"/>
                </a:solidFill>
              </a:rPr>
              <a:t>             </a:t>
            </a:r>
            <a:r>
              <a:rPr lang="zh-TW" altLang="en-US" sz="4800" dirty="0">
                <a:solidFill>
                  <a:schemeClr val="tx1"/>
                </a:solidFill>
              </a:rPr>
              <a:t>客戶財富狀況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855244" y="2736136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低估</a:t>
            </a:r>
            <a:endParaRPr lang="zh-TW" altLang="en-US" sz="9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C13B20-A236-4B43-B757-69A45E7692D6}" type="slidenum">
              <a:rPr lang="zh-TW" altLang="en-US" sz="1400" smtClean="0">
                <a:solidFill>
                  <a:srgbClr val="262626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TW" altLang="en-US" sz="1400">
              <a:solidFill>
                <a:srgbClr val="262626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0" y="2565400"/>
            <a:ext cx="121920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想解決的問題是</a:t>
            </a:r>
            <a:r>
              <a:rPr lang="en-US" altLang="zh-TW" dirty="0"/>
              <a:t>…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Words>2207</Words>
  <Application>Microsoft Office PowerPoint</Application>
  <PresentationFormat>寬螢幕</PresentationFormat>
  <Paragraphs>693</Paragraphs>
  <Slides>58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宋体</vt:lpstr>
      <vt:lpstr>微軟正黑體</vt:lpstr>
      <vt:lpstr>新細明體</vt:lpstr>
      <vt:lpstr>Arial</vt:lpstr>
      <vt:lpstr>Calibri</vt:lpstr>
      <vt:lpstr>Cambria Math</vt:lpstr>
      <vt:lpstr>Comic Sans MS</vt:lpstr>
      <vt:lpstr>Office 佈景主題</vt:lpstr>
      <vt:lpstr>PowerPoint 簡報</vt:lpstr>
      <vt:lpstr>把題目說白話一點</vt:lpstr>
      <vt:lpstr>PowerPoint 簡報</vt:lpstr>
      <vt:lpstr>PowerPoint 簡報</vt:lpstr>
      <vt:lpstr>PowerPoint 簡報</vt:lpstr>
      <vt:lpstr>客戶在國泰的財富狀況</vt:lpstr>
      <vt:lpstr>客戶在國泰的財富狀況</vt:lpstr>
      <vt:lpstr>以 AUM 為依據，可能             客戶財富狀況</vt:lpstr>
      <vt:lpstr>想解決的問題是…</vt:lpstr>
      <vt:lpstr>PowerPoint 簡報</vt:lpstr>
      <vt:lpstr>手邊有的資料</vt:lpstr>
      <vt:lpstr>PowerPoint 簡報</vt:lpstr>
      <vt:lpstr>換作是你，你想怎麼做？</vt:lpstr>
      <vt:lpstr>在高山時，嘗試過 clustering</vt:lpstr>
      <vt:lpstr>當時使用的資料</vt:lpstr>
      <vt:lpstr>PowerPoint 簡報</vt:lpstr>
      <vt:lpstr>PowerPoint 簡報</vt:lpstr>
      <vt:lpstr>PowerPoint 簡報</vt:lpstr>
      <vt:lpstr>客戶信用卡消費行為相似度</vt:lpstr>
      <vt:lpstr>VIP 在店家消費過的比例</vt:lpstr>
      <vt:lpstr>PowerPoint 簡報</vt:lpstr>
      <vt:lpstr>PowerPoint 簡報</vt:lpstr>
      <vt:lpstr>PowerPoint 簡報</vt:lpstr>
      <vt:lpstr>在國泰嘗試了 classification</vt:lpstr>
      <vt:lpstr>PowerPoint 簡報</vt:lpstr>
      <vt:lpstr>PowerPoint 簡報</vt:lpstr>
      <vt:lpstr>PowerPoint 簡報</vt:lpstr>
      <vt:lpstr>Binary Classification</vt:lpstr>
      <vt:lpstr>使用的資料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One-Class SVM</vt:lpstr>
      <vt:lpstr>One-Class SVM</vt:lpstr>
      <vt:lpstr>One-Class SVM</vt:lpstr>
      <vt:lpstr>但是，現實世界沒那麼完美</vt:lpstr>
      <vt:lpstr>One-Class SVM</vt:lpstr>
      <vt:lpstr>One-Class SVM</vt:lpstr>
      <vt:lpstr>One-Class SVM</vt:lpstr>
      <vt:lpstr>One-Class SVM</vt:lpstr>
      <vt:lpstr>One-Class SVM</vt:lpstr>
      <vt:lpstr>PowerPoint 簡報</vt:lpstr>
      <vt:lpstr>PowerPoint 簡報</vt:lpstr>
      <vt:lpstr>PowerPoint 簡報</vt:lpstr>
      <vt:lpstr>看起來這個問題有解了</vt:lpstr>
      <vt:lpstr>但是，仍然有些潛藏的問題點</vt:lpstr>
      <vt:lpstr>One-Class Classification 的其它應用</vt:lpstr>
      <vt:lpstr>PowerPoint 簡報</vt:lpstr>
    </vt:vector>
  </TitlesOfParts>
  <Company>國泰世華銀行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nt49178</dc:creator>
  <cp:lastModifiedBy>TH Hung</cp:lastModifiedBy>
  <cp:revision>585</cp:revision>
  <dcterms:created xsi:type="dcterms:W3CDTF">2016-10-14T03:04:57Z</dcterms:created>
  <dcterms:modified xsi:type="dcterms:W3CDTF">2017-04-27T13:21:35Z</dcterms:modified>
</cp:coreProperties>
</file>