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大標題與副標題">
    <p:spTree>
      <p:nvGrpSpPr>
        <p:cNvPr id="1" name=""/>
        <p:cNvGrpSpPr/>
        <p:nvPr/>
      </p:nvGrpSpPr>
      <p:grpSpPr>
        <a:xfrm>
          <a:off x="0" y="0"/>
          <a:ext cx="0" cy="0"/>
          <a:chOff x="0" y="0"/>
          <a:chExt cx="0" cy="0"/>
        </a:xfrm>
      </p:grpSpPr>
      <p:sp>
        <p:nvSpPr>
          <p:cNvPr id="11" name="Shape 11"/>
          <p:cNvSpPr/>
          <p:nvPr>
            <p:ph type="title"/>
          </p:nvPr>
        </p:nvSpPr>
        <p:spPr>
          <a:xfrm>
            <a:off x="4833937" y="2303859"/>
            <a:ext cx="14716126" cy="4643438"/>
          </a:xfrm>
          <a:prstGeom prst="rect">
            <a:avLst/>
          </a:prstGeom>
        </p:spPr>
        <p:txBody>
          <a:bodyPr anchor="b"/>
          <a:lstStyle/>
          <a:p>
            <a:pPr/>
            <a:r>
              <a:t>大標題文字</a:t>
            </a:r>
          </a:p>
        </p:txBody>
      </p:sp>
      <p:sp>
        <p:nvSpPr>
          <p:cNvPr id="12" name="Shape 12"/>
          <p:cNvSpPr/>
          <p:nvPr>
            <p:ph type="body" sz="quarter" idx="1"/>
          </p:nvPr>
        </p:nvSpPr>
        <p:spPr>
          <a:xfrm>
            <a:off x="4833937" y="7072312"/>
            <a:ext cx="14716126" cy="1589485"/>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內文層級一</a:t>
            </a:r>
          </a:p>
          <a:p>
            <a:pPr lvl="1"/>
            <a:r>
              <a:t>內文層級二</a:t>
            </a:r>
          </a:p>
          <a:p>
            <a:pPr lvl="2"/>
            <a:r>
              <a:t>內文層級三</a:t>
            </a:r>
          </a:p>
          <a:p>
            <a:pPr lvl="3"/>
            <a:r>
              <a:t>內文層級四</a:t>
            </a:r>
          </a:p>
          <a:p>
            <a:pPr lvl="4"/>
            <a:r>
              <a:t>內文層級五</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名言語錄">
    <p:spTree>
      <p:nvGrpSpPr>
        <p:cNvPr id="1" name=""/>
        <p:cNvGrpSpPr/>
        <p:nvPr/>
      </p:nvGrpSpPr>
      <p:grpSpPr>
        <a:xfrm>
          <a:off x="0" y="0"/>
          <a:ext cx="0" cy="0"/>
          <a:chOff x="0" y="0"/>
          <a:chExt cx="0" cy="0"/>
        </a:xfrm>
      </p:grpSpPr>
      <p:sp>
        <p:nvSpPr>
          <p:cNvPr id="93" name="Shape 93"/>
          <p:cNvSpPr/>
          <p:nvPr>
            <p:ph type="body" sz="quarter" idx="13"/>
          </p:nvPr>
        </p:nvSpPr>
        <p:spPr>
          <a:xfrm>
            <a:off x="4833937" y="8947546"/>
            <a:ext cx="14716126" cy="714376"/>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pPr/>
            <a:r>
              <a:t>–王大明</a:t>
            </a:r>
          </a:p>
        </p:txBody>
      </p:sp>
      <p:sp>
        <p:nvSpPr>
          <p:cNvPr id="94" name="Shape 94"/>
          <p:cNvSpPr/>
          <p:nvPr>
            <p:ph type="body" sz="quarter" idx="14"/>
          </p:nvPr>
        </p:nvSpPr>
        <p:spPr>
          <a:xfrm>
            <a:off x="4833937" y="5947965"/>
            <a:ext cx="14716126" cy="1069976"/>
          </a:xfrm>
          <a:prstGeom prst="rect">
            <a:avLst/>
          </a:prstGeom>
        </p:spPr>
        <p:txBody>
          <a:bodyPr>
            <a:spAutoFit/>
          </a:bodyPr>
          <a:lstStyle>
            <a:lvl1pPr marL="0" indent="0" algn="ctr">
              <a:spcBef>
                <a:spcPts val="0"/>
              </a:spcBef>
              <a:buSzTx/>
              <a:buNone/>
              <a:defRPr sz="5200"/>
            </a:lvl1pPr>
          </a:lstStyle>
          <a:p>
            <a:pPr/>
            <a:r>
              <a:t>「在此輸入名言語錄。」</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Shape 102"/>
          <p:cNvSpPr/>
          <p:nvPr>
            <p:ph type="pic" idx="13"/>
          </p:nvPr>
        </p:nvSpPr>
        <p:spPr>
          <a:xfrm>
            <a:off x="3048000" y="0"/>
            <a:ext cx="18288000" cy="137160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Shape 20"/>
          <p:cNvSpPr/>
          <p:nvPr>
            <p:ph type="pic" sz="half" idx="13"/>
          </p:nvPr>
        </p:nvSpPr>
        <p:spPr>
          <a:xfrm>
            <a:off x="5307210" y="892968"/>
            <a:ext cx="13751720" cy="8322470"/>
          </a:xfrm>
          <a:prstGeom prst="rect">
            <a:avLst/>
          </a:prstGeom>
        </p:spPr>
        <p:txBody>
          <a:bodyPr lIns="91439" tIns="45719" rIns="91439" bIns="45719" anchor="t">
            <a:noAutofit/>
          </a:bodyPr>
          <a:lstStyle/>
          <a:p>
            <a:pPr/>
          </a:p>
        </p:txBody>
      </p:sp>
      <p:sp>
        <p:nvSpPr>
          <p:cNvPr id="21" name="Shape 21"/>
          <p:cNvSpPr/>
          <p:nvPr>
            <p:ph type="title"/>
          </p:nvPr>
        </p:nvSpPr>
        <p:spPr>
          <a:xfrm>
            <a:off x="4833937" y="9447609"/>
            <a:ext cx="14716126" cy="2000251"/>
          </a:xfrm>
          <a:prstGeom prst="rect">
            <a:avLst/>
          </a:prstGeom>
        </p:spPr>
        <p:txBody>
          <a:bodyPr anchor="b"/>
          <a:lstStyle/>
          <a:p>
            <a:pPr/>
            <a:r>
              <a:t>大標題文字</a:t>
            </a:r>
          </a:p>
        </p:txBody>
      </p:sp>
      <p:sp>
        <p:nvSpPr>
          <p:cNvPr id="22" name="Shape 22"/>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內文層級一</a:t>
            </a:r>
          </a:p>
          <a:p>
            <a:pPr lvl="1"/>
            <a:r>
              <a:t>內文層級二</a:t>
            </a:r>
          </a:p>
          <a:p>
            <a:pPr lvl="2"/>
            <a:r>
              <a:t>內文層級三</a:t>
            </a:r>
          </a:p>
          <a:p>
            <a:pPr lvl="3"/>
            <a:r>
              <a:t>內文層級四</a:t>
            </a:r>
          </a:p>
          <a:p>
            <a:pPr lvl="4"/>
            <a:r>
              <a:t>內文層級五</a:t>
            </a:r>
          </a:p>
        </p:txBody>
      </p:sp>
      <p:sp>
        <p:nvSpPr>
          <p:cNvPr id="23" name="Shape 23"/>
          <p:cNvSpPr/>
          <p:nvPr>
            <p:ph type="sldNum" sz="quarter" idx="2"/>
          </p:nvPr>
        </p:nvSpPr>
        <p:spPr>
          <a:xfrm>
            <a:off x="11935814" y="13001625"/>
            <a:ext cx="494513" cy="51117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大標題 - 中央">
    <p:spTree>
      <p:nvGrpSpPr>
        <p:cNvPr id="1" name=""/>
        <p:cNvGrpSpPr/>
        <p:nvPr/>
      </p:nvGrpSpPr>
      <p:grpSpPr>
        <a:xfrm>
          <a:off x="0" y="0"/>
          <a:ext cx="0" cy="0"/>
          <a:chOff x="0" y="0"/>
          <a:chExt cx="0" cy="0"/>
        </a:xfrm>
      </p:grpSpPr>
      <p:sp>
        <p:nvSpPr>
          <p:cNvPr id="30" name="Shape 30"/>
          <p:cNvSpPr/>
          <p:nvPr>
            <p:ph type="title"/>
          </p:nvPr>
        </p:nvSpPr>
        <p:spPr>
          <a:xfrm>
            <a:off x="4833937" y="4536281"/>
            <a:ext cx="14716126" cy="4643438"/>
          </a:xfrm>
          <a:prstGeom prst="rect">
            <a:avLst/>
          </a:prstGeom>
        </p:spPr>
        <p:txBody>
          <a:bodyPr/>
          <a:lstStyle/>
          <a:p>
            <a:pPr/>
            <a:r>
              <a:t>大標題文字</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直式">
    <p:spTree>
      <p:nvGrpSpPr>
        <p:cNvPr id="1" name=""/>
        <p:cNvGrpSpPr/>
        <p:nvPr/>
      </p:nvGrpSpPr>
      <p:grpSpPr>
        <a:xfrm>
          <a:off x="0" y="0"/>
          <a:ext cx="0" cy="0"/>
          <a:chOff x="0" y="0"/>
          <a:chExt cx="0" cy="0"/>
        </a:xfrm>
      </p:grpSpPr>
      <p:sp>
        <p:nvSpPr>
          <p:cNvPr id="38" name="Shape 38"/>
          <p:cNvSpPr/>
          <p:nvPr>
            <p:ph type="pic" sz="half" idx="13"/>
          </p:nvPr>
        </p:nvSpPr>
        <p:spPr>
          <a:xfrm>
            <a:off x="12495609" y="892968"/>
            <a:ext cx="7500938" cy="11572876"/>
          </a:xfrm>
          <a:prstGeom prst="rect">
            <a:avLst/>
          </a:prstGeom>
        </p:spPr>
        <p:txBody>
          <a:bodyPr lIns="91439" tIns="45719" rIns="91439" bIns="45719" anchor="t">
            <a:noAutofit/>
          </a:bodyPr>
          <a:lstStyle/>
          <a:p>
            <a:pPr/>
          </a:p>
        </p:txBody>
      </p:sp>
      <p:sp>
        <p:nvSpPr>
          <p:cNvPr id="39" name="Shape 39"/>
          <p:cNvSpPr/>
          <p:nvPr>
            <p:ph type="title"/>
          </p:nvPr>
        </p:nvSpPr>
        <p:spPr>
          <a:xfrm>
            <a:off x="4387453" y="892968"/>
            <a:ext cx="7500938" cy="5607845"/>
          </a:xfrm>
          <a:prstGeom prst="rect">
            <a:avLst/>
          </a:prstGeom>
        </p:spPr>
        <p:txBody>
          <a:bodyPr anchor="b"/>
          <a:lstStyle>
            <a:lvl1pPr>
              <a:defRPr sz="8400"/>
            </a:lvl1pPr>
          </a:lstStyle>
          <a:p>
            <a:pPr/>
            <a:r>
              <a:t>大標題文字</a:t>
            </a:r>
          </a:p>
        </p:txBody>
      </p:sp>
      <p:sp>
        <p:nvSpPr>
          <p:cNvPr id="40" name="Shape 40"/>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內文層級一</a:t>
            </a:r>
          </a:p>
          <a:p>
            <a:pPr lvl="1"/>
            <a:r>
              <a:t>內文層級二</a:t>
            </a:r>
          </a:p>
          <a:p>
            <a:pPr lvl="2"/>
            <a:r>
              <a:t>內文層級三</a:t>
            </a:r>
          </a:p>
          <a:p>
            <a:pPr lvl="3"/>
            <a:r>
              <a:t>內文層級四</a:t>
            </a:r>
          </a:p>
          <a:p>
            <a:pPr lvl="4"/>
            <a:r>
              <a:t>內文層級五</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大標題 - 上方">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大標題文字</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大標題與項目符號">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大標題文字</a:t>
            </a:r>
          </a:p>
        </p:txBody>
      </p:sp>
      <p:sp>
        <p:nvSpPr>
          <p:cNvPr id="57" name="Shape 57"/>
          <p:cNvSpPr/>
          <p:nvPr>
            <p:ph type="body" idx="1"/>
          </p:nvPr>
        </p:nvSpPr>
        <p:spPr>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大標題、項目符號與照片">
    <p:spTree>
      <p:nvGrpSpPr>
        <p:cNvPr id="1" name=""/>
        <p:cNvGrpSpPr/>
        <p:nvPr/>
      </p:nvGrpSpPr>
      <p:grpSpPr>
        <a:xfrm>
          <a:off x="0" y="0"/>
          <a:ext cx="0" cy="0"/>
          <a:chOff x="0" y="0"/>
          <a:chExt cx="0" cy="0"/>
        </a:xfrm>
      </p:grpSpPr>
      <p:sp>
        <p:nvSpPr>
          <p:cNvPr id="65" name="Shape 65"/>
          <p:cNvSpPr/>
          <p:nvPr>
            <p:ph type="pic" sz="quarter" idx="13"/>
          </p:nvPr>
        </p:nvSpPr>
        <p:spPr>
          <a:xfrm>
            <a:off x="12495609" y="3661171"/>
            <a:ext cx="7500938" cy="8840392"/>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大標題文字</a:t>
            </a:r>
          </a:p>
        </p:txBody>
      </p:sp>
      <p:sp>
        <p:nvSpPr>
          <p:cNvPr id="67" name="Shape 67"/>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pPr/>
            <a:r>
              <a:t>內文層級一</a:t>
            </a:r>
          </a:p>
          <a:p>
            <a:pPr lvl="1"/>
            <a:r>
              <a:t>內文層級二</a:t>
            </a:r>
          </a:p>
          <a:p>
            <a:pPr lvl="2"/>
            <a:r>
              <a:t>內文層級三</a:t>
            </a:r>
          </a:p>
          <a:p>
            <a:pPr lvl="3"/>
            <a:r>
              <a:t>內文層級四</a:t>
            </a:r>
          </a:p>
          <a:p>
            <a:pPr lvl="4"/>
            <a:r>
              <a:t>內文層級五</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項目符號">
    <p:spTree>
      <p:nvGrpSpPr>
        <p:cNvPr id="1" name=""/>
        <p:cNvGrpSpPr/>
        <p:nvPr/>
      </p:nvGrpSpPr>
      <p:grpSpPr>
        <a:xfrm>
          <a:off x="0" y="0"/>
          <a:ext cx="0" cy="0"/>
          <a:chOff x="0" y="0"/>
          <a:chExt cx="0" cy="0"/>
        </a:xfrm>
      </p:grpSpPr>
      <p:sp>
        <p:nvSpPr>
          <p:cNvPr id="75" name="Shape 75"/>
          <p:cNvSpPr/>
          <p:nvPr>
            <p:ph type="body" idx="1"/>
          </p:nvPr>
        </p:nvSpPr>
        <p:spPr>
          <a:xfrm>
            <a:off x="4387453" y="1785937"/>
            <a:ext cx="15609094" cy="10144126"/>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一頁三張">
    <p:spTree>
      <p:nvGrpSpPr>
        <p:cNvPr id="1" name=""/>
        <p:cNvGrpSpPr/>
        <p:nvPr/>
      </p:nvGrpSpPr>
      <p:grpSpPr>
        <a:xfrm>
          <a:off x="0" y="0"/>
          <a:ext cx="0" cy="0"/>
          <a:chOff x="0" y="0"/>
          <a:chExt cx="0" cy="0"/>
        </a:xfrm>
      </p:grpSpPr>
      <p:sp>
        <p:nvSpPr>
          <p:cNvPr id="83" name="Shape 83"/>
          <p:cNvSpPr/>
          <p:nvPr>
            <p:ph type="pic" sz="quarter" idx="13"/>
          </p:nvPr>
        </p:nvSpPr>
        <p:spPr>
          <a:xfrm>
            <a:off x="12495609" y="7161609"/>
            <a:ext cx="7500938" cy="5304235"/>
          </a:xfrm>
          <a:prstGeom prst="rect">
            <a:avLst/>
          </a:prstGeom>
        </p:spPr>
        <p:txBody>
          <a:bodyPr lIns="91439" tIns="45719" rIns="91439" bIns="45719" anchor="t">
            <a:noAutofit/>
          </a:bodyPr>
          <a:lstStyle/>
          <a:p>
            <a:pPr/>
          </a:p>
        </p:txBody>
      </p:sp>
      <p:sp>
        <p:nvSpPr>
          <p:cNvPr id="84" name="Shape 84"/>
          <p:cNvSpPr/>
          <p:nvPr>
            <p:ph type="pic" sz="quarter" idx="14"/>
          </p:nvPr>
        </p:nvSpPr>
        <p:spPr>
          <a:xfrm>
            <a:off x="12504353" y="1250156"/>
            <a:ext cx="7500939" cy="5304235"/>
          </a:xfrm>
          <a:prstGeom prst="rect">
            <a:avLst/>
          </a:prstGeom>
        </p:spPr>
        <p:txBody>
          <a:bodyPr lIns="91439" tIns="45719" rIns="91439" bIns="45719" anchor="t">
            <a:noAutofit/>
          </a:bodyPr>
          <a:lstStyle/>
          <a:p>
            <a:pPr/>
          </a:p>
        </p:txBody>
      </p:sp>
      <p:sp>
        <p:nvSpPr>
          <p:cNvPr id="85" name="Shape 85"/>
          <p:cNvSpPr/>
          <p:nvPr>
            <p:ph type="pic" sz="half" idx="15"/>
          </p:nvPr>
        </p:nvSpPr>
        <p:spPr>
          <a:xfrm>
            <a:off x="4387453" y="1250156"/>
            <a:ext cx="7500938" cy="11215688"/>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大標題文字</a:t>
            </a:r>
          </a:p>
        </p:txBody>
      </p:sp>
      <p:sp>
        <p:nvSpPr>
          <p:cNvPr id="3" name="Shape 3"/>
          <p:cNvSpPr/>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內文層級一</a:t>
            </a:r>
          </a:p>
          <a:p>
            <a:pPr lvl="1"/>
            <a:r>
              <a:t>內文層級二</a:t>
            </a:r>
          </a:p>
          <a:p>
            <a:pPr lvl="2"/>
            <a:r>
              <a:t>內文層級三</a:t>
            </a:r>
          </a:p>
          <a:p>
            <a:pPr lvl="3"/>
            <a:r>
              <a:t>內文層級四</a:t>
            </a:r>
          </a:p>
          <a:p>
            <a:pPr lvl="4"/>
            <a:r>
              <a:t>內文層級五</a:t>
            </a:r>
          </a:p>
        </p:txBody>
      </p:sp>
      <p:sp>
        <p:nvSpPr>
          <p:cNvPr id="4" name="Shape 4"/>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image" Target="../media/image18.png"/><Relationship Id="rId11" Type="http://schemas.openxmlformats.org/officeDocument/2006/relationships/image" Target="../media/image19.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title"/>
          </p:nvPr>
        </p:nvSpPr>
        <p:spPr>
          <a:xfrm>
            <a:off x="4458890" y="5054203"/>
            <a:ext cx="15609095" cy="3036094"/>
          </a:xfrm>
          <a:prstGeom prst="rect">
            <a:avLst/>
          </a:prstGeom>
        </p:spPr>
        <p:txBody>
          <a:bodyPr/>
          <a:lstStyle>
            <a:lvl1pPr>
              <a:defRPr b="1">
                <a:latin typeface="Helvetica"/>
                <a:ea typeface="Helvetica"/>
                <a:cs typeface="Helvetica"/>
                <a:sym typeface="Helvetica"/>
              </a:defRPr>
            </a:lvl1pPr>
          </a:lstStyle>
          <a:p>
            <a:pPr/>
            <a:r>
              <a:t>Feature Weight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body" idx="1"/>
          </p:nvPr>
        </p:nvSpPr>
        <p:spPr>
          <a:xfrm>
            <a:off x="1549539" y="1250667"/>
            <a:ext cx="20911996" cy="10749347"/>
          </a:xfrm>
          <a:prstGeom prst="rect">
            <a:avLst/>
          </a:prstGeom>
        </p:spPr>
        <p:txBody>
          <a:bodyPr/>
          <a:lstStyle/>
          <a:p>
            <a:pPr marL="0" indent="0" defTabSz="607933">
              <a:spcBef>
                <a:spcPts val="4300"/>
              </a:spcBef>
              <a:buSzTx/>
              <a:buNone/>
              <a:defRPr b="1" sz="7400">
                <a:latin typeface="Helvetica"/>
                <a:ea typeface="Helvetica"/>
                <a:cs typeface="Helvetica"/>
                <a:sym typeface="Helvetica"/>
              </a:defRPr>
            </a:pPr>
            <a:r>
              <a:t>如何建構具有差異性的Model？</a:t>
            </a:r>
          </a:p>
          <a:p>
            <a:pPr lvl="4" marL="0" indent="676655" defTabSz="607933">
              <a:spcBef>
                <a:spcPts val="4300"/>
              </a:spcBef>
              <a:buSzTx/>
              <a:buNone/>
              <a:defRPr sz="5180"/>
            </a:pPr>
            <a:r>
              <a:t>1. 使用不同種類演算法</a:t>
            </a:r>
          </a:p>
          <a:p>
            <a:pPr lvl="4" marL="0" indent="676655" defTabSz="607933">
              <a:spcBef>
                <a:spcPts val="4300"/>
              </a:spcBef>
              <a:buSzTx/>
              <a:buNone/>
              <a:defRPr sz="5180"/>
            </a:pPr>
            <a:r>
              <a:t>2. </a:t>
            </a:r>
            <a:r>
              <a:rPr u="sng"/>
              <a:t>從樣本下手 : Bagging、Boosting &amp; Stacking</a:t>
            </a:r>
          </a:p>
          <a:p>
            <a:pPr lvl="4" marL="0" indent="676655" defTabSz="607933">
              <a:spcBef>
                <a:spcPts val="4300"/>
              </a:spcBef>
              <a:buSzTx/>
              <a:buNone/>
              <a:defRPr sz="5180"/>
            </a:pPr>
            <a:r>
              <a:t>3. 在Feature上做出差異   </a:t>
            </a:r>
          </a:p>
          <a:p>
            <a:pPr marL="0" indent="0" defTabSz="607933">
              <a:spcBef>
                <a:spcPts val="4300"/>
              </a:spcBef>
              <a:buSzTx/>
              <a:buNone/>
              <a:defRPr b="1" sz="7400">
                <a:latin typeface="Helvetica"/>
                <a:ea typeface="Helvetica"/>
                <a:cs typeface="Helvetica"/>
                <a:sym typeface="Helvetica"/>
              </a:defRPr>
            </a:pPr>
            <a:r>
              <a:t>如何將多種Model結果進行整合？</a:t>
            </a:r>
          </a:p>
          <a:p>
            <a:pPr lvl="4" marL="0" indent="676655" defTabSz="607933">
              <a:spcBef>
                <a:spcPts val="4300"/>
              </a:spcBef>
              <a:buSzTx/>
              <a:buNone/>
              <a:defRPr sz="5180"/>
            </a:pPr>
            <a:r>
              <a:t>1. 數值預測：平均或加權平均</a:t>
            </a:r>
          </a:p>
          <a:p>
            <a:pPr lvl="4" marL="0" indent="676655" defTabSz="607933">
              <a:spcBef>
                <a:spcPts val="4300"/>
              </a:spcBef>
              <a:buSzTx/>
              <a:buNone/>
              <a:defRPr sz="5180"/>
            </a:pPr>
            <a:r>
              <a:t>2. 分類預測：簡單投票、加權投票或概率投票</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title"/>
          </p:nvPr>
        </p:nvSpPr>
        <p:spPr>
          <a:xfrm>
            <a:off x="540933" y="472863"/>
            <a:ext cx="15609095" cy="2240616"/>
          </a:xfrm>
          <a:prstGeom prst="rect">
            <a:avLst/>
          </a:prstGeom>
        </p:spPr>
        <p:txBody>
          <a:bodyPr/>
          <a:lstStyle>
            <a:lvl1pPr algn="l">
              <a:defRPr b="1" sz="5400">
                <a:latin typeface="Helvetica"/>
                <a:ea typeface="Helvetica"/>
                <a:cs typeface="Helvetica"/>
                <a:sym typeface="Helvetica"/>
              </a:defRPr>
            </a:lvl1pPr>
          </a:lstStyle>
          <a:p>
            <a:pPr/>
            <a:r>
              <a:t>Bootstrap Aggregating(Bagging)</a:t>
            </a:r>
          </a:p>
        </p:txBody>
      </p:sp>
      <p:sp>
        <p:nvSpPr>
          <p:cNvPr id="196" name="Shape 196"/>
          <p:cNvSpPr/>
          <p:nvPr/>
        </p:nvSpPr>
        <p:spPr>
          <a:xfrm>
            <a:off x="2413774" y="2876764"/>
            <a:ext cx="15864144" cy="2022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a:defRPr sz="5300"/>
            </a:pPr>
            <a:r>
              <a:t>訓練：每個Model從數據中</a:t>
            </a:r>
            <a:r>
              <a:rPr b="1">
                <a:solidFill>
                  <a:schemeClr val="accent5"/>
                </a:solidFill>
                <a:latin typeface="Helvetica"/>
                <a:ea typeface="Helvetica"/>
                <a:cs typeface="Helvetica"/>
                <a:sym typeface="Helvetica"/>
              </a:rPr>
              <a:t>隨機取出一部分樣本學習</a:t>
            </a:r>
          </a:p>
          <a:p>
            <a:pPr algn="l">
              <a:defRPr sz="5300"/>
            </a:pPr>
            <a:r>
              <a:t>預測：每個Model投票，多數決定</a:t>
            </a:r>
          </a:p>
        </p:txBody>
      </p:sp>
      <p:sp>
        <p:nvSpPr>
          <p:cNvPr id="197" name="Shape 197"/>
          <p:cNvSpPr/>
          <p:nvPr/>
        </p:nvSpPr>
        <p:spPr>
          <a:xfrm>
            <a:off x="2510261" y="5947453"/>
            <a:ext cx="19435587" cy="2809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617361" indent="-617361" algn="l">
              <a:buSzPct val="75000"/>
              <a:buChar char="•"/>
            </a:pPr>
            <a:r>
              <a:t>Sampling：取後放回</a:t>
            </a:r>
          </a:p>
          <a:p>
            <a:pPr marL="617361" indent="-617361" algn="l">
              <a:buSzPct val="75000"/>
              <a:buChar char="•"/>
            </a:pPr>
            <a:r>
              <a:t>有些樣本資料會被選取很多次; 相對地, 有些數據則完全不會被選到</a:t>
            </a:r>
          </a:p>
          <a:p>
            <a:pPr marL="617361" indent="-617361" algn="l">
              <a:buSzPct val="75000"/>
              <a:buChar char="•"/>
            </a:pPr>
            <a:r>
              <a:t>可使用out-of-bag進行預測</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9" name="pasted-image.jpg"/>
          <p:cNvPicPr>
            <a:picLocks noChangeAspect="1"/>
          </p:cNvPicPr>
          <p:nvPr/>
        </p:nvPicPr>
        <p:blipFill>
          <a:blip r:embed="rId2">
            <a:extLst/>
          </a:blip>
          <a:stretch>
            <a:fillRect/>
          </a:stretch>
        </p:blipFill>
        <p:spPr>
          <a:xfrm>
            <a:off x="2769607" y="3219969"/>
            <a:ext cx="17939187" cy="8498691"/>
          </a:xfrm>
          <a:prstGeom prst="rect">
            <a:avLst/>
          </a:prstGeom>
          <a:ln w="12700">
            <a:miter lim="400000"/>
          </a:ln>
        </p:spPr>
      </p:pic>
      <p:sp>
        <p:nvSpPr>
          <p:cNvPr id="200" name="Shape 200"/>
          <p:cNvSpPr/>
          <p:nvPr>
            <p:ph type="title"/>
          </p:nvPr>
        </p:nvSpPr>
        <p:spPr>
          <a:xfrm>
            <a:off x="1349260" y="751596"/>
            <a:ext cx="15609095" cy="2240616"/>
          </a:xfrm>
          <a:prstGeom prst="rect">
            <a:avLst/>
          </a:prstGeom>
        </p:spPr>
        <p:txBody>
          <a:bodyPr/>
          <a:lstStyle>
            <a:lvl1pPr algn="l">
              <a:defRPr b="1" sz="5400">
                <a:latin typeface="Helvetica"/>
                <a:ea typeface="Helvetica"/>
                <a:cs typeface="Helvetica"/>
                <a:sym typeface="Helvetica"/>
              </a:defRPr>
            </a:lvl1pPr>
          </a:lstStyle>
          <a:p>
            <a:pPr/>
            <a:r>
              <a:t>Bootstrap Aggregating(Bagging)</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2" name="pasted-image.jpg"/>
          <p:cNvPicPr>
            <a:picLocks noChangeAspect="1"/>
          </p:cNvPicPr>
          <p:nvPr/>
        </p:nvPicPr>
        <p:blipFill>
          <a:blip r:embed="rId2">
            <a:extLst/>
          </a:blip>
          <a:stretch>
            <a:fillRect/>
          </a:stretch>
        </p:blipFill>
        <p:spPr>
          <a:xfrm>
            <a:off x="1373020" y="3098526"/>
            <a:ext cx="12030852" cy="5699618"/>
          </a:xfrm>
          <a:prstGeom prst="rect">
            <a:avLst/>
          </a:prstGeom>
          <a:ln w="12700">
            <a:miter lim="400000"/>
          </a:ln>
        </p:spPr>
      </p:pic>
      <p:sp>
        <p:nvSpPr>
          <p:cNvPr id="203" name="Shape 203"/>
          <p:cNvSpPr/>
          <p:nvPr>
            <p:ph type="title"/>
          </p:nvPr>
        </p:nvSpPr>
        <p:spPr>
          <a:xfrm>
            <a:off x="1349260" y="751596"/>
            <a:ext cx="15609095" cy="2240616"/>
          </a:xfrm>
          <a:prstGeom prst="rect">
            <a:avLst/>
          </a:prstGeom>
        </p:spPr>
        <p:txBody>
          <a:bodyPr/>
          <a:lstStyle>
            <a:lvl1pPr algn="l">
              <a:defRPr b="1" sz="5400">
                <a:latin typeface="Helvetica"/>
                <a:ea typeface="Helvetica"/>
                <a:cs typeface="Helvetica"/>
                <a:sym typeface="Helvetica"/>
              </a:defRPr>
            </a:lvl1pPr>
          </a:lstStyle>
          <a:p>
            <a:pPr/>
            <a:r>
              <a:t>Bootstrap Aggregating(Bagging)</a:t>
            </a:r>
          </a:p>
        </p:txBody>
      </p:sp>
      <p:sp>
        <p:nvSpPr>
          <p:cNvPr id="204" name="Shape 204"/>
          <p:cNvSpPr/>
          <p:nvPr/>
        </p:nvSpPr>
        <p:spPr>
          <a:xfrm>
            <a:off x="1289425" y="9562659"/>
            <a:ext cx="16950210" cy="1920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b="1">
                <a:latin typeface="Helvetica"/>
                <a:ea typeface="Helvetica"/>
                <a:cs typeface="Helvetica"/>
                <a:sym typeface="Helvetica"/>
              </a:defRPr>
            </a:pPr>
            <a:r>
              <a:t>增加模型的穩定性減少Variance，降低Overfitting的狀況。</a:t>
            </a:r>
          </a:p>
          <a:p>
            <a:pPr algn="l">
              <a:defRPr b="1">
                <a:latin typeface="Helvetica"/>
                <a:ea typeface="Helvetica"/>
                <a:cs typeface="Helvetica"/>
                <a:sym typeface="Helvetica"/>
              </a:defRPr>
            </a:pPr>
            <a:r>
              <a:t>若Model本身是穩定的，準確率可能因此降低。</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title"/>
          </p:nvPr>
        </p:nvSpPr>
        <p:spPr>
          <a:xfrm>
            <a:off x="1237767" y="361370"/>
            <a:ext cx="3599501" cy="2240616"/>
          </a:xfrm>
          <a:prstGeom prst="rect">
            <a:avLst/>
          </a:prstGeom>
        </p:spPr>
        <p:txBody>
          <a:bodyPr/>
          <a:lstStyle>
            <a:lvl1pPr algn="l">
              <a:defRPr b="1" sz="5400">
                <a:latin typeface="Helvetica"/>
                <a:ea typeface="Helvetica"/>
                <a:cs typeface="Helvetica"/>
                <a:sym typeface="Helvetica"/>
              </a:defRPr>
            </a:lvl1pPr>
          </a:lstStyle>
          <a:p>
            <a:pPr/>
            <a:r>
              <a:t>Boosting</a:t>
            </a:r>
          </a:p>
        </p:txBody>
      </p:sp>
      <p:sp>
        <p:nvSpPr>
          <p:cNvPr id="207" name="Shape 207"/>
          <p:cNvSpPr/>
          <p:nvPr/>
        </p:nvSpPr>
        <p:spPr>
          <a:xfrm>
            <a:off x="1382461" y="2084633"/>
            <a:ext cx="22374961" cy="862393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a:lnSpc>
                <a:spcPct val="120000"/>
              </a:lnSpc>
              <a:defRPr b="1" sz="4500">
                <a:latin typeface="Helvetica"/>
                <a:ea typeface="Helvetica"/>
                <a:cs typeface="Helvetica"/>
                <a:sym typeface="Helvetica"/>
              </a:defRPr>
            </a:pPr>
            <a:r>
              <a:t>訓練：</a:t>
            </a:r>
          </a:p>
          <a:p>
            <a:pPr algn="l">
              <a:lnSpc>
                <a:spcPct val="120000"/>
              </a:lnSpc>
              <a:defRPr sz="4500"/>
            </a:pPr>
            <a:r>
              <a:t>1）對於每一個數據賦予相同的權重（1/n，確保權值加起來为1）。</a:t>
            </a:r>
          </a:p>
          <a:p>
            <a:pPr algn="l">
              <a:lnSpc>
                <a:spcPct val="120000"/>
              </a:lnSpc>
              <a:defRPr sz="4500"/>
            </a:pPr>
            <a:r>
              <a:t>2）對所有加權數據運行basic learner的算法，將這個模型保存下來。</a:t>
            </a:r>
          </a:p>
          <a:p>
            <a:pPr algn="l">
              <a:lnSpc>
                <a:spcPct val="120000"/>
              </a:lnSpc>
              <a:defRPr sz="4500"/>
            </a:pPr>
            <a:r>
              <a:t>3）計算這個模型在加權的訓練集上的錯誤率e。如果e=0或者e&gt;=0.5，停止生成模型。</a:t>
            </a:r>
          </a:p>
          <a:p>
            <a:pPr algn="l">
              <a:lnSpc>
                <a:spcPct val="120000"/>
              </a:lnSpc>
              <a:defRPr sz="4500"/>
            </a:pPr>
            <a:r>
              <a:t>4）對於Data中每一個數據，如果它被這個模型正確分類，我們對它的權值： </a:t>
            </a:r>
          </a:p>
          <a:p>
            <a:pPr algn="l">
              <a:lnSpc>
                <a:spcPct val="120000"/>
              </a:lnSpc>
              <a:defRPr sz="4500"/>
            </a:pPr>
            <a:r>
              <a:t>      weight(i) = weight(i) - log(e/(1-e))。</a:t>
            </a:r>
          </a:p>
          <a:p>
            <a:pPr algn="l">
              <a:lnSpc>
                <a:spcPct val="120000"/>
              </a:lnSpc>
              <a:defRPr sz="4500"/>
            </a:pPr>
            <a:r>
              <a:t>5）normalize所有實例的權值，使它們的和為1.</a:t>
            </a:r>
          </a:p>
          <a:p>
            <a:pPr algn="l">
              <a:lnSpc>
                <a:spcPct val="120000"/>
              </a:lnSpc>
              <a:defRPr sz="4500"/>
            </a:pPr>
            <a:r>
              <a:t>6）返回2）</a:t>
            </a:r>
          </a:p>
          <a:p>
            <a:pPr algn="l">
              <a:lnSpc>
                <a:spcPct val="120000"/>
              </a:lnSpc>
              <a:defRPr b="1" sz="4500">
                <a:latin typeface="Helvetica"/>
                <a:ea typeface="Helvetica"/>
                <a:cs typeface="Helvetica"/>
                <a:sym typeface="Helvetica"/>
              </a:defRPr>
            </a:pPr>
            <a:r>
              <a:t>預測：</a:t>
            </a:r>
          </a:p>
        </p:txBody>
      </p:sp>
      <p:sp>
        <p:nvSpPr>
          <p:cNvPr id="208" name="Shape 208"/>
          <p:cNvSpPr/>
          <p:nvPr/>
        </p:nvSpPr>
        <p:spPr>
          <a:xfrm>
            <a:off x="1335574" y="10831222"/>
            <a:ext cx="12855576" cy="1920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r>
              <a:t>預測效果好的Model</a:t>
            </a:r>
            <a:r>
              <a:rPr b="1">
                <a:solidFill>
                  <a:schemeClr val="accent5"/>
                </a:solidFill>
                <a:latin typeface="Helvetica"/>
                <a:ea typeface="Helvetica"/>
                <a:cs typeface="Helvetica"/>
                <a:sym typeface="Helvetica"/>
              </a:rPr>
              <a:t>權重較大</a:t>
            </a:r>
            <a:r>
              <a:t>：</a:t>
            </a:r>
          </a:p>
          <a:p>
            <a:pPr algn="l"/>
            <a:r>
              <a:t>分類問題採加權投票，回歸問題則採加權平均</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title"/>
          </p:nvPr>
        </p:nvSpPr>
        <p:spPr>
          <a:xfrm>
            <a:off x="478752" y="756057"/>
            <a:ext cx="5372393" cy="2308809"/>
          </a:xfrm>
          <a:prstGeom prst="rect">
            <a:avLst/>
          </a:prstGeom>
        </p:spPr>
        <p:txBody>
          <a:bodyPr/>
          <a:lstStyle>
            <a:lvl1pPr algn="l">
              <a:defRPr b="1" sz="8000">
                <a:latin typeface="Helvetica"/>
                <a:ea typeface="Helvetica"/>
                <a:cs typeface="Helvetica"/>
                <a:sym typeface="Helvetica"/>
              </a:defRPr>
            </a:lvl1pPr>
          </a:lstStyle>
          <a:p>
            <a:pPr/>
            <a:r>
              <a:t>Boosting</a:t>
            </a:r>
          </a:p>
        </p:txBody>
      </p:sp>
      <p:sp>
        <p:nvSpPr>
          <p:cNvPr id="211" name="Shape 211"/>
          <p:cNvSpPr/>
          <p:nvPr/>
        </p:nvSpPr>
        <p:spPr>
          <a:xfrm>
            <a:off x="1412328" y="3968115"/>
            <a:ext cx="22108153" cy="56546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marL="617361" indent="-617361" algn="l">
              <a:lnSpc>
                <a:spcPct val="120000"/>
              </a:lnSpc>
              <a:buSzPct val="75000"/>
              <a:buChar char="•"/>
              <a:defRPr b="1" sz="7000">
                <a:latin typeface="Helvetica"/>
                <a:ea typeface="Helvetica"/>
                <a:cs typeface="Helvetica"/>
                <a:sym typeface="Helvetica"/>
              </a:defRPr>
            </a:pPr>
            <a:r>
              <a:t>記住錯在哪裡，下次加重學習，直到考試考到100分！</a:t>
            </a:r>
          </a:p>
          <a:p>
            <a:pPr marL="617361" indent="-617361" algn="l">
              <a:lnSpc>
                <a:spcPct val="120000"/>
              </a:lnSpc>
              <a:buSzPct val="75000"/>
              <a:buChar char="•"/>
              <a:defRPr b="1" sz="7000">
                <a:latin typeface="Helvetica"/>
                <a:ea typeface="Helvetica"/>
                <a:cs typeface="Helvetica"/>
                <a:sym typeface="Helvetica"/>
              </a:defRPr>
            </a:pPr>
            <a:r>
              <a:t>錯了就錯了，不要丟掉，也不要執著</a:t>
            </a:r>
          </a:p>
          <a:p>
            <a:pPr marL="617361" indent="-617361" algn="l">
              <a:lnSpc>
                <a:spcPct val="120000"/>
              </a:lnSpc>
              <a:buSzPct val="75000"/>
              <a:buChar char="•"/>
              <a:defRPr b="1" sz="7000">
                <a:latin typeface="Helvetica"/>
                <a:ea typeface="Helvetica"/>
                <a:cs typeface="Helvetica"/>
                <a:sym typeface="Helvetica"/>
              </a:defRPr>
            </a:pPr>
            <a:r>
              <a:t>significantly reduce the bias</a:t>
            </a:r>
          </a:p>
          <a:p>
            <a:pPr marL="617361" indent="-617361" algn="l">
              <a:lnSpc>
                <a:spcPct val="120000"/>
              </a:lnSpc>
              <a:buSzPct val="75000"/>
              <a:buChar char="•"/>
              <a:defRPr b="1" sz="7000">
                <a:latin typeface="Helvetica"/>
                <a:ea typeface="Helvetica"/>
                <a:cs typeface="Helvetica"/>
                <a:sym typeface="Helvetica"/>
              </a:defRPr>
            </a:pPr>
            <a:r>
              <a:t>對離群值敏感</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title"/>
          </p:nvPr>
        </p:nvSpPr>
        <p:spPr>
          <a:xfrm>
            <a:off x="4357092" y="4723758"/>
            <a:ext cx="15609095" cy="3036094"/>
          </a:xfrm>
          <a:prstGeom prst="rect">
            <a:avLst/>
          </a:prstGeom>
        </p:spPr>
        <p:txBody>
          <a:bodyPr/>
          <a:lstStyle>
            <a:lvl1pPr>
              <a:defRPr b="1">
                <a:latin typeface="Helvetica"/>
                <a:ea typeface="Helvetica"/>
                <a:cs typeface="Helvetica"/>
                <a:sym typeface="Helvetica"/>
              </a:defRPr>
            </a:lvl1pPr>
          </a:lstStyle>
          <a:p>
            <a:pPr/>
            <a:r>
              <a:t>Try Some Ensemble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nvSpPr>
        <p:spPr>
          <a:xfrm>
            <a:off x="321929" y="1691636"/>
            <a:ext cx="24018876" cy="3698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r>
              <a:t>首先, Bagging 可以非常有效率地透過” aggregation process”, 降低預測結果的變異性(the variance of a prediction)。因此對於Decision Trees這類會產生不穩定預測數據的模型, 彙聚多種版本訓練資料建立的模型所產生的預測結果, 能夠確實地降低預測的變化波動, 產生更為穩定的預測數值</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body" idx="1"/>
          </p:nvPr>
        </p:nvSpPr>
        <p:spPr>
          <a:xfrm>
            <a:off x="4494609" y="2357437"/>
            <a:ext cx="15609095" cy="8840392"/>
          </a:xfrm>
          <a:prstGeom prst="rect">
            <a:avLst/>
          </a:prstGeom>
        </p:spPr>
        <p:txBody>
          <a:bodyPr/>
          <a:lstStyle/>
          <a:p>
            <a:pPr/>
            <a:r>
              <a:t>單一個Model表現不錯，那用多種Model會更好嗎？</a:t>
            </a:r>
          </a:p>
          <a:p>
            <a:pPr/>
            <a:r>
              <a:t>三個臭皮匠勝過一個諸葛亮</a:t>
            </a:r>
          </a:p>
        </p:txBody>
      </p:sp>
      <p:sp>
        <p:nvSpPr>
          <p:cNvPr id="219" name="Shape 219"/>
          <p:cNvSpPr/>
          <p:nvPr/>
        </p:nvSpPr>
        <p:spPr>
          <a:xfrm>
            <a:off x="4107664" y="9598818"/>
            <a:ext cx="10916833" cy="36988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r>
              <a:t>优点: 提高预测性能，直接级联不同模型，容易实现，参数较少</a:t>
            </a:r>
          </a:p>
          <a:p>
            <a:pPr/>
            <a:r>
              <a:t>不足：多个模型混合在一起是预测结果不可理解，黑盒系统</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title"/>
          </p:nvPr>
        </p:nvSpPr>
        <p:spPr>
          <a:xfrm>
            <a:off x="1070527" y="1321911"/>
            <a:ext cx="8699745" cy="1942924"/>
          </a:xfrm>
          <a:prstGeom prst="rect">
            <a:avLst/>
          </a:prstGeom>
        </p:spPr>
        <p:txBody>
          <a:bodyPr/>
          <a:lstStyle>
            <a:lvl1pPr defTabSz="681870">
              <a:defRPr b="1" sz="9296">
                <a:latin typeface="Helvetica"/>
                <a:ea typeface="Helvetica"/>
                <a:cs typeface="Helvetica"/>
                <a:sym typeface="Helvetica"/>
              </a:defRPr>
            </a:lvl1pPr>
          </a:lstStyle>
          <a:p>
            <a:pPr/>
            <a:r>
              <a:t>Feature Weight</a:t>
            </a:r>
          </a:p>
        </p:txBody>
      </p:sp>
      <p:sp>
        <p:nvSpPr>
          <p:cNvPr id="122" name="Shape 122"/>
          <p:cNvSpPr/>
          <p:nvPr>
            <p:ph type="body" sz="half" idx="1"/>
          </p:nvPr>
        </p:nvSpPr>
        <p:spPr>
          <a:xfrm>
            <a:off x="4303833" y="3534544"/>
            <a:ext cx="15609094" cy="6793443"/>
          </a:xfrm>
          <a:prstGeom prst="rect">
            <a:avLst/>
          </a:prstGeom>
        </p:spPr>
        <p:txBody>
          <a:bodyPr/>
          <a:lstStyle/>
          <a:p>
            <a:pPr>
              <a:defRPr b="1" sz="6900">
                <a:solidFill>
                  <a:schemeClr val="accent1"/>
                </a:solidFill>
                <a:latin typeface="Helvetica"/>
                <a:ea typeface="Helvetica"/>
                <a:cs typeface="Helvetica"/>
                <a:sym typeface="Helvetica"/>
              </a:defRPr>
            </a:pPr>
            <a:r>
              <a:t>Random Forest - </a:t>
            </a:r>
            <a:r>
              <a:rPr b="0">
                <a:solidFill>
                  <a:srgbClr val="000000"/>
                </a:solidFill>
                <a:latin typeface="+mn-lt"/>
                <a:ea typeface="+mn-ea"/>
                <a:cs typeface="+mn-cs"/>
                <a:sym typeface="Helvetica Light"/>
              </a:rPr>
              <a:t>大量的樹</a:t>
            </a:r>
            <a:r>
              <a:t> </a:t>
            </a:r>
          </a:p>
          <a:p>
            <a:pPr>
              <a:defRPr b="1" sz="6900">
                <a:solidFill>
                  <a:schemeClr val="accent1"/>
                </a:solidFill>
                <a:latin typeface="Helvetica"/>
                <a:ea typeface="Helvetica"/>
                <a:cs typeface="Helvetica"/>
                <a:sym typeface="Helvetica"/>
              </a:defRPr>
            </a:pPr>
            <a:r>
              <a:t>XGBoost  -  </a:t>
            </a:r>
            <a:r>
              <a:rPr b="0">
                <a:solidFill>
                  <a:srgbClr val="000000"/>
                </a:solidFill>
                <a:latin typeface="+mn-lt"/>
                <a:ea typeface="+mn-ea"/>
                <a:cs typeface="+mn-cs"/>
                <a:sym typeface="Helvetica Light"/>
              </a:rPr>
              <a:t>大規模運行Boosted tree</a:t>
            </a:r>
          </a:p>
        </p:txBody>
      </p:sp>
      <p:sp>
        <p:nvSpPr>
          <p:cNvPr id="123" name="Shape 123"/>
          <p:cNvSpPr/>
          <p:nvPr/>
        </p:nvSpPr>
        <p:spPr>
          <a:xfrm>
            <a:off x="9809232" y="8696294"/>
            <a:ext cx="6344286" cy="1666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r>
              <a:t>Boosted tree -  CART</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nvSpPr>
        <p:spPr>
          <a:xfrm>
            <a:off x="5165093" y="1943298"/>
            <a:ext cx="14310020" cy="49180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a:defRPr sz="4000"/>
            </a:pPr>
            <a:r>
              <a:t>Bootstrap Aggregating(Bagging)</a:t>
            </a:r>
          </a:p>
          <a:p>
            <a:pPr algn="l">
              <a:defRPr sz="4000"/>
            </a:pPr>
            <a:r>
              <a:t>首先理解Bootstrap，名字来自成语“pull up by your own bootstraps”，意思是依靠你自己的资源，称为自助法，它是一种有放回的抽样方法</a:t>
            </a:r>
          </a:p>
          <a:p>
            <a:pPr algn="l">
              <a:defRPr sz="4000"/>
            </a:pPr>
          </a:p>
          <a:p>
            <a:pPr algn="l">
              <a:defRPr sz="4000"/>
            </a:pPr>
            <a:r>
              <a:t>训练：每个基本分类器通过从数据集中随机出一部分学习得来</a:t>
            </a:r>
          </a:p>
          <a:p>
            <a:pPr algn="l">
              <a:defRPr sz="4000"/>
            </a:pPr>
            <a:r>
              <a:t>预测：每個Model投票，之后多数表决</a:t>
            </a:r>
          </a:p>
        </p:txBody>
      </p:sp>
      <p:sp>
        <p:nvSpPr>
          <p:cNvPr id="222" name="Shape 222"/>
          <p:cNvSpPr/>
          <p:nvPr/>
        </p:nvSpPr>
        <p:spPr>
          <a:xfrm>
            <a:off x="4941929" y="7940278"/>
            <a:ext cx="13659774" cy="32289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3600"/>
            </a:lvl1pPr>
          </a:lstStyle>
          <a:p>
            <a:pPr/>
            <a:r>
              <a:t>那些沒有被選到的樣本資料集, 我們稱之為”out-of-bag” samples. 從上圖可以看出, 每一次的Bootstrap Resampling, 演算法會依據所選取出來的samples建立模型, 然後用”out-of-bag” samples進行模型的預測(predict)</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224"/>
          <p:cNvSpPr/>
          <p:nvPr/>
        </p:nvSpPr>
        <p:spPr>
          <a:xfrm>
            <a:off x="4114431" y="1106819"/>
            <a:ext cx="15766933" cy="68865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marL="518583" indent="-518583" algn="l">
              <a:buSzPct val="75000"/>
              <a:buChar char="•"/>
              <a:defRPr sz="4200"/>
            </a:pPr>
            <a:r>
              <a:t>隨機抽取的樣本資料是with replacement, 也就是抽取出來的資料會再放回資料集中, 供下一次的隨機抽取。</a:t>
            </a:r>
          </a:p>
          <a:p>
            <a:pPr marL="518583" indent="-518583" algn="l">
              <a:buSzPct val="75000"/>
              <a:buChar char="•"/>
              <a:defRPr sz="4200"/>
            </a:pPr>
            <a:r>
              <a:t>樣本的數據大小(sample size)與原始資料集是一樣的。</a:t>
            </a:r>
          </a:p>
          <a:p>
            <a:pPr marL="518583" indent="-518583" algn="l">
              <a:buSzPct val="75000"/>
              <a:buChar char="•"/>
              <a:defRPr sz="4200"/>
            </a:pPr>
            <a:r>
              <a:t>有些樣本資料會被選取很多次; 相對地, 有些數據則完全不會被選到。</a:t>
            </a:r>
          </a:p>
          <a:p>
            <a:pPr marL="518583" indent="-518583" algn="l">
              <a:buSzPct val="75000"/>
              <a:buChar char="•"/>
              <a:defRPr sz="4200"/>
            </a:pPr>
            <a:r>
              <a:t>那些沒有被選到的樣本資料集, 我們稱之為”out-of-bag” samples.  每一次的Bootstrap Resampling, 演算法會依據所選取出來的samples建立模型, 然後用”out-of-bag” samples進行模型的預測(predict)</a:t>
            </a:r>
          </a:p>
        </p:txBody>
      </p:sp>
      <p:sp>
        <p:nvSpPr>
          <p:cNvPr id="225" name="Shape 225"/>
          <p:cNvSpPr/>
          <p:nvPr/>
        </p:nvSpPr>
        <p:spPr>
          <a:xfrm>
            <a:off x="5184103" y="8587095"/>
            <a:ext cx="13146014" cy="39528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a:defRPr sz="3600"/>
            </a:pPr>
            <a:r>
              <a:t>每個分類器都隨機從原樣本中做有放回的採樣，然後分別在這些採樣后的樣本上訓練分類器，然後再把這些分類器組合起來。簡單的多數投票一般就可以。</a:t>
            </a:r>
          </a:p>
          <a:p>
            <a:pPr algn="l">
              <a:defRPr sz="3600"/>
            </a:pPr>
            <a:r>
              <a:t>這個類別有個非常牛逼的演算法叫Random Forest,它的每個基分類器都是一棵決策樹，如果你仔細學習你會發現它的每棵樹和基本的決策樹的不同，非常神奇的演算法。</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title"/>
          </p:nvPr>
        </p:nvSpPr>
        <p:spPr>
          <a:prstGeom prst="rect">
            <a:avLst/>
          </a:prstGeom>
        </p:spPr>
        <p:txBody>
          <a:bodyPr/>
          <a:lstStyle/>
          <a:p>
            <a:pPr/>
          </a:p>
        </p:txBody>
      </p:sp>
      <p:sp>
        <p:nvSpPr>
          <p:cNvPr id="228" name="Shape 228"/>
          <p:cNvSpPr/>
          <p:nvPr/>
        </p:nvSpPr>
        <p:spPr>
          <a:xfrm>
            <a:off x="4503106" y="3881949"/>
            <a:ext cx="14539694" cy="45878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r>
              <a:t>Boosting(提升法)是通过不断的建立新模型而新模型更强调上一个模型中被错误分类的样本，再将这些模型组合起来的方法。在一些例子中，boosting要比bagging有更好的准确率，但是也更容易过拟合。目前，boosting中最常用的方法是adaboost.</a:t>
            </a:r>
          </a:p>
        </p:txBody>
      </p:sp>
      <p:sp>
        <p:nvSpPr>
          <p:cNvPr id="229" name="Shape 229"/>
          <p:cNvSpPr/>
          <p:nvPr/>
        </p:nvSpPr>
        <p:spPr>
          <a:xfrm>
            <a:off x="4718356" y="8762001"/>
            <a:ext cx="14337118" cy="4181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sz="3800"/>
            </a:lvl1pPr>
          </a:lstStyle>
          <a:p>
            <a:pPr/>
            <a:r>
              <a:t>训练数据中的每个样本，并赋予其一个权重，这些权重构成了向量D。一开始，这些权重都初始化成相等值。首先在训练数据上训练出一个弱分类器并计算该分类器的错误率，然后在统一数据集上再训练分类器。在第二次训练中，会调高那些前一個Model分类错误的样本的权重。如此反复，训练出许多分类器来进行加权投票，每個Model的权重是基于该分类器的错误率计算出来的。</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hape 231"/>
          <p:cNvSpPr/>
          <p:nvPr>
            <p:ph type="body" idx="1"/>
          </p:nvPr>
        </p:nvSpPr>
        <p:spPr>
          <a:xfrm>
            <a:off x="3494484" y="1214437"/>
            <a:ext cx="15609095" cy="10618795"/>
          </a:xfrm>
          <a:prstGeom prst="rect">
            <a:avLst/>
          </a:prstGeom>
        </p:spPr>
        <p:txBody>
          <a:bodyPr/>
          <a:lstStyle/>
          <a:p>
            <a:pPr marL="414351" indent="-414351" defTabSz="550425">
              <a:spcBef>
                <a:spcPts val="3900"/>
              </a:spcBef>
              <a:defRPr sz="4288"/>
            </a:pPr>
            <a:r>
              <a:t>標準化：</a:t>
            </a:r>
          </a:p>
          <a:p>
            <a:pPr marL="0" indent="0" defTabSz="550425">
              <a:spcBef>
                <a:spcPts val="3900"/>
              </a:spcBef>
              <a:buSzTx/>
              <a:buNone/>
              <a:defRPr sz="4288"/>
            </a:pPr>
            <a:r>
              <a:t>1. X-Mean/SD</a:t>
            </a:r>
          </a:p>
          <a:p>
            <a:pPr marL="0" indent="0" defTabSz="550425">
              <a:spcBef>
                <a:spcPts val="3900"/>
              </a:spcBef>
              <a:buSzTx/>
              <a:buNone/>
              <a:defRPr sz="4288"/>
            </a:pPr>
          </a:p>
          <a:p>
            <a:pPr marL="0" indent="0" defTabSz="550425">
              <a:spcBef>
                <a:spcPts val="3900"/>
              </a:spcBef>
              <a:buSzTx/>
              <a:buNone/>
              <a:defRPr sz="4288"/>
            </a:pPr>
          </a:p>
          <a:p>
            <a:pPr marL="0" indent="0" defTabSz="550425">
              <a:spcBef>
                <a:spcPts val="3900"/>
              </a:spcBef>
              <a:buSzTx/>
              <a:buNone/>
              <a:defRPr sz="4288"/>
            </a:pPr>
          </a:p>
          <a:p>
            <a:pPr marL="0" indent="0" defTabSz="550425">
              <a:spcBef>
                <a:spcPts val="3900"/>
              </a:spcBef>
              <a:buSzTx/>
              <a:buNone/>
              <a:defRPr sz="4288"/>
            </a:pPr>
          </a:p>
          <a:p>
            <a:pPr marL="0" indent="0" defTabSz="550425">
              <a:spcBef>
                <a:spcPts val="3900"/>
              </a:spcBef>
              <a:buSzTx/>
              <a:buNone/>
              <a:defRPr sz="4288"/>
            </a:pPr>
            <a:r>
              <a:t>2.縮放到一個範圍內 :</a:t>
            </a:r>
          </a:p>
          <a:p>
            <a:pPr lvl="1" marL="1017380" indent="-591930" defTabSz="550425">
              <a:spcBef>
                <a:spcPts val="3900"/>
              </a:spcBef>
              <a:buSzPct val="100000"/>
              <a:buAutoNum type="alphaUcPeriod" startAt="1"/>
              <a:defRPr sz="4288"/>
            </a:pPr>
            <a:r>
              <a:t>避免ＳＤ很小的情況</a:t>
            </a:r>
          </a:p>
          <a:p>
            <a:pPr lvl="1" marL="1017380" indent="-591930" defTabSz="550425">
              <a:spcBef>
                <a:spcPts val="3900"/>
              </a:spcBef>
              <a:buSzPct val="100000"/>
              <a:buAutoNum type="alphaUcPeriod" startAt="1"/>
              <a:defRPr sz="4288"/>
            </a:pPr>
            <a:r>
              <a:t>維持稀疏矩陣為0的項目</a:t>
            </a:r>
          </a:p>
        </p:txBody>
      </p:sp>
      <p:sp>
        <p:nvSpPr>
          <p:cNvPr id="232" name="Shape 232"/>
          <p:cNvSpPr/>
          <p:nvPr/>
        </p:nvSpPr>
        <p:spPr>
          <a:xfrm>
            <a:off x="7718869" y="1510307"/>
            <a:ext cx="3753283" cy="1819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1800"/>
            </a:pPr>
            <a:r>
              <a:t>from sklearn import preprocessing</a:t>
            </a:r>
          </a:p>
          <a:p>
            <a:pPr algn="l">
              <a:defRPr sz="1800"/>
            </a:pPr>
            <a:r>
              <a:t>import numpy as np</a:t>
            </a:r>
          </a:p>
          <a:p>
            <a:pPr algn="l">
              <a:defRPr sz="1800"/>
            </a:pPr>
            <a:r>
              <a:t>X = np.array([[ 1., -1.,  2.],</a:t>
            </a:r>
          </a:p>
          <a:p>
            <a:pPr lvl="2" algn="l">
              <a:defRPr sz="1800"/>
            </a:pPr>
            <a:r>
              <a:t>               [ 2.,  0.,  0.],</a:t>
            </a:r>
          </a:p>
          <a:p>
            <a:pPr lvl="3" algn="l">
              <a:defRPr sz="1800"/>
            </a:pPr>
            <a:r>
              <a:t>           [ 0.,  1., -1.]])</a:t>
            </a:r>
          </a:p>
          <a:p>
            <a:pPr algn="l">
              <a:defRPr sz="1800"/>
            </a:pPr>
            <a:r>
              <a:t>X_scaled = preprocessing.scale(X)</a:t>
            </a:r>
          </a:p>
        </p:txBody>
      </p:sp>
      <p:sp>
        <p:nvSpPr>
          <p:cNvPr id="233" name="Shape 233"/>
          <p:cNvSpPr/>
          <p:nvPr/>
        </p:nvSpPr>
        <p:spPr>
          <a:xfrm>
            <a:off x="12548830" y="1638498"/>
            <a:ext cx="4930344" cy="3813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1800"/>
            </a:pPr>
            <a:r>
              <a:t>scaler = preprocessing.StandardScaler().fit(X)</a:t>
            </a:r>
          </a:p>
          <a:p>
            <a:pPr algn="l">
              <a:defRPr sz="1800"/>
            </a:pPr>
            <a:r>
              <a:t>&gt;&gt;&gt; scaler.mean_                                      </a:t>
            </a:r>
          </a:p>
          <a:p>
            <a:pPr algn="l">
              <a:defRPr sz="1800"/>
            </a:pPr>
            <a:r>
              <a:t>array([ 1. ...,  0. ...,  0.33...])</a:t>
            </a:r>
          </a:p>
          <a:p>
            <a:pPr algn="l">
              <a:defRPr sz="1800"/>
            </a:pPr>
            <a:r>
              <a:t>&gt;&gt;&gt; scaler.std_                                       </a:t>
            </a:r>
          </a:p>
          <a:p>
            <a:pPr algn="l">
              <a:defRPr sz="1800"/>
            </a:pPr>
            <a:r>
              <a:t>array([ 0.81...,  0.81...,  1.24...])</a:t>
            </a:r>
          </a:p>
          <a:p>
            <a:pPr algn="l">
              <a:defRPr sz="1800"/>
            </a:pPr>
            <a:r>
              <a:t>&gt;&gt;&gt; scaler.transform(X)                               </a:t>
            </a:r>
          </a:p>
          <a:p>
            <a:pPr algn="l">
              <a:defRPr sz="1800"/>
            </a:pPr>
            <a:r>
              <a:t>array([[ 0.  ..., -1.22...,  1.33...],</a:t>
            </a:r>
          </a:p>
          <a:p>
            <a:pPr algn="l">
              <a:defRPr sz="1800"/>
            </a:pPr>
            <a:r>
              <a:t>           [ 1.22...,  0.  ..., -0.26...],</a:t>
            </a:r>
          </a:p>
          <a:p>
            <a:pPr algn="l">
              <a:defRPr sz="1800"/>
            </a:pPr>
            <a:r>
              <a:t>           [-1.22...,  1.22..., -1.06...]])</a:t>
            </a:r>
          </a:p>
          <a:p>
            <a:pPr algn="l">
              <a:defRPr sz="1800"/>
            </a:pPr>
            <a:r>
              <a:t> </a:t>
            </a:r>
          </a:p>
          <a:p>
            <a:pPr algn="l">
              <a:defRPr sz="1800"/>
            </a:pPr>
            <a:r>
              <a:t>#可以直接使用训练集对测试集数据进行转换</a:t>
            </a:r>
          </a:p>
          <a:p>
            <a:pPr algn="l">
              <a:defRPr sz="1800"/>
            </a:pPr>
            <a:r>
              <a:t>&gt;&gt;&gt; scaler.transform([[-1.,  1., 0.]])                </a:t>
            </a:r>
          </a:p>
          <a:p>
            <a:pPr algn="l">
              <a:defRPr sz="1800"/>
            </a:pPr>
            <a:r>
              <a:t>array([[-2.44...,  1.22..., -0.26...]])</a:t>
            </a:r>
          </a:p>
        </p:txBody>
      </p:sp>
      <p:sp>
        <p:nvSpPr>
          <p:cNvPr id="234" name="Shape 234"/>
          <p:cNvSpPr/>
          <p:nvPr/>
        </p:nvSpPr>
        <p:spPr>
          <a:xfrm>
            <a:off x="11581851" y="7561857"/>
            <a:ext cx="7827342" cy="51466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2200"/>
            </a:pPr>
            <a:r>
              <a:t>X_train = np.array([[ 1., -1.,  2.],</a:t>
            </a:r>
          </a:p>
          <a:p>
            <a:pPr algn="l">
              <a:defRPr sz="2200"/>
            </a:pPr>
            <a:r>
              <a:t>                               [ 2.,  0.,  0.],</a:t>
            </a:r>
          </a:p>
          <a:p>
            <a:pPr lvl="2" algn="l">
              <a:defRPr sz="2200"/>
            </a:pPr>
            <a:r>
              <a:t>                       [ 0.,  1., -1.]])</a:t>
            </a:r>
          </a:p>
          <a:p>
            <a:pPr algn="l">
              <a:defRPr sz="2200"/>
            </a:pPr>
            <a:r>
              <a:t>&gt;&gt;&gt; min_max_scaler = preprocessing.MinMaxScaler()</a:t>
            </a:r>
          </a:p>
          <a:p>
            <a:pPr algn="l">
              <a:defRPr sz="2200"/>
            </a:pPr>
            <a:r>
              <a:t>&gt;&gt;&gt; X_train_minmax = min_max_scaler.fit_transform(X_train)</a:t>
            </a:r>
          </a:p>
          <a:p>
            <a:pPr algn="l">
              <a:defRPr sz="2200"/>
            </a:pPr>
            <a:r>
              <a:t>&gt;&gt;&gt; X_train_minmax</a:t>
            </a:r>
          </a:p>
          <a:p>
            <a:pPr algn="l">
              <a:defRPr sz="2200"/>
            </a:pPr>
            <a:r>
              <a:t>array([[ 0.5       ,  0.        ,  1.        ],</a:t>
            </a:r>
          </a:p>
          <a:p>
            <a:pPr algn="l">
              <a:defRPr sz="2200"/>
            </a:pPr>
            <a:r>
              <a:t>           [ 1.        ,  0.5       ,  0.33333333],</a:t>
            </a:r>
          </a:p>
          <a:p>
            <a:pPr algn="l">
              <a:defRPr sz="2200"/>
            </a:pPr>
            <a:r>
              <a:t>           [ 0.        ,  1.        ,  0.        ]])</a:t>
            </a:r>
          </a:p>
          <a:p>
            <a:pPr algn="l">
              <a:defRPr sz="2200"/>
            </a:pPr>
          </a:p>
          <a:p>
            <a:pPr algn="l">
              <a:defRPr sz="2200"/>
            </a:pPr>
            <a:r>
              <a:t>&gt;&gt;&gt; #将相同的缩放应用到测试集数据中</a:t>
            </a:r>
          </a:p>
          <a:p>
            <a:pPr algn="l">
              <a:defRPr sz="2200"/>
            </a:pPr>
            <a:r>
              <a:t>&gt;&gt;&gt; X_test = np.array([[ -3., -1.,  4.]])</a:t>
            </a:r>
          </a:p>
          <a:p>
            <a:pPr algn="l">
              <a:defRPr sz="2200"/>
            </a:pPr>
            <a:r>
              <a:t>&gt;&gt;&gt; X_test_minmax = min_max_scaler.transform(X_test)</a:t>
            </a:r>
          </a:p>
          <a:p>
            <a:pPr algn="l">
              <a:defRPr sz="2200"/>
            </a:pPr>
            <a:r>
              <a:t>&gt;&gt;&gt; X_test_minmax</a:t>
            </a:r>
          </a:p>
          <a:p>
            <a:pPr algn="l">
              <a:defRPr sz="2200"/>
            </a:pPr>
            <a:r>
              <a:t>array([[-1.5       ,  0.        ,  1.66666667]])</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xfrm>
            <a:off x="4458890" y="5054203"/>
            <a:ext cx="15609095" cy="3036094"/>
          </a:xfrm>
          <a:prstGeom prst="rect">
            <a:avLst/>
          </a:prstGeom>
        </p:spPr>
        <p:txBody>
          <a:bodyPr/>
          <a:lstStyle>
            <a:lvl1pPr>
              <a:defRPr b="1">
                <a:latin typeface="Helvetica"/>
                <a:ea typeface="Helvetica"/>
                <a:cs typeface="Helvetica"/>
                <a:sym typeface="Helvetica"/>
              </a:defRPr>
            </a:lvl1pPr>
          </a:lstStyle>
          <a:p>
            <a:pPr/>
            <a:r>
              <a:t>Ensemble Method</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nvSpPr>
        <p:spPr>
          <a:xfrm>
            <a:off x="3482349" y="4829175"/>
            <a:ext cx="18047573" cy="36988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spcBef>
                <a:spcPts val="5900"/>
              </a:spcBef>
              <a:defRPr sz="10000"/>
            </a:lvl1pPr>
          </a:lstStyle>
          <a:p>
            <a:pPr/>
            <a:r>
              <a:t>單一Model表現不好，那用多個Model會更好嗎？</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55" name="Group 155"/>
          <p:cNvGrpSpPr/>
          <p:nvPr/>
        </p:nvGrpSpPr>
        <p:grpSpPr>
          <a:xfrm>
            <a:off x="1906446" y="3055297"/>
            <a:ext cx="21154713" cy="8525020"/>
            <a:chOff x="0" y="0"/>
            <a:chExt cx="21154711" cy="8525019"/>
          </a:xfrm>
        </p:grpSpPr>
        <p:sp>
          <p:nvSpPr>
            <p:cNvPr id="129" name="Shape 129"/>
            <p:cNvSpPr/>
            <p:nvPr/>
          </p:nvSpPr>
          <p:spPr>
            <a:xfrm>
              <a:off x="5133988" y="0"/>
              <a:ext cx="3252568" cy="1468070"/>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sz="4200">
                  <a:solidFill>
                    <a:srgbClr val="FFFFFF"/>
                  </a:solidFill>
                  <a:latin typeface="Helvetica"/>
                  <a:ea typeface="Helvetica"/>
                  <a:cs typeface="Helvetica"/>
                  <a:sym typeface="Helvetica"/>
                </a:defRPr>
              </a:lvl1pPr>
            </a:lstStyle>
            <a:p>
              <a:pPr/>
              <a:r>
                <a:t>Model 1</a:t>
              </a:r>
            </a:p>
          </p:txBody>
        </p:sp>
        <p:sp>
          <p:nvSpPr>
            <p:cNvPr id="130" name="Shape 130"/>
            <p:cNvSpPr/>
            <p:nvPr/>
          </p:nvSpPr>
          <p:spPr>
            <a:xfrm>
              <a:off x="-1" y="3068356"/>
              <a:ext cx="1002657" cy="16668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b="1" sz="10000">
                  <a:latin typeface="Helvetica"/>
                  <a:ea typeface="Helvetica"/>
                  <a:cs typeface="Helvetica"/>
                  <a:sym typeface="Helvetica"/>
                </a:defRPr>
              </a:lvl1pPr>
            </a:lstStyle>
            <a:p>
              <a:pPr/>
              <a:r>
                <a:t>X</a:t>
              </a:r>
            </a:p>
          </p:txBody>
        </p:sp>
        <p:sp>
          <p:nvSpPr>
            <p:cNvPr id="131" name="Shape 131"/>
            <p:cNvSpPr/>
            <p:nvPr/>
          </p:nvSpPr>
          <p:spPr>
            <a:xfrm>
              <a:off x="5146662" y="2095883"/>
              <a:ext cx="3252568" cy="1468071"/>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sz="4200">
                  <a:solidFill>
                    <a:srgbClr val="FFFFFF"/>
                  </a:solidFill>
                  <a:latin typeface="Helvetica"/>
                  <a:ea typeface="Helvetica"/>
                  <a:cs typeface="Helvetica"/>
                  <a:sym typeface="Helvetica"/>
                </a:defRPr>
              </a:lvl1pPr>
            </a:lstStyle>
            <a:p>
              <a:pPr/>
              <a:r>
                <a:t>Model 2</a:t>
              </a:r>
            </a:p>
          </p:txBody>
        </p:sp>
        <p:sp>
          <p:nvSpPr>
            <p:cNvPr id="132" name="Shape 132"/>
            <p:cNvSpPr/>
            <p:nvPr/>
          </p:nvSpPr>
          <p:spPr>
            <a:xfrm>
              <a:off x="5172272" y="7056949"/>
              <a:ext cx="3252567" cy="1468071"/>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sz="4200">
                  <a:solidFill>
                    <a:srgbClr val="FFFFFF"/>
                  </a:solidFill>
                  <a:latin typeface="Helvetica"/>
                  <a:ea typeface="Helvetica"/>
                  <a:cs typeface="Helvetica"/>
                  <a:sym typeface="Helvetica"/>
                </a:defRPr>
              </a:lvl1pPr>
            </a:lstStyle>
            <a:p>
              <a:pPr/>
              <a:r>
                <a:t>Model N</a:t>
              </a:r>
            </a:p>
          </p:txBody>
        </p:sp>
        <p:sp>
          <p:nvSpPr>
            <p:cNvPr id="133" name="Shape 133"/>
            <p:cNvSpPr/>
            <p:nvPr/>
          </p:nvSpPr>
          <p:spPr>
            <a:xfrm>
              <a:off x="6415828" y="5464374"/>
              <a:ext cx="867836" cy="13620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p>
              <a:pPr>
                <a:lnSpc>
                  <a:spcPct val="30000"/>
                </a:lnSpc>
              </a:pPr>
              <a:r>
                <a:t>.</a:t>
              </a:r>
              <a:br/>
              <a:r>
                <a:t>.</a:t>
              </a:r>
              <a:br/>
              <a:r>
                <a:t>.</a:t>
              </a:r>
            </a:p>
          </p:txBody>
        </p:sp>
        <p:pic>
          <p:nvPicPr>
            <p:cNvPr id="134" name=""/>
            <p:cNvPicPr>
              <a:picLocks noChangeAspect="0"/>
            </p:cNvPicPr>
            <p:nvPr/>
          </p:nvPicPr>
          <p:blipFill>
            <a:blip r:embed="rId3">
              <a:extLst/>
            </a:blip>
            <a:stretch>
              <a:fillRect/>
            </a:stretch>
          </p:blipFill>
          <p:spPr>
            <a:xfrm rot="8919926">
              <a:off x="1410078" y="1497477"/>
              <a:ext cx="3387097" cy="457905"/>
            </a:xfrm>
            <a:prstGeom prst="rect">
              <a:avLst/>
            </a:prstGeom>
            <a:effectLst/>
          </p:spPr>
        </p:pic>
        <p:pic>
          <p:nvPicPr>
            <p:cNvPr id="136" name=""/>
            <p:cNvPicPr>
              <a:picLocks noChangeAspect="0"/>
            </p:cNvPicPr>
            <p:nvPr/>
          </p:nvPicPr>
          <p:blipFill>
            <a:blip r:embed="rId4">
              <a:extLst/>
            </a:blip>
            <a:stretch>
              <a:fillRect/>
            </a:stretch>
          </p:blipFill>
          <p:spPr>
            <a:xfrm rot="10119198">
              <a:off x="1777685" y="2998032"/>
              <a:ext cx="2815107" cy="457904"/>
            </a:xfrm>
            <a:prstGeom prst="rect">
              <a:avLst/>
            </a:prstGeom>
            <a:effectLst/>
          </p:spPr>
        </p:pic>
        <p:pic>
          <p:nvPicPr>
            <p:cNvPr id="138" name=""/>
            <p:cNvPicPr>
              <a:picLocks noChangeAspect="0"/>
            </p:cNvPicPr>
            <p:nvPr/>
          </p:nvPicPr>
          <p:blipFill>
            <a:blip r:embed="rId5">
              <a:extLst/>
            </a:blip>
            <a:stretch>
              <a:fillRect/>
            </a:stretch>
          </p:blipFill>
          <p:spPr>
            <a:xfrm rot="13364471">
              <a:off x="1115037" y="6259407"/>
              <a:ext cx="3965381" cy="457905"/>
            </a:xfrm>
            <a:prstGeom prst="rect">
              <a:avLst/>
            </a:prstGeom>
            <a:effectLst/>
          </p:spPr>
        </p:pic>
        <p:pic>
          <p:nvPicPr>
            <p:cNvPr id="140" name=""/>
            <p:cNvPicPr>
              <a:picLocks noChangeAspect="0"/>
            </p:cNvPicPr>
            <p:nvPr/>
          </p:nvPicPr>
          <p:blipFill>
            <a:blip r:embed="rId6">
              <a:extLst/>
            </a:blip>
            <a:stretch>
              <a:fillRect/>
            </a:stretch>
          </p:blipFill>
          <p:spPr>
            <a:xfrm rot="12470908">
              <a:off x="8469181" y="1298741"/>
              <a:ext cx="3717303" cy="457904"/>
            </a:xfrm>
            <a:prstGeom prst="rect">
              <a:avLst/>
            </a:prstGeom>
            <a:effectLst/>
          </p:spPr>
        </p:pic>
        <p:pic>
          <p:nvPicPr>
            <p:cNvPr id="142" name=""/>
            <p:cNvPicPr>
              <a:picLocks noChangeAspect="0"/>
            </p:cNvPicPr>
            <p:nvPr/>
          </p:nvPicPr>
          <p:blipFill>
            <a:blip r:embed="rId7">
              <a:extLst/>
            </a:blip>
            <a:stretch>
              <a:fillRect/>
            </a:stretch>
          </p:blipFill>
          <p:spPr>
            <a:xfrm rot="11336267">
              <a:off x="8908020" y="2923803"/>
              <a:ext cx="2987954" cy="457905"/>
            </a:xfrm>
            <a:prstGeom prst="rect">
              <a:avLst/>
            </a:prstGeom>
            <a:effectLst/>
          </p:spPr>
        </p:pic>
        <p:pic>
          <p:nvPicPr>
            <p:cNvPr id="144" name=""/>
            <p:cNvPicPr>
              <a:picLocks noChangeAspect="0"/>
            </p:cNvPicPr>
            <p:nvPr/>
          </p:nvPicPr>
          <p:blipFill>
            <a:blip r:embed="rId8">
              <a:extLst/>
            </a:blip>
            <a:stretch>
              <a:fillRect/>
            </a:stretch>
          </p:blipFill>
          <p:spPr>
            <a:xfrm rot="8391678">
              <a:off x="8375653" y="6444047"/>
              <a:ext cx="4010129" cy="457904"/>
            </a:xfrm>
            <a:prstGeom prst="rect">
              <a:avLst/>
            </a:prstGeom>
            <a:effectLst/>
          </p:spPr>
        </p:pic>
        <p:sp>
          <p:nvSpPr>
            <p:cNvPr id="146" name="Shape 146"/>
            <p:cNvSpPr/>
            <p:nvPr/>
          </p:nvSpPr>
          <p:spPr>
            <a:xfrm>
              <a:off x="12543237" y="3104842"/>
              <a:ext cx="4145722" cy="1776610"/>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sz="4200">
                  <a:solidFill>
                    <a:srgbClr val="FFFFFF"/>
                  </a:solidFill>
                  <a:latin typeface="Helvetica"/>
                  <a:ea typeface="Helvetica"/>
                  <a:cs typeface="Helvetica"/>
                  <a:sym typeface="Helvetica"/>
                </a:defRPr>
              </a:lvl1pPr>
            </a:lstStyle>
            <a:p>
              <a:pPr/>
              <a:r>
                <a:t>Combination</a:t>
              </a:r>
            </a:p>
          </p:txBody>
        </p:sp>
        <p:pic>
          <p:nvPicPr>
            <p:cNvPr id="147" name=""/>
            <p:cNvPicPr>
              <a:picLocks noChangeAspect="0"/>
            </p:cNvPicPr>
            <p:nvPr/>
          </p:nvPicPr>
          <p:blipFill>
            <a:blip r:embed="rId9">
              <a:extLst/>
            </a:blip>
            <a:stretch>
              <a:fillRect/>
            </a:stretch>
          </p:blipFill>
          <p:spPr>
            <a:xfrm rot="10800000">
              <a:off x="17191263" y="3724647"/>
              <a:ext cx="1800241" cy="457904"/>
            </a:xfrm>
            <a:prstGeom prst="rect">
              <a:avLst/>
            </a:prstGeom>
            <a:effectLst/>
          </p:spPr>
        </p:pic>
        <p:sp>
          <p:nvSpPr>
            <p:cNvPr id="149" name="Shape 149"/>
            <p:cNvSpPr/>
            <p:nvPr/>
          </p:nvSpPr>
          <p:spPr>
            <a:xfrm>
              <a:off x="18901540" y="3076293"/>
              <a:ext cx="2253172" cy="16668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defRPr b="1" sz="10000">
                  <a:solidFill>
                    <a:schemeClr val="accent5"/>
                  </a:solidFill>
                  <a:latin typeface="Helvetica"/>
                  <a:ea typeface="Helvetica"/>
                  <a:cs typeface="Helvetica"/>
                  <a:sym typeface="Helvetica"/>
                </a:defRPr>
              </a:lvl1pPr>
            </a:lstStyle>
            <a:p>
              <a:pPr/>
              <a:r>
                <a:t>Y</a:t>
              </a:r>
            </a:p>
          </p:txBody>
        </p:sp>
        <p:sp>
          <p:nvSpPr>
            <p:cNvPr id="150" name="Shape 150"/>
            <p:cNvSpPr/>
            <p:nvPr/>
          </p:nvSpPr>
          <p:spPr>
            <a:xfrm>
              <a:off x="5162613" y="4191807"/>
              <a:ext cx="3252568" cy="1468071"/>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sz="4200">
                  <a:solidFill>
                    <a:srgbClr val="FFFFFF"/>
                  </a:solidFill>
                  <a:latin typeface="Helvetica"/>
                  <a:ea typeface="Helvetica"/>
                  <a:cs typeface="Helvetica"/>
                  <a:sym typeface="Helvetica"/>
                </a:defRPr>
              </a:lvl1pPr>
            </a:lstStyle>
            <a:p>
              <a:pPr/>
              <a:r>
                <a:t>Model 3</a:t>
              </a:r>
            </a:p>
          </p:txBody>
        </p:sp>
        <p:pic>
          <p:nvPicPr>
            <p:cNvPr id="151" name=""/>
            <p:cNvPicPr>
              <a:picLocks noChangeAspect="0"/>
            </p:cNvPicPr>
            <p:nvPr/>
          </p:nvPicPr>
          <p:blipFill>
            <a:blip r:embed="rId10">
              <a:extLst/>
            </a:blip>
            <a:stretch>
              <a:fillRect/>
            </a:stretch>
          </p:blipFill>
          <p:spPr>
            <a:xfrm rot="11635915">
              <a:off x="1680788" y="4408011"/>
              <a:ext cx="2937055" cy="457904"/>
            </a:xfrm>
            <a:prstGeom prst="rect">
              <a:avLst/>
            </a:prstGeom>
            <a:effectLst/>
          </p:spPr>
        </p:pic>
        <p:pic>
          <p:nvPicPr>
            <p:cNvPr id="153" name=""/>
            <p:cNvPicPr>
              <a:picLocks noChangeAspect="0"/>
            </p:cNvPicPr>
            <p:nvPr/>
          </p:nvPicPr>
          <p:blipFill>
            <a:blip r:embed="rId11">
              <a:extLst/>
            </a:blip>
            <a:stretch>
              <a:fillRect/>
            </a:stretch>
          </p:blipFill>
          <p:spPr>
            <a:xfrm rot="9778508">
              <a:off x="8768605" y="4543008"/>
              <a:ext cx="3179114" cy="457905"/>
            </a:xfrm>
            <a:prstGeom prst="rect">
              <a:avLst/>
            </a:prstGeom>
            <a:effectLst/>
          </p:spPr>
        </p:pic>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nvSpPr>
        <p:spPr>
          <a:xfrm>
            <a:off x="767504" y="6179436"/>
            <a:ext cx="20730148" cy="6899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3700"/>
            </a:pPr>
          </a:p>
          <a:p>
            <a:pPr algn="l">
              <a:defRPr sz="3700"/>
            </a:pPr>
            <a:r>
              <a:t>   有5個Model的正確率分别是{0.7,0.7,0.7,0.9,0.9},採取簡單投票方法（必須有三個以上分類正確)，</a:t>
            </a:r>
          </a:p>
          <a:p>
            <a:pPr algn="l">
              <a:defRPr sz="3700"/>
            </a:pPr>
            <a:r>
              <a:t>那</a:t>
            </a:r>
            <a:r>
              <a:rPr b="1">
                <a:solidFill>
                  <a:schemeClr val="accent5"/>
                </a:solidFill>
                <a:latin typeface="Helvetica"/>
                <a:ea typeface="Helvetica"/>
                <a:cs typeface="Helvetica"/>
                <a:sym typeface="Helvetica"/>
              </a:rPr>
              <a:t>正確分類的结果</a:t>
            </a:r>
            <a:r>
              <a:t>有以下幾種：</a:t>
            </a:r>
          </a:p>
          <a:p>
            <a:pPr algn="l">
              <a:defRPr sz="3700"/>
            </a:pPr>
          </a:p>
          <a:p>
            <a:pPr algn="l">
              <a:defRPr sz="3700"/>
            </a:pPr>
            <a:r>
              <a:t>          3個Model正確：0.7^3*0.1^2+3*0.7^2*2*0.9*0.1+3*0.7*0.3^2*0.9*0.9</a:t>
            </a:r>
          </a:p>
          <a:p>
            <a:pPr algn="l">
              <a:defRPr sz="3700"/>
            </a:pPr>
          </a:p>
          <a:p>
            <a:pPr algn="l">
              <a:defRPr sz="3700"/>
            </a:pPr>
            <a:r>
              <a:t>          4個Model正確：0.7^3*0.9*0.1*2+3*0.7^2*0.3*0.9^2</a:t>
            </a:r>
          </a:p>
          <a:p>
            <a:pPr algn="l">
              <a:defRPr sz="3700"/>
            </a:pPr>
          </a:p>
          <a:p>
            <a:pPr algn="l">
              <a:defRPr sz="3700"/>
            </a:pPr>
            <a:r>
              <a:t>          5個Model正確：0.7^3*0.9^2</a:t>
            </a:r>
          </a:p>
          <a:p>
            <a:pPr algn="l">
              <a:defRPr sz="3700"/>
            </a:pPr>
          </a:p>
          <a:p>
            <a:pPr algn="l">
              <a:defRPr sz="3700"/>
            </a:pPr>
            <a:r>
              <a:t>    把這幾個相加可得p≈0.933&gt;0.9,同理可以证明加權投票的效果會更好。</a:t>
            </a:r>
          </a:p>
        </p:txBody>
      </p:sp>
      <p:grpSp>
        <p:nvGrpSpPr>
          <p:cNvPr id="184" name="Group 184"/>
          <p:cNvGrpSpPr/>
          <p:nvPr/>
        </p:nvGrpSpPr>
        <p:grpSpPr>
          <a:xfrm>
            <a:off x="1571966" y="1605884"/>
            <a:ext cx="10709891" cy="4315920"/>
            <a:chOff x="0" y="0"/>
            <a:chExt cx="10709890" cy="4315919"/>
          </a:xfrm>
        </p:grpSpPr>
        <p:sp>
          <p:nvSpPr>
            <p:cNvPr id="158" name="Shape 158"/>
            <p:cNvSpPr/>
            <p:nvPr/>
          </p:nvSpPr>
          <p:spPr>
            <a:xfrm>
              <a:off x="2599158" y="0"/>
              <a:ext cx="1646662" cy="743233"/>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sz="4200">
                  <a:solidFill>
                    <a:srgbClr val="FFFFFF"/>
                  </a:solidFill>
                  <a:latin typeface="Helvetica"/>
                  <a:ea typeface="Helvetica"/>
                  <a:cs typeface="Helvetica"/>
                  <a:sym typeface="Helvetica"/>
                </a:defRPr>
              </a:lvl1pPr>
            </a:lstStyle>
            <a:p>
              <a:pPr/>
              <a:r>
                <a:t>Model 1</a:t>
              </a:r>
            </a:p>
          </p:txBody>
        </p:sp>
        <p:sp>
          <p:nvSpPr>
            <p:cNvPr id="159" name="Shape 159"/>
            <p:cNvSpPr/>
            <p:nvPr/>
          </p:nvSpPr>
          <p:spPr>
            <a:xfrm>
              <a:off x="-1" y="1553401"/>
              <a:ext cx="507611" cy="8438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a:latin typeface="Helvetica"/>
                  <a:ea typeface="Helvetica"/>
                  <a:cs typeface="Helvetica"/>
                  <a:sym typeface="Helvetica"/>
                </a:defRPr>
              </a:lvl1pPr>
            </a:lstStyle>
            <a:p>
              <a:pPr/>
              <a:r>
                <a:t>X</a:t>
              </a:r>
            </a:p>
          </p:txBody>
        </p:sp>
        <p:sp>
          <p:nvSpPr>
            <p:cNvPr id="160" name="Shape 160"/>
            <p:cNvSpPr/>
            <p:nvPr/>
          </p:nvSpPr>
          <p:spPr>
            <a:xfrm>
              <a:off x="2605575" y="1061072"/>
              <a:ext cx="1646662" cy="743233"/>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sz="4200">
                  <a:solidFill>
                    <a:srgbClr val="FFFFFF"/>
                  </a:solidFill>
                  <a:latin typeface="Helvetica"/>
                  <a:ea typeface="Helvetica"/>
                  <a:cs typeface="Helvetica"/>
                  <a:sym typeface="Helvetica"/>
                </a:defRPr>
              </a:lvl1pPr>
            </a:lstStyle>
            <a:p>
              <a:pPr/>
              <a:r>
                <a:t>Model 2</a:t>
              </a:r>
            </a:p>
          </p:txBody>
        </p:sp>
        <p:sp>
          <p:nvSpPr>
            <p:cNvPr id="161" name="Shape 161"/>
            <p:cNvSpPr/>
            <p:nvPr/>
          </p:nvSpPr>
          <p:spPr>
            <a:xfrm>
              <a:off x="2618540" y="3572686"/>
              <a:ext cx="1646662" cy="743234"/>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sz="4200">
                  <a:solidFill>
                    <a:srgbClr val="FFFFFF"/>
                  </a:solidFill>
                  <a:latin typeface="Helvetica"/>
                  <a:ea typeface="Helvetica"/>
                  <a:cs typeface="Helvetica"/>
                  <a:sym typeface="Helvetica"/>
                </a:defRPr>
              </a:lvl1pPr>
            </a:lstStyle>
            <a:p>
              <a:pPr/>
              <a:r>
                <a:t>Model N</a:t>
              </a:r>
            </a:p>
          </p:txBody>
        </p:sp>
        <p:sp>
          <p:nvSpPr>
            <p:cNvPr id="162" name="Shape 162"/>
            <p:cNvSpPr/>
            <p:nvPr/>
          </p:nvSpPr>
          <p:spPr>
            <a:xfrm>
              <a:off x="3248109" y="2766422"/>
              <a:ext cx="439356" cy="6895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p>
              <a:pPr>
                <a:lnSpc>
                  <a:spcPct val="30000"/>
                </a:lnSpc>
              </a:pPr>
              <a:r>
                <a:t>.</a:t>
              </a:r>
              <a:br/>
              <a:r>
                <a:t>.</a:t>
              </a:r>
              <a:br/>
              <a:r>
                <a:t>.</a:t>
              </a:r>
            </a:p>
          </p:txBody>
        </p:sp>
        <p:pic>
          <p:nvPicPr>
            <p:cNvPr id="163" name=""/>
            <p:cNvPicPr>
              <a:picLocks noChangeAspect="0"/>
            </p:cNvPicPr>
            <p:nvPr/>
          </p:nvPicPr>
          <p:blipFill>
            <a:blip r:embed="rId3">
              <a:extLst/>
            </a:blip>
            <a:stretch>
              <a:fillRect/>
            </a:stretch>
          </p:blipFill>
          <p:spPr>
            <a:xfrm rot="8919926">
              <a:off x="688707" y="644941"/>
              <a:ext cx="1764933" cy="457905"/>
            </a:xfrm>
            <a:prstGeom prst="rect">
              <a:avLst/>
            </a:prstGeom>
            <a:effectLst/>
          </p:spPr>
        </p:pic>
        <p:pic>
          <p:nvPicPr>
            <p:cNvPr id="165" name=""/>
            <p:cNvPicPr>
              <a:picLocks noChangeAspect="0"/>
            </p:cNvPicPr>
            <p:nvPr/>
          </p:nvPicPr>
          <p:blipFill>
            <a:blip r:embed="rId4">
              <a:extLst/>
            </a:blip>
            <a:stretch>
              <a:fillRect/>
            </a:stretch>
          </p:blipFill>
          <p:spPr>
            <a:xfrm rot="10119198">
              <a:off x="874866" y="1404599"/>
              <a:ext cx="1475354" cy="457905"/>
            </a:xfrm>
            <a:prstGeom prst="rect">
              <a:avLst/>
            </a:prstGeom>
            <a:effectLst/>
          </p:spPr>
        </p:pic>
        <p:pic>
          <p:nvPicPr>
            <p:cNvPr id="167" name=""/>
            <p:cNvPicPr>
              <a:picLocks noChangeAspect="0"/>
            </p:cNvPicPr>
            <p:nvPr/>
          </p:nvPicPr>
          <p:blipFill>
            <a:blip r:embed="rId5">
              <a:extLst/>
            </a:blip>
            <a:stretch>
              <a:fillRect/>
            </a:stretch>
          </p:blipFill>
          <p:spPr>
            <a:xfrm rot="13364471">
              <a:off x="539532" y="3055759"/>
              <a:ext cx="2057697" cy="457905"/>
            </a:xfrm>
            <a:prstGeom prst="rect">
              <a:avLst/>
            </a:prstGeom>
            <a:effectLst/>
          </p:spPr>
        </p:pic>
        <p:pic>
          <p:nvPicPr>
            <p:cNvPr id="169" name=""/>
            <p:cNvPicPr>
              <a:picLocks noChangeAspect="0"/>
            </p:cNvPicPr>
            <p:nvPr/>
          </p:nvPicPr>
          <p:blipFill>
            <a:blip r:embed="rId6">
              <a:extLst/>
            </a:blip>
            <a:stretch>
              <a:fillRect/>
            </a:stretch>
          </p:blipFill>
          <p:spPr>
            <a:xfrm rot="12470908">
              <a:off x="4262643" y="544323"/>
              <a:ext cx="1932105" cy="457905"/>
            </a:xfrm>
            <a:prstGeom prst="rect">
              <a:avLst/>
            </a:prstGeom>
            <a:effectLst/>
          </p:spPr>
        </p:pic>
        <p:pic>
          <p:nvPicPr>
            <p:cNvPr id="171" name=""/>
            <p:cNvPicPr>
              <a:picLocks noChangeAspect="0"/>
            </p:cNvPicPr>
            <p:nvPr/>
          </p:nvPicPr>
          <p:blipFill>
            <a:blip r:embed="rId7">
              <a:extLst/>
            </a:blip>
            <a:stretch>
              <a:fillRect/>
            </a:stretch>
          </p:blipFill>
          <p:spPr>
            <a:xfrm rot="11336267">
              <a:off x="4484762" y="1367019"/>
              <a:ext cx="1562860" cy="457905"/>
            </a:xfrm>
            <a:prstGeom prst="rect">
              <a:avLst/>
            </a:prstGeom>
            <a:effectLst/>
          </p:spPr>
        </p:pic>
        <p:pic>
          <p:nvPicPr>
            <p:cNvPr id="173" name=""/>
            <p:cNvPicPr>
              <a:picLocks noChangeAspect="0"/>
            </p:cNvPicPr>
            <p:nvPr/>
          </p:nvPicPr>
          <p:blipFill>
            <a:blip r:embed="rId8">
              <a:extLst/>
            </a:blip>
            <a:stretch>
              <a:fillRect/>
            </a:stretch>
          </p:blipFill>
          <p:spPr>
            <a:xfrm rot="8391678">
              <a:off x="4215115" y="3149231"/>
              <a:ext cx="2080352" cy="457905"/>
            </a:xfrm>
            <a:prstGeom prst="rect">
              <a:avLst/>
            </a:prstGeom>
            <a:effectLst/>
          </p:spPr>
        </p:pic>
        <p:sp>
          <p:nvSpPr>
            <p:cNvPr id="175" name="Shape 175"/>
            <p:cNvSpPr/>
            <p:nvPr/>
          </p:nvSpPr>
          <p:spPr>
            <a:xfrm>
              <a:off x="6350202" y="1571873"/>
              <a:ext cx="2098835" cy="899436"/>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sz="4200">
                  <a:solidFill>
                    <a:srgbClr val="FFFFFF"/>
                  </a:solidFill>
                  <a:latin typeface="Helvetica"/>
                  <a:ea typeface="Helvetica"/>
                  <a:cs typeface="Helvetica"/>
                  <a:sym typeface="Helvetica"/>
                </a:defRPr>
              </a:lvl1pPr>
            </a:lstStyle>
            <a:p>
              <a:pPr/>
              <a:r>
                <a:t>Combination</a:t>
              </a:r>
            </a:p>
          </p:txBody>
        </p:sp>
        <p:pic>
          <p:nvPicPr>
            <p:cNvPr id="176" name=""/>
            <p:cNvPicPr>
              <a:picLocks noChangeAspect="0"/>
            </p:cNvPicPr>
            <p:nvPr/>
          </p:nvPicPr>
          <p:blipFill>
            <a:blip r:embed="rId9">
              <a:extLst/>
            </a:blip>
            <a:stretch>
              <a:fillRect/>
            </a:stretch>
          </p:blipFill>
          <p:spPr>
            <a:xfrm rot="10800000">
              <a:off x="8678253" y="1772456"/>
              <a:ext cx="961564" cy="457905"/>
            </a:xfrm>
            <a:prstGeom prst="rect">
              <a:avLst/>
            </a:prstGeom>
            <a:effectLst/>
          </p:spPr>
        </p:pic>
        <p:sp>
          <p:nvSpPr>
            <p:cNvPr id="178" name="Shape 178"/>
            <p:cNvSpPr/>
            <p:nvPr/>
          </p:nvSpPr>
          <p:spPr>
            <a:xfrm>
              <a:off x="9569188" y="1557419"/>
              <a:ext cx="1140703" cy="8438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a:solidFill>
                    <a:schemeClr val="accent5"/>
                  </a:solidFill>
                  <a:latin typeface="Helvetica"/>
                  <a:ea typeface="Helvetica"/>
                  <a:cs typeface="Helvetica"/>
                  <a:sym typeface="Helvetica"/>
                </a:defRPr>
              </a:lvl1pPr>
            </a:lstStyle>
            <a:p>
              <a:pPr/>
              <a:r>
                <a:t>Y</a:t>
              </a:r>
            </a:p>
          </p:txBody>
        </p:sp>
        <p:sp>
          <p:nvSpPr>
            <p:cNvPr id="179" name="Shape 179"/>
            <p:cNvSpPr/>
            <p:nvPr/>
          </p:nvSpPr>
          <p:spPr>
            <a:xfrm>
              <a:off x="2613650" y="2122165"/>
              <a:ext cx="1646662" cy="743233"/>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sz="4200">
                  <a:solidFill>
                    <a:srgbClr val="FFFFFF"/>
                  </a:solidFill>
                  <a:latin typeface="Helvetica"/>
                  <a:ea typeface="Helvetica"/>
                  <a:cs typeface="Helvetica"/>
                  <a:sym typeface="Helvetica"/>
                </a:defRPr>
              </a:lvl1pPr>
            </a:lstStyle>
            <a:p>
              <a:pPr/>
              <a:r>
                <a:t>Model 3</a:t>
              </a:r>
            </a:p>
          </p:txBody>
        </p:sp>
        <p:pic>
          <p:nvPicPr>
            <p:cNvPr id="180" name=""/>
            <p:cNvPicPr>
              <a:picLocks noChangeAspect="0"/>
            </p:cNvPicPr>
            <p:nvPr/>
          </p:nvPicPr>
          <p:blipFill>
            <a:blip r:embed="rId10">
              <a:extLst/>
            </a:blip>
            <a:stretch>
              <a:fillRect/>
            </a:stretch>
          </p:blipFill>
          <p:spPr>
            <a:xfrm rot="11635915">
              <a:off x="825881" y="2118424"/>
              <a:ext cx="1537092" cy="457905"/>
            </a:xfrm>
            <a:prstGeom prst="rect">
              <a:avLst/>
            </a:prstGeom>
            <a:effectLst/>
          </p:spPr>
        </p:pic>
        <p:pic>
          <p:nvPicPr>
            <p:cNvPr id="182" name=""/>
            <p:cNvPicPr>
              <a:picLocks noChangeAspect="0"/>
            </p:cNvPicPr>
            <p:nvPr/>
          </p:nvPicPr>
          <p:blipFill>
            <a:blip r:embed="rId11">
              <a:extLst/>
            </a:blip>
            <a:stretch>
              <a:fillRect/>
            </a:stretch>
          </p:blipFill>
          <p:spPr>
            <a:xfrm rot="9778508">
              <a:off x="4414109" y="2186771"/>
              <a:ext cx="1659638" cy="457904"/>
            </a:xfrm>
            <a:prstGeom prst="rect">
              <a:avLst/>
            </a:prstGeom>
            <a:effectLst/>
          </p:spPr>
        </p:pic>
      </p:gr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nvSpPr>
        <p:spPr>
          <a:xfrm>
            <a:off x="2646149" y="5746048"/>
            <a:ext cx="19504609" cy="19208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spcBef>
                <a:spcPts val="5900"/>
              </a:spcBef>
              <a:defRPr sz="10000"/>
            </a:lvl1pPr>
          </a:lstStyle>
          <a:p>
            <a:pPr/>
            <a:r>
              <a:t>聽起來很美好，但有使用的條件嗎？</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nvSpPr>
        <p:spPr>
          <a:xfrm>
            <a:off x="722889" y="1230569"/>
            <a:ext cx="19588556" cy="19208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spcBef>
                <a:spcPts val="5900"/>
              </a:spcBef>
              <a:defRPr sz="10000"/>
            </a:lvl1pPr>
          </a:lstStyle>
          <a:p>
            <a:pPr/>
            <a:r>
              <a:t>聽起來很美好，但有使用的條件嗎？</a:t>
            </a:r>
          </a:p>
        </p:txBody>
      </p:sp>
      <p:sp>
        <p:nvSpPr>
          <p:cNvPr id="189" name="Shape 189"/>
          <p:cNvSpPr/>
          <p:nvPr/>
        </p:nvSpPr>
        <p:spPr>
          <a:xfrm>
            <a:off x="677778" y="4302640"/>
            <a:ext cx="22327340" cy="72548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a:defRPr b="1" sz="7000">
                <a:solidFill>
                  <a:schemeClr val="accent1"/>
                </a:solidFill>
                <a:latin typeface="Helvetica"/>
                <a:ea typeface="Helvetica"/>
                <a:cs typeface="Helvetica"/>
                <a:sym typeface="Helvetica"/>
              </a:defRPr>
            </a:pPr>
            <a:r>
              <a:t>（1）Model之間需有差異性</a:t>
            </a:r>
          </a:p>
          <a:p>
            <a:pPr algn="l">
              <a:defRPr sz="7000"/>
            </a:pPr>
            <a:r>
              <a:t>         使用同一個Model做100次，分類結果是不會改變的</a:t>
            </a:r>
          </a:p>
          <a:p>
            <a:pPr algn="l">
              <a:defRPr sz="7000"/>
            </a:pPr>
          </a:p>
          <a:p>
            <a:pPr algn="l">
              <a:defRPr b="1" sz="7000">
                <a:solidFill>
                  <a:schemeClr val="accent1"/>
                </a:solidFill>
                <a:latin typeface="Helvetica"/>
                <a:ea typeface="Helvetica"/>
                <a:cs typeface="Helvetica"/>
                <a:sym typeface="Helvetica"/>
              </a:defRPr>
            </a:pPr>
            <a:r>
              <a:t>（2）每個Model的精準度必須大於0.5</a:t>
            </a:r>
          </a:p>
          <a:p>
            <a:pPr algn="l">
              <a:defRPr sz="7000"/>
            </a:pPr>
            <a:r>
              <a:t>         別讓老鼠屎壞了一鍋粥</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body" idx="1"/>
          </p:nvPr>
        </p:nvSpPr>
        <p:spPr>
          <a:xfrm>
            <a:off x="2218499" y="3341166"/>
            <a:ext cx="20057395" cy="6985687"/>
          </a:xfrm>
          <a:prstGeom prst="rect">
            <a:avLst/>
          </a:prstGeom>
        </p:spPr>
        <p:txBody>
          <a:bodyPr/>
          <a:lstStyle/>
          <a:p>
            <a:pPr marL="0" indent="0">
              <a:lnSpc>
                <a:spcPct val="150000"/>
              </a:lnSpc>
              <a:buSzTx/>
              <a:buNone/>
              <a:defRPr sz="10000"/>
            </a:pPr>
            <a:r>
              <a:t>如何建構具有差異性的Model？</a:t>
            </a:r>
          </a:p>
          <a:p>
            <a:pPr marL="0" indent="0">
              <a:lnSpc>
                <a:spcPct val="150000"/>
              </a:lnSpc>
              <a:buSzTx/>
              <a:buNone/>
              <a:defRPr sz="10000"/>
            </a:pPr>
            <a:r>
              <a:t>如何將多種Model結果進行整合？</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63500" dist="12700" dir="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63500" dist="12700" dir="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