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108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sz="half" idx="1"/>
          </p:nvPr>
        </p:nvSpPr>
        <p:spPr>
          <a:xfrm>
            <a:off x="6338589" y="4460378"/>
            <a:ext cx="11706822" cy="6630295"/>
          </a:xfrm>
          <a:prstGeom prst="rect">
            <a:avLst/>
          </a:prstGeom>
        </p:spPr>
        <p:txBody>
          <a:bodyPr lIns="53578" tIns="53578" rIns="53578" bIns="53578"/>
          <a:lstStyle>
            <a:lvl1pPr marL="567972" indent="-567972">
              <a:defRPr sz="4600"/>
            </a:lvl1pPr>
            <a:lvl2pPr marL="1012472" indent="-567972">
              <a:defRPr sz="4600"/>
            </a:lvl2pPr>
            <a:lvl3pPr marL="1456972" indent="-567972">
              <a:defRPr sz="4600"/>
            </a:lvl3pPr>
            <a:lvl4pPr marL="1901472" indent="-567972">
              <a:defRPr sz="4600"/>
            </a:lvl4pPr>
            <a:lvl5pPr marL="2345972" indent="-567972"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1970028" y="11472416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6673452" y="3442394"/>
            <a:ext cx="11037096" cy="3482579"/>
          </a:xfrm>
          <a:prstGeom prst="rect">
            <a:avLst/>
          </a:prstGeom>
        </p:spPr>
        <p:txBody>
          <a:bodyPr lIns="53578" tIns="53578" rIns="53578" bIns="53578" anchor="b"/>
          <a:lstStyle>
            <a:lvl1pPr>
              <a:defRPr sz="10800"/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6673452" y="7018734"/>
            <a:ext cx="11037096" cy="1192114"/>
          </a:xfrm>
          <a:prstGeom prst="rect">
            <a:avLst/>
          </a:prstGeom>
        </p:spPr>
        <p:txBody>
          <a:bodyPr lIns="53578" tIns="53578" rIns="53578" bIns="53578"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11970028" y="11472416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localhost:8000/movielens/users/1/top/10" TargetMode="External"/><Relationship Id="rId3" Type="http://schemas.openxmlformats.org/officeDocument/2006/relationships/image" Target="../media/image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localhost:8000/iris/features/2,3,4,1/class" TargetMode="External"/><Relationship Id="rId3" Type="http://schemas.openxmlformats.org/officeDocument/2006/relationships/image" Target="../media/image9.png"/><Relationship Id="rId4" Type="http://schemas.openxmlformats.org/officeDocument/2006/relationships/hyperlink" Target="http://localhost:8000/iris/features/2,3,4,1/probs" TargetMode="External"/><Relationship Id="rId5" Type="http://schemas.openxmlformats.org/officeDocument/2006/relationships/image" Target="../media/image1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b96705008/MLServices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activitystreams/activity-schema/blob/master/activity-schema.md" TargetMode="External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大數據平台</a:t>
            </a:r>
          </a:p>
        </p:txBody>
      </p:sp>
      <p:sp>
        <p:nvSpPr>
          <p:cNvPr id="138" name="Shape 13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 rot="16200000">
            <a:off x="-1900300" y="5116710"/>
            <a:ext cx="11037096" cy="3482579"/>
          </a:xfrm>
          <a:prstGeom prst="rect">
            <a:avLst/>
          </a:prstGeom>
        </p:spPr>
        <p:txBody>
          <a:bodyPr/>
          <a:lstStyle>
            <a:lvl1pPr defTabSz="591502">
              <a:defRPr sz="18288" u="sng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簡單事件</a:t>
            </a:r>
          </a:p>
        </p:txBody>
      </p:sp>
      <p:sp>
        <p:nvSpPr>
          <p:cNvPr id="199" name="Shape 199"/>
          <p:cNvSpPr/>
          <p:nvPr/>
        </p:nvSpPr>
        <p:spPr>
          <a:xfrm>
            <a:off x="5678235" y="1394221"/>
            <a:ext cx="17520469" cy="109275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{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u="sng"/>
              <a:t>actor</a:t>
            </a:r>
            <a:r>
              <a:t>: {…},             # 動作者（主詞）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u="sng"/>
              <a:t>action</a:t>
            </a:r>
            <a:r>
              <a:t>: {…},           # 動作（動詞）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u="sng"/>
              <a:t>object</a:t>
            </a:r>
            <a:r>
              <a:t>: {…},           # 目標物（受詞）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u="sng"/>
              <a:t>channel</a:t>
            </a:r>
            <a:r>
              <a:t>: {…},        # 通路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attributes: {…}      # 補充說明（補充上述四者）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3978010" y="3290692"/>
            <a:ext cx="1038864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3578" tIns="53578" rIns="53578" bIns="53578" anchor="ctr"/>
          <a:lstStyle/>
          <a:p>
            <a:pPr>
              <a:defRPr sz="3000"/>
            </a:pPr>
          </a:p>
        </p:txBody>
      </p:sp>
      <p:grpSp>
        <p:nvGrpSpPr>
          <p:cNvPr id="208" name="Group 208"/>
          <p:cNvGrpSpPr/>
          <p:nvPr/>
        </p:nvGrpSpPr>
        <p:grpSpPr>
          <a:xfrm>
            <a:off x="2573286" y="2048954"/>
            <a:ext cx="1122735" cy="1937828"/>
            <a:chOff x="0" y="0"/>
            <a:chExt cx="1122734" cy="1937826"/>
          </a:xfrm>
        </p:grpSpPr>
        <p:sp>
          <p:nvSpPr>
            <p:cNvPr id="202" name="Shape 202"/>
            <p:cNvSpPr/>
            <p:nvPr/>
          </p:nvSpPr>
          <p:spPr>
            <a:xfrm>
              <a:off x="67546" y="0"/>
              <a:ext cx="952502" cy="952501"/>
            </a:xfrm>
            <a:prstGeom prst="ellipse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53578" tIns="53578" rIns="53578" bIns="53578" numCol="1" anchor="ctr">
              <a:noAutofit/>
            </a:bodyPr>
            <a:lstStyle/>
            <a:p>
              <a:pPr>
                <a:defRPr b="1"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62201" y="725841"/>
              <a:ext cx="163192" cy="95250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53578" tIns="53578" rIns="53578" bIns="53578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 rot="4200000">
              <a:off x="249969" y="916342"/>
              <a:ext cx="163192" cy="5715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53578" tIns="53578" rIns="53578" bIns="53578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 rot="17400000">
              <a:off x="744714" y="916342"/>
              <a:ext cx="163192" cy="5715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53578" tIns="53578" rIns="53578" bIns="53578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 rot="4200000">
              <a:off x="214829" y="1477669"/>
              <a:ext cx="163191" cy="5715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53578" tIns="53578" rIns="53578" bIns="53578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 rot="17400000">
              <a:off x="709574" y="1477669"/>
              <a:ext cx="163191" cy="5715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53578" tIns="53578" rIns="53578" bIns="53578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9" name="Shape 209"/>
          <p:cNvSpPr/>
          <p:nvPr/>
        </p:nvSpPr>
        <p:spPr>
          <a:xfrm>
            <a:off x="5481002" y="3577886"/>
            <a:ext cx="444491" cy="44449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7313818" y="3572567"/>
            <a:ext cx="444491" cy="44449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10462842" y="3577886"/>
            <a:ext cx="444491" cy="444491"/>
          </a:xfrm>
          <a:prstGeom prst="ellipse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sx="100000" sy="100000" kx="0" ky="0" algn="b" rotWithShape="0" blurRad="12700" dist="12700" dir="2388334">
              <a:srgbClr val="000000">
                <a:alpha val="7931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12227346" y="3577886"/>
            <a:ext cx="444490" cy="44449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" dist="12700" dir="2388334">
              <a:srgbClr val="000000">
                <a:alpha val="7931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13451373" y="3574401"/>
            <a:ext cx="444490" cy="44449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4944819" y="3199016"/>
            <a:ext cx="1516857" cy="48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22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申辦信用卡</a:t>
            </a:r>
          </a:p>
        </p:txBody>
      </p:sp>
      <p:sp>
        <p:nvSpPr>
          <p:cNvPr id="215" name="Shape 215"/>
          <p:cNvSpPr/>
          <p:nvPr/>
        </p:nvSpPr>
        <p:spPr>
          <a:xfrm>
            <a:off x="6963652" y="3190219"/>
            <a:ext cx="1144824" cy="48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22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開卡_01</a:t>
            </a:r>
          </a:p>
        </p:txBody>
      </p:sp>
      <p:sp>
        <p:nvSpPr>
          <p:cNvPr id="216" name="Shape 216"/>
          <p:cNvSpPr/>
          <p:nvPr/>
        </p:nvSpPr>
        <p:spPr>
          <a:xfrm>
            <a:off x="9732618" y="3192666"/>
            <a:ext cx="1885889" cy="500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22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MyRewards</a:t>
            </a:r>
          </a:p>
        </p:txBody>
      </p:sp>
      <p:sp>
        <p:nvSpPr>
          <p:cNvPr id="217" name="Shape 217"/>
          <p:cNvSpPr/>
          <p:nvPr/>
        </p:nvSpPr>
        <p:spPr>
          <a:xfrm>
            <a:off x="9802102" y="3919756"/>
            <a:ext cx="1765971" cy="500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22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2015/04/29</a:t>
            </a:r>
          </a:p>
        </p:txBody>
      </p:sp>
      <p:sp>
        <p:nvSpPr>
          <p:cNvPr id="218" name="Shape 218"/>
          <p:cNvSpPr/>
          <p:nvPr/>
        </p:nvSpPr>
        <p:spPr>
          <a:xfrm>
            <a:off x="6776953" y="3949666"/>
            <a:ext cx="1518221" cy="437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22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2015/04/19</a:t>
            </a:r>
          </a:p>
        </p:txBody>
      </p:sp>
      <p:sp>
        <p:nvSpPr>
          <p:cNvPr id="219" name="Shape 219"/>
          <p:cNvSpPr/>
          <p:nvPr/>
        </p:nvSpPr>
        <p:spPr>
          <a:xfrm>
            <a:off x="4944136" y="3941981"/>
            <a:ext cx="1518222" cy="437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22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2015/02/29</a:t>
            </a:r>
          </a:p>
        </p:txBody>
      </p:sp>
      <p:sp>
        <p:nvSpPr>
          <p:cNvPr id="220" name="Shape 220"/>
          <p:cNvSpPr/>
          <p:nvPr/>
        </p:nvSpPr>
        <p:spPr>
          <a:xfrm>
            <a:off x="11616853" y="3192666"/>
            <a:ext cx="1623952" cy="500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22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WebEvent</a:t>
            </a:r>
          </a:p>
        </p:txBody>
      </p:sp>
      <p:sp>
        <p:nvSpPr>
          <p:cNvPr id="221" name="Shape 221"/>
          <p:cNvSpPr/>
          <p:nvPr/>
        </p:nvSpPr>
        <p:spPr>
          <a:xfrm>
            <a:off x="11376105" y="3913248"/>
            <a:ext cx="1765971" cy="500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22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2015/05/02</a:t>
            </a:r>
          </a:p>
        </p:txBody>
      </p:sp>
      <p:sp>
        <p:nvSpPr>
          <p:cNvPr id="222" name="Shape 222"/>
          <p:cNvSpPr/>
          <p:nvPr/>
        </p:nvSpPr>
        <p:spPr>
          <a:xfrm>
            <a:off x="13360960" y="3211557"/>
            <a:ext cx="678657" cy="488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22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刷卡</a:t>
            </a:r>
          </a:p>
        </p:txBody>
      </p:sp>
      <p:sp>
        <p:nvSpPr>
          <p:cNvPr id="223" name="Shape 223"/>
          <p:cNvSpPr/>
          <p:nvPr/>
        </p:nvSpPr>
        <p:spPr>
          <a:xfrm>
            <a:off x="12998801" y="3944998"/>
            <a:ext cx="1518221" cy="437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22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2015/05/27</a:t>
            </a:r>
          </a:p>
        </p:txBody>
      </p:sp>
      <p:sp>
        <p:nvSpPr>
          <p:cNvPr id="224" name="Shape 224"/>
          <p:cNvSpPr/>
          <p:nvPr/>
        </p:nvSpPr>
        <p:spPr>
          <a:xfrm flipH="1">
            <a:off x="5071352" y="4362318"/>
            <a:ext cx="240597" cy="416424"/>
          </a:xfrm>
          <a:prstGeom prst="line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53578" tIns="53578" rIns="53578" bIns="53578" anchor="ctr"/>
          <a:lstStyle/>
          <a:p>
            <a:pPr>
              <a:defRPr sz="3000"/>
            </a:pPr>
          </a:p>
        </p:txBody>
      </p:sp>
      <p:sp>
        <p:nvSpPr>
          <p:cNvPr id="225" name="Shape 225"/>
          <p:cNvSpPr/>
          <p:nvPr/>
        </p:nvSpPr>
        <p:spPr>
          <a:xfrm>
            <a:off x="10883908" y="4352788"/>
            <a:ext cx="1" cy="438979"/>
          </a:xfrm>
          <a:prstGeom prst="line">
            <a:avLst/>
          </a:prstGeom>
          <a:ln w="254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53578" tIns="53578" rIns="53578" bIns="53578" anchor="ctr"/>
          <a:lstStyle/>
          <a:p>
            <a:pPr>
              <a:defRPr sz="3000"/>
            </a:pPr>
          </a:p>
        </p:txBody>
      </p:sp>
      <p:sp>
        <p:nvSpPr>
          <p:cNvPr id="226" name="Shape 226"/>
          <p:cNvSpPr/>
          <p:nvPr/>
        </p:nvSpPr>
        <p:spPr>
          <a:xfrm>
            <a:off x="5835952" y="4966783"/>
            <a:ext cx="3608884" cy="8012407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"customer",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"A12xxxxx",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action: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"開卡",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timestamp: 15236236223,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object: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"信用卡",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"信用卡卡號"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channel: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type: “ATM”,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id: “ATM Code”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attributes: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  name: "Roger"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27" name="Shape 227"/>
          <p:cNvSpPr/>
          <p:nvPr/>
        </p:nvSpPr>
        <p:spPr>
          <a:xfrm>
            <a:off x="1836196" y="4966783"/>
            <a:ext cx="3744417" cy="8030876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</a:t>
            </a:r>
            <a:r>
              <a:rPr u="sng"/>
              <a:t>actor</a:t>
            </a:r>
            <a:r>
              <a:t>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"customer",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"A12xxxxx",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</a:t>
            </a:r>
            <a:r>
              <a:rPr u="sng"/>
              <a:t>action</a:t>
            </a:r>
            <a:r>
              <a:t>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"開卡",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timestamp: 125125151252,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</a:t>
            </a:r>
            <a:r>
              <a:rPr u="sng"/>
              <a:t>object</a:t>
            </a:r>
            <a:r>
              <a:t>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"信用卡",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"信用卡卡號"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u="sng"/>
              <a:t>channel</a:t>
            </a:r>
            <a:r>
              <a:t>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type: “分行”,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id: “分行 Code”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</a:t>
            </a:r>
            <a:r>
              <a:rPr u="sng"/>
              <a:t>attributes</a:t>
            </a:r>
            <a:r>
              <a:t>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  name: "Roger"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}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object: {</a:t>
            </a:r>
          </a:p>
          <a:p>
            <a:pPr lvl="4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card_type: “Play”,</a:t>
            </a:r>
          </a:p>
          <a:p>
            <a:pPr lvl="4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card_level: “White”</a:t>
            </a:r>
          </a:p>
          <a:p>
            <a:pPr lvl="3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28" name="Shape 228"/>
          <p:cNvSpPr/>
          <p:nvPr/>
        </p:nvSpPr>
        <p:spPr>
          <a:xfrm>
            <a:off x="7568307" y="4365255"/>
            <a:ext cx="133713" cy="436827"/>
          </a:xfrm>
          <a:prstGeom prst="line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53578" tIns="53578" rIns="53578" bIns="53578" anchor="ctr"/>
          <a:lstStyle/>
          <a:p>
            <a:pPr>
              <a:defRPr sz="3000"/>
            </a:pPr>
          </a:p>
        </p:txBody>
      </p:sp>
      <p:sp>
        <p:nvSpPr>
          <p:cNvPr id="229" name="Shape 229"/>
          <p:cNvSpPr/>
          <p:nvPr/>
        </p:nvSpPr>
        <p:spPr>
          <a:xfrm>
            <a:off x="9874833" y="4963691"/>
            <a:ext cx="3608884" cy="8018591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"customer",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"A12xxxxx",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action: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"兌換",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timestamp: 15236353353,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object: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"紅利商品",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"紅利商品ID"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channel: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type: “MyRewards”,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id: “MyRewards”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attributes: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name: "Roger"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},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object: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name: “茶葉蛋”,</a:t>
            </a:r>
          </a:p>
          <a:p>
            <a:pPr lvl="3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amount: 300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30" name="Shape 230"/>
          <p:cNvSpPr/>
          <p:nvPr/>
        </p:nvSpPr>
        <p:spPr>
          <a:xfrm>
            <a:off x="19642268" y="2735197"/>
            <a:ext cx="3473352" cy="10367758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"customer",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"A12xxxxx",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action: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"刷卡消費",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timestamp: 1523653235,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object: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"信用卡戶",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"信用卡卡號"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channel: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type: “購買”,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id: “線下刷卡通路ID”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attributes: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name: "Roger"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action: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amount: 40,000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},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object: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card_type: “Play”,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card_level: “White”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channel: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name: “信義微風”,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mcc_code: “…”,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address: “….” 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31" name="Shape 231"/>
          <p:cNvSpPr/>
          <p:nvPr/>
        </p:nvSpPr>
        <p:spPr>
          <a:xfrm>
            <a:off x="14648648" y="2735197"/>
            <a:ext cx="4141392" cy="103677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“cookie_id",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“IHDONQWNIN….”,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action: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"瀏覽",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timestamp: 1513511522521,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object: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"網頁",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"信貸"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channel: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type: “網路”,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id: “www.cathaybk.com”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attributes: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session: “UWRAW8012DW”,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device: “IOS”,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ip: “172.142.15.2”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},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action: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duration: 2123,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active_duration: 5215,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loading_time: 521,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object: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url: “www.cathaybk.com/….”,</a:t>
            </a:r>
          </a:p>
          <a:p>
            <a:pPr lvl="3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intention: “美食”,</a:t>
            </a:r>
          </a:p>
          <a:p>
            <a:pPr lvl="3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function: “資料查詢”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32" name="Shape 232"/>
          <p:cNvSpPr/>
          <p:nvPr/>
        </p:nvSpPr>
        <p:spPr>
          <a:xfrm>
            <a:off x="12361425" y="4366403"/>
            <a:ext cx="1986635" cy="348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miter lim="400000"/>
            <a:tailEnd type="stealth"/>
          </a:ln>
        </p:spPr>
        <p:txBody>
          <a:bodyPr lIns="53578" tIns="53578" rIns="53578" bIns="53578" anchor="ctr"/>
          <a:lstStyle/>
          <a:p>
            <a:pPr>
              <a:defRPr sz="3000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13618849" y="2162580"/>
            <a:ext cx="6553546" cy="1065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10734"/>
                </a:lnTo>
              </a:path>
            </a:pathLst>
          </a:cu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  <a:tailEnd type="stealth"/>
          </a:ln>
        </p:spPr>
        <p:txBody>
          <a:bodyPr lIns="53578" tIns="53578" rIns="53578" bIns="53578" anchor="ctr"/>
          <a:lstStyle/>
          <a:p>
            <a:pPr>
              <a:defRPr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9138939" y="5879008"/>
            <a:ext cx="11706822" cy="1616944"/>
          </a:xfrm>
          <a:prstGeom prst="rect">
            <a:avLst/>
          </a:prstGeom>
        </p:spPr>
        <p:txBody>
          <a:bodyPr/>
          <a:lstStyle>
            <a:lvl1pPr defTabSz="640794">
              <a:defRPr sz="8424"/>
            </a:lvl1pPr>
          </a:lstStyle>
          <a:p>
            <a:pPr/>
            <a:r>
              <a:t>ATM 提款</a:t>
            </a:r>
          </a:p>
        </p:txBody>
      </p:sp>
      <p:sp>
        <p:nvSpPr>
          <p:cNvPr id="236" name="Shape 236"/>
          <p:cNvSpPr/>
          <p:nvPr/>
        </p:nvSpPr>
        <p:spPr>
          <a:xfrm>
            <a:off x="4344309" y="496719"/>
            <a:ext cx="6720087" cy="127225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"actor":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"customer",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"A1XXX"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"action":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"提款",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"time": 1434322211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"object":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"存款戶",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"0000023XXX"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"channel":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"ATM",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"ATM machine/terminal ID"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"attributes":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"actor": {$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"name": "Roger"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"action":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"txn_amt": 5000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"object":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"currency_code": "TWD"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"channel":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"location": "..."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6673452" y="4173735"/>
            <a:ext cx="11037096" cy="3482580"/>
          </a:xfrm>
          <a:prstGeom prst="rect">
            <a:avLst/>
          </a:prstGeom>
        </p:spPr>
        <p:txBody>
          <a:bodyPr/>
          <a:lstStyle>
            <a:lvl1pPr defTabSz="591502">
              <a:defRPr sz="18288" u="sng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雙向事件</a:t>
            </a:r>
          </a:p>
        </p:txBody>
      </p:sp>
      <p:sp>
        <p:nvSpPr>
          <p:cNvPr id="239" name="Shape 239"/>
          <p:cNvSpPr/>
          <p:nvPr/>
        </p:nvSpPr>
        <p:spPr>
          <a:xfrm>
            <a:off x="11594534" y="7598276"/>
            <a:ext cx="5834858" cy="640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3000"/>
            </a:lvl1pPr>
          </a:lstStyle>
          <a:p>
            <a:pPr/>
            <a:r>
              <a:t>僅紀錄動作者為「國泰世華客戶」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6338589" y="1992808"/>
            <a:ext cx="11706822" cy="1348384"/>
          </a:xfrm>
          <a:prstGeom prst="rect">
            <a:avLst/>
          </a:prstGeom>
        </p:spPr>
        <p:txBody>
          <a:bodyPr/>
          <a:lstStyle>
            <a:lvl1pPr defTabSz="525779">
              <a:defRPr sz="6911"/>
            </a:lvl1pPr>
          </a:lstStyle>
          <a:p>
            <a:pPr/>
            <a:r>
              <a:t>ATM 轉帳</a:t>
            </a:r>
          </a:p>
        </p:txBody>
      </p:sp>
      <p:sp>
        <p:nvSpPr>
          <p:cNvPr id="242" name="Shape 242"/>
          <p:cNvSpPr/>
          <p:nvPr/>
        </p:nvSpPr>
        <p:spPr>
          <a:xfrm>
            <a:off x="3350039" y="1184065"/>
            <a:ext cx="6725705" cy="113478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"actor":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"customer",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"A123XXX"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"action":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"轉帳-出",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"time": 1434322211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"object":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"存款戶",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"0000023XXX"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"channel":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"ATM",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"ATM machine/terminal ID"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"attributes":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"actor":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"name": "Roger"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"action":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"txn_amt": 10000,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"in_bank_code": 012,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"in_bank_ nbr": "000002444XXX"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"object":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"currency_code": "TWD"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"channel":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"location": "..."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43" name="Shape 243"/>
          <p:cNvSpPr/>
          <p:nvPr/>
        </p:nvSpPr>
        <p:spPr>
          <a:xfrm>
            <a:off x="15306325" y="688765"/>
            <a:ext cx="6903517" cy="123384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"actor":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"customer",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"A124XXX"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"action":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"轉帳-入",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"time": 1434322211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"object":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"存款戶",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"0000024XXX"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"channel":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"ATM",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"ATM machine/terminal ID",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"attributes":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"location": "..."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"attributes":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"actor":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"name": "Miles"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"action":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"txn_amt": 10000,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"out_bank_code": 012,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"out_bank_ nbr": "000002444XXX"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"object":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"currency_code": "TWD"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"channel":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"location": "..."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44" name="Shape 244"/>
          <p:cNvSpPr/>
          <p:nvPr/>
        </p:nvSpPr>
        <p:spPr>
          <a:xfrm>
            <a:off x="7753488" y="10922884"/>
            <a:ext cx="1288258" cy="93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轉出</a:t>
            </a:r>
          </a:p>
        </p:txBody>
      </p:sp>
      <p:sp>
        <p:nvSpPr>
          <p:cNvPr id="245" name="Shape 245"/>
          <p:cNvSpPr/>
          <p:nvPr/>
        </p:nvSpPr>
        <p:spPr>
          <a:xfrm>
            <a:off x="19536933" y="10922884"/>
            <a:ext cx="1288257" cy="93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轉入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645038" y="3707499"/>
            <a:ext cx="15093924" cy="4415052"/>
          </a:xfrm>
          <a:prstGeom prst="rect">
            <a:avLst/>
          </a:prstGeom>
        </p:spPr>
        <p:txBody>
          <a:bodyPr/>
          <a:lstStyle>
            <a:lvl1pPr defTabSz="435411">
              <a:defRPr sz="13462" u="sng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Schema for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3008349" y="2537221"/>
            <a:ext cx="18367302" cy="864155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lvl="5"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actor_type: String            # 動作者類型</a:t>
            </a:r>
          </a:p>
          <a:p>
            <a:pPr lvl="5"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actor_id: String                # 動作者識別螞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action_type: String          # 行為類型</a:t>
            </a:r>
          </a:p>
          <a:p>
            <a:pPr lvl="3"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action_time: Time or Int  # 行為時間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object_type: String          # 目標類型</a:t>
            </a:r>
          </a:p>
          <a:p>
            <a:pPr lvl="5"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object_id: String              # 目標代碼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channel_type: String,      # 通路類型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attributes: String     # 補充說明（JSON stringify)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6338589" y="5390461"/>
            <a:ext cx="11706822" cy="2277072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怎麼開始進行？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6338589" y="1087933"/>
            <a:ext cx="11706822" cy="2277071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先盤點資料吧!</a:t>
            </a:r>
          </a:p>
        </p:txBody>
      </p:sp>
      <p:pic>
        <p:nvPicPr>
          <p:cNvPr id="254" name="Screen Shot 2016-12-08 at 4.38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3214" y="3661971"/>
            <a:ext cx="20357572" cy="6750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4833937" y="2883693"/>
            <a:ext cx="14716126" cy="464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>
              <a:defRPr b="1" sz="1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Part 2. ML API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今天很雜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歷程工程 - Activity</a:t>
            </a:r>
          </a:p>
          <a:p>
            <a:pPr/>
            <a:r>
              <a:t>Machine Learning API Service</a:t>
            </a:r>
          </a:p>
          <a:p>
            <a:pPr/>
            <a:r>
              <a:t>Tensorflow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547082" y="5283165"/>
            <a:ext cx="23289836" cy="3149670"/>
          </a:xfrm>
          <a:prstGeom prst="rect">
            <a:avLst/>
          </a:prstGeom>
        </p:spPr>
        <p:txBody>
          <a:bodyPr/>
          <a:lstStyle>
            <a:lvl1pPr defTabSz="492918">
              <a:defRPr sz="12000"/>
            </a:lvl1pPr>
          </a:lstStyle>
          <a:p>
            <a:pPr/>
            <a:r>
              <a:t>有沒有想過模型做好了怎麼讓人用？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API?</a:t>
            </a:r>
          </a:p>
        </p:txBody>
      </p:sp>
      <p:pic>
        <p:nvPicPr>
          <p:cNvPr id="2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5022" y="3366597"/>
            <a:ext cx="19873956" cy="9258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電影推薦API</a:t>
            </a:r>
          </a:p>
        </p:txBody>
      </p:sp>
      <p:sp>
        <p:nvSpPr>
          <p:cNvPr id="264" name="Shape 264"/>
          <p:cNvSpPr/>
          <p:nvPr/>
        </p:nvSpPr>
        <p:spPr>
          <a:xfrm>
            <a:off x="3191758" y="3538140"/>
            <a:ext cx="18000484" cy="1724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defTabSz="788669">
              <a:defRPr sz="6144"/>
            </a:pPr>
            <a:r>
              <a:t>GET </a:t>
            </a:r>
            <a:r>
              <a:rPr u="sng">
                <a:hlinkClick r:id="rId2" invalidUrl="" action="" tgtFrame="" tooltip="" history="1" highlightClick="0" endSnd="0"/>
              </a:rPr>
              <a:t>http://localhost:8000/movielens/users/1/top/10</a:t>
            </a:r>
          </a:p>
        </p:txBody>
      </p:sp>
      <p:pic>
        <p:nvPicPr>
          <p:cNvPr id="265" name="Screen Shot 2016-12-08 at 4.49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8458" y="5882178"/>
            <a:ext cx="12827084" cy="6982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Iris類別預測API</a:t>
            </a:r>
          </a:p>
        </p:txBody>
      </p:sp>
      <p:sp>
        <p:nvSpPr>
          <p:cNvPr id="268" name="Shape 268"/>
          <p:cNvSpPr/>
          <p:nvPr/>
        </p:nvSpPr>
        <p:spPr>
          <a:xfrm>
            <a:off x="6040449" y="3585765"/>
            <a:ext cx="12129028" cy="184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>
              <a:defRPr sz="4000"/>
            </a:pPr>
            <a:r>
              <a:t>GET </a:t>
            </a:r>
            <a:r>
              <a:rPr u="sng">
                <a:hlinkClick r:id="rId2" invalidUrl="" action="" tgtFrame="" tooltip="" history="1" highlightClick="0" endSnd="0"/>
              </a:rPr>
              <a:t>http://localhost:8000/iris/features/2,3,4,1/class</a:t>
            </a:r>
          </a:p>
        </p:txBody>
      </p:sp>
      <p:pic>
        <p:nvPicPr>
          <p:cNvPr id="269" name="Screen Shot 2016-12-08 at 4.52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1752" y="5229518"/>
            <a:ext cx="9254570" cy="1809164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>
            <a:off x="6214523" y="8443515"/>
            <a:ext cx="12129028" cy="184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>
              <a:defRPr sz="4000"/>
            </a:pPr>
            <a:r>
              <a:t>GET </a:t>
            </a:r>
            <a:r>
              <a:rPr u="sng">
                <a:hlinkClick r:id="rId4" invalidUrl="" action="" tgtFrame="" tooltip="" history="1" highlightClick="0" endSnd="0"/>
              </a:rPr>
              <a:t>http://localhost:8000/iris/features/2,3,4,1/probs</a:t>
            </a:r>
          </a:p>
        </p:txBody>
      </p:sp>
      <p:pic>
        <p:nvPicPr>
          <p:cNvPr id="271" name="Screen Shot 2016-12-08 at 4.51.08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51752" y="9828595"/>
            <a:ext cx="9254570" cy="2526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6885">
              <a:defRPr sz="10864"/>
            </a:lvl1pPr>
          </a:lstStyle>
          <a:p>
            <a:pPr/>
            <a:r>
              <a:t>Machine Learning + API ?</a:t>
            </a:r>
          </a:p>
        </p:txBody>
      </p:sp>
      <p:pic>
        <p:nvPicPr>
          <p:cNvPr id="27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0168" y="4391248"/>
            <a:ext cx="20472401" cy="681990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/>
          <p:nvPr/>
        </p:nvSpPr>
        <p:spPr>
          <a:xfrm>
            <a:off x="1852596" y="12201524"/>
            <a:ext cx="8272495" cy="564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3000"/>
            </a:lvl1pPr>
          </a:lstStyle>
          <a:p>
            <a:pPr/>
            <a:r>
              <a:t>http://predictionio.incubator.apache.org/system/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1940393" y="363140"/>
            <a:ext cx="20503214" cy="1921465"/>
          </a:xfrm>
          <a:prstGeom prst="rect">
            <a:avLst/>
          </a:prstGeom>
        </p:spPr>
        <p:txBody>
          <a:bodyPr/>
          <a:lstStyle>
            <a:lvl1pPr defTabSz="739378">
              <a:defRPr sz="1008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github.com/b96705008/MLServices</a:t>
            </a:r>
          </a:p>
        </p:txBody>
      </p:sp>
      <p:sp>
        <p:nvSpPr>
          <p:cNvPr id="278" name="Shape 278"/>
          <p:cNvSpPr/>
          <p:nvPr/>
        </p:nvSpPr>
        <p:spPr>
          <a:xfrm>
            <a:off x="4222750" y="5773546"/>
            <a:ext cx="2843951" cy="20732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279" name="Shape 279"/>
          <p:cNvSpPr/>
          <p:nvPr/>
        </p:nvSpPr>
        <p:spPr>
          <a:xfrm>
            <a:off x="127000" y="6847031"/>
            <a:ext cx="2222314" cy="2112369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Source</a:t>
            </a:r>
          </a:p>
        </p:txBody>
      </p:sp>
      <p:sp>
        <p:nvSpPr>
          <p:cNvPr id="280" name="Shape 280"/>
          <p:cNvSpPr/>
          <p:nvPr/>
        </p:nvSpPr>
        <p:spPr>
          <a:xfrm>
            <a:off x="9299610" y="5817596"/>
            <a:ext cx="2843952" cy="20256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Algorithm</a:t>
            </a:r>
          </a:p>
        </p:txBody>
      </p:sp>
      <p:sp>
        <p:nvSpPr>
          <p:cNvPr id="281" name="Shape 281"/>
          <p:cNvSpPr/>
          <p:nvPr/>
        </p:nvSpPr>
        <p:spPr>
          <a:xfrm>
            <a:off x="5059725" y="3410400"/>
            <a:ext cx="1714104" cy="159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Numpy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Pandas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RDD</a:t>
            </a:r>
          </a:p>
        </p:txBody>
      </p:sp>
      <p:sp>
        <p:nvSpPr>
          <p:cNvPr id="282" name="Shape 282"/>
          <p:cNvSpPr/>
          <p:nvPr/>
        </p:nvSpPr>
        <p:spPr>
          <a:xfrm>
            <a:off x="11550376" y="2739605"/>
            <a:ext cx="3561303" cy="207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SkLearn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Keras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Tensorflow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Spark ML</a:t>
            </a:r>
          </a:p>
        </p:txBody>
      </p:sp>
      <p:sp>
        <p:nvSpPr>
          <p:cNvPr id="283" name="Shape 283"/>
          <p:cNvSpPr/>
          <p:nvPr/>
        </p:nvSpPr>
        <p:spPr>
          <a:xfrm>
            <a:off x="14376471" y="5821171"/>
            <a:ext cx="2843951" cy="20256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284" name="Shape 284"/>
          <p:cNvSpPr/>
          <p:nvPr/>
        </p:nvSpPr>
        <p:spPr>
          <a:xfrm>
            <a:off x="4206727" y="9734358"/>
            <a:ext cx="13208296" cy="15906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Engine</a:t>
            </a:r>
          </a:p>
        </p:txBody>
      </p:sp>
      <p:sp>
        <p:nvSpPr>
          <p:cNvPr id="285" name="Shape 285"/>
          <p:cNvSpPr/>
          <p:nvPr/>
        </p:nvSpPr>
        <p:spPr>
          <a:xfrm>
            <a:off x="9030223" y="11244375"/>
            <a:ext cx="3561303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luigi or other scheduler</a:t>
            </a:r>
          </a:p>
        </p:txBody>
      </p:sp>
      <p:pic>
        <p:nvPicPr>
          <p:cNvPr id="286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812942">
            <a:off x="2232145" y="6943263"/>
            <a:ext cx="2124934" cy="457904"/>
          </a:xfrm>
          <a:prstGeom prst="rect">
            <a:avLst/>
          </a:prstGeom>
        </p:spPr>
      </p:pic>
      <p:pic>
        <p:nvPicPr>
          <p:cNvPr id="288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67618" y="6581231"/>
            <a:ext cx="2286579" cy="457905"/>
          </a:xfrm>
          <a:prstGeom prst="rect">
            <a:avLst/>
          </a:prstGeom>
        </p:spPr>
      </p:pic>
      <p:pic>
        <p:nvPicPr>
          <p:cNvPr id="290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909490" y="6581231"/>
            <a:ext cx="2548833" cy="457905"/>
          </a:xfrm>
          <a:prstGeom prst="rect">
            <a:avLst/>
          </a:prstGeom>
        </p:spPr>
      </p:pic>
      <p:sp>
        <p:nvSpPr>
          <p:cNvPr id="292" name="Shape 292"/>
          <p:cNvSpPr/>
          <p:nvPr/>
        </p:nvSpPr>
        <p:spPr>
          <a:xfrm>
            <a:off x="1929080" y="5969496"/>
            <a:ext cx="2129308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pPr/>
            <a:r>
              <a:t>read data</a:t>
            </a:r>
          </a:p>
        </p:txBody>
      </p:sp>
      <p:sp>
        <p:nvSpPr>
          <p:cNvPr id="293" name="Shape 293"/>
          <p:cNvSpPr/>
          <p:nvPr/>
        </p:nvSpPr>
        <p:spPr>
          <a:xfrm>
            <a:off x="7279664" y="5226950"/>
            <a:ext cx="1806983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t>training</a:t>
            </a:r>
          </a:p>
          <a:p>
            <a:pPr>
              <a:defRPr sz="3600"/>
            </a:pPr>
            <a:r>
              <a:t>data</a:t>
            </a:r>
          </a:p>
        </p:txBody>
      </p:sp>
      <p:sp>
        <p:nvSpPr>
          <p:cNvPr id="294" name="Shape 294"/>
          <p:cNvSpPr/>
          <p:nvPr/>
        </p:nvSpPr>
        <p:spPr>
          <a:xfrm>
            <a:off x="12529263" y="5226950"/>
            <a:ext cx="1603529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t>dump </a:t>
            </a:r>
          </a:p>
          <a:p>
            <a:pPr>
              <a:defRPr sz="3600"/>
            </a:pPr>
            <a:r>
              <a:t>load</a:t>
            </a:r>
          </a:p>
        </p:txBody>
      </p:sp>
      <p:pic>
        <p:nvPicPr>
          <p:cNvPr id="295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2302926">
            <a:off x="6650701" y="8594633"/>
            <a:ext cx="4352414" cy="457905"/>
          </a:xfrm>
          <a:prstGeom prst="rect">
            <a:avLst/>
          </a:prstGeom>
        </p:spPr>
      </p:pic>
      <p:pic>
        <p:nvPicPr>
          <p:cNvPr id="297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9726959">
            <a:off x="10637213" y="8486021"/>
            <a:ext cx="3954097" cy="457904"/>
          </a:xfrm>
          <a:prstGeom prst="rect">
            <a:avLst/>
          </a:prstGeom>
        </p:spPr>
      </p:pic>
      <p:pic>
        <p:nvPicPr>
          <p:cNvPr id="299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9756649" y="8695510"/>
            <a:ext cx="1976969" cy="457905"/>
          </a:xfrm>
          <a:prstGeom prst="rect">
            <a:avLst/>
          </a:prstGeom>
        </p:spPr>
      </p:pic>
      <p:sp>
        <p:nvSpPr>
          <p:cNvPr id="301" name="Shape 301"/>
          <p:cNvSpPr/>
          <p:nvPr/>
        </p:nvSpPr>
        <p:spPr>
          <a:xfrm>
            <a:off x="12164646" y="8853200"/>
            <a:ext cx="2332763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pPr/>
            <a:r>
              <a:t>coordinate</a:t>
            </a:r>
          </a:p>
        </p:txBody>
      </p:sp>
      <p:sp>
        <p:nvSpPr>
          <p:cNvPr id="302" name="Shape 302"/>
          <p:cNvSpPr/>
          <p:nvPr/>
        </p:nvSpPr>
        <p:spPr>
          <a:xfrm>
            <a:off x="19318607" y="5959354"/>
            <a:ext cx="2129308" cy="562645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Serving</a:t>
            </a:r>
          </a:p>
        </p:txBody>
      </p:sp>
      <p:pic>
        <p:nvPicPr>
          <p:cNvPr id="303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1356421" y="8768309"/>
            <a:ext cx="2277819" cy="457905"/>
          </a:xfrm>
          <a:prstGeom prst="rect">
            <a:avLst/>
          </a:prstGeom>
        </p:spPr>
      </p:pic>
      <p:sp>
        <p:nvSpPr>
          <p:cNvPr id="305" name="Shape 305"/>
          <p:cNvSpPr/>
          <p:nvPr/>
        </p:nvSpPr>
        <p:spPr>
          <a:xfrm>
            <a:off x="22034089" y="8159399"/>
            <a:ext cx="866979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pPr/>
            <a:r>
              <a:t>API</a:t>
            </a:r>
          </a:p>
        </p:txBody>
      </p:sp>
      <p:pic>
        <p:nvPicPr>
          <p:cNvPr id="306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0800000">
            <a:off x="16964186" y="8768309"/>
            <a:ext cx="2286580" cy="457905"/>
          </a:xfrm>
          <a:prstGeom prst="rect">
            <a:avLst/>
          </a:prstGeom>
        </p:spPr>
      </p:pic>
      <p:sp>
        <p:nvSpPr>
          <p:cNvPr id="308" name="Shape 308"/>
          <p:cNvSpPr/>
          <p:nvPr/>
        </p:nvSpPr>
        <p:spPr>
          <a:xfrm>
            <a:off x="17013616" y="8159399"/>
            <a:ext cx="2289785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pPr/>
            <a:r>
              <a:t>Get Model</a:t>
            </a:r>
          </a:p>
        </p:txBody>
      </p:sp>
      <p:sp>
        <p:nvSpPr>
          <p:cNvPr id="309" name="Shape 309"/>
          <p:cNvSpPr/>
          <p:nvPr/>
        </p:nvSpPr>
        <p:spPr>
          <a:xfrm>
            <a:off x="18258956" y="4220622"/>
            <a:ext cx="4248610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Flask or 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Other API framework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xfrm>
            <a:off x="4387453" y="5339953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Try 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2159170" y="3431381"/>
            <a:ext cx="20065660" cy="464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>
              <a:defRPr b="1" sz="1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Part 3. Tensorflow Hello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833937" y="3431381"/>
            <a:ext cx="14716126" cy="464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>
              <a:defRPr b="1" sz="1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Part 1. 歷程工程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6338589" y="5250656"/>
            <a:ext cx="11706822" cy="2277071"/>
          </a:xfrm>
          <a:prstGeom prst="rect">
            <a:avLst/>
          </a:prstGeom>
        </p:spPr>
        <p:txBody>
          <a:bodyPr/>
          <a:lstStyle>
            <a:lvl1pPr defTabSz="747593">
              <a:defRPr sz="9828"/>
            </a:lvl1pPr>
          </a:lstStyle>
          <a:p>
            <a:pPr/>
            <a:r>
              <a:t>金融行為 + 動態消息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6338589" y="802183"/>
            <a:ext cx="11706822" cy="2277071"/>
          </a:xfrm>
          <a:prstGeom prst="rect">
            <a:avLst/>
          </a:prstGeom>
        </p:spPr>
        <p:txBody>
          <a:bodyPr/>
          <a:lstStyle/>
          <a:p>
            <a:pPr/>
            <a:r>
              <a:t>動態消息？</a:t>
            </a:r>
          </a:p>
        </p:txBody>
      </p:sp>
      <p:sp>
        <p:nvSpPr>
          <p:cNvPr id="148" name="Shape 148"/>
          <p:cNvSpPr/>
          <p:nvPr/>
        </p:nvSpPr>
        <p:spPr>
          <a:xfrm>
            <a:off x="1654857" y="12225337"/>
            <a:ext cx="14192473" cy="564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30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https://github.com/activitystreams/activity-schema/blob/master/activity-schema.md</a:t>
            </a:r>
          </a:p>
        </p:txBody>
      </p:sp>
      <p:pic>
        <p:nvPicPr>
          <p:cNvPr id="149" name="Screen Shot 2016-10-16 at 11.15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6990" y="3652648"/>
            <a:ext cx="15970020" cy="7999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39941" y="9116821"/>
            <a:ext cx="2447690" cy="244769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11359743" y="8914620"/>
            <a:ext cx="2508703" cy="1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/>
          <a:p>
            <a:pPr>
              <a:defRPr sz="5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Roger</a:t>
            </a:r>
            <a:r>
              <a:t> </a:t>
            </a:r>
          </a:p>
        </p:txBody>
      </p:sp>
      <p:sp>
        <p:nvSpPr>
          <p:cNvPr id="153" name="Shape 153"/>
          <p:cNvSpPr/>
          <p:nvPr/>
        </p:nvSpPr>
        <p:spPr>
          <a:xfrm>
            <a:off x="15164909" y="10870800"/>
            <a:ext cx="3183724" cy="87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/>
          <a:p>
            <a:pPr>
              <a:defRPr sz="4200"/>
            </a:pPr>
            <a:r>
              <a:t>- 於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信義分行</a:t>
            </a:r>
          </a:p>
        </p:txBody>
      </p:sp>
      <p:sp>
        <p:nvSpPr>
          <p:cNvPr id="154" name="Shape 154"/>
          <p:cNvSpPr/>
          <p:nvPr/>
        </p:nvSpPr>
        <p:spPr>
          <a:xfrm>
            <a:off x="11345446" y="10961727"/>
            <a:ext cx="3680296" cy="694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sz="32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2015/02/29 9:34</a:t>
            </a:r>
          </a:p>
        </p:txBody>
      </p:sp>
      <p:sp>
        <p:nvSpPr>
          <p:cNvPr id="155" name="Shape 155"/>
          <p:cNvSpPr/>
          <p:nvPr/>
        </p:nvSpPr>
        <p:spPr>
          <a:xfrm>
            <a:off x="11307428" y="10054207"/>
            <a:ext cx="7226477" cy="95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/>
          <a:p>
            <a:pPr>
              <a:defRPr sz="4600"/>
            </a:pPr>
            <a:r>
              <a:t>開辦了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信用卡戶</a:t>
            </a:r>
            <a:r>
              <a:t> -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長榮無限</a:t>
            </a:r>
          </a:p>
        </p:txBody>
      </p:sp>
      <p:pic>
        <p:nvPicPr>
          <p:cNvPr id="156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7219" y="5661433"/>
            <a:ext cx="2393134" cy="239313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11157763" y="5595446"/>
            <a:ext cx="2452788" cy="99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5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Roger</a:t>
            </a:r>
            <a:r>
              <a:t> </a:t>
            </a:r>
          </a:p>
        </p:txBody>
      </p:sp>
      <p:sp>
        <p:nvSpPr>
          <p:cNvPr id="158" name="Shape 158"/>
          <p:cNvSpPr/>
          <p:nvPr/>
        </p:nvSpPr>
        <p:spPr>
          <a:xfrm>
            <a:off x="15164909" y="7529996"/>
            <a:ext cx="3943597" cy="85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200"/>
            </a:pPr>
            <a:r>
              <a:t>- 於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MyRewards</a:t>
            </a:r>
          </a:p>
        </p:txBody>
      </p:sp>
      <p:sp>
        <p:nvSpPr>
          <p:cNvPr id="159" name="Shape 159"/>
          <p:cNvSpPr/>
          <p:nvPr/>
        </p:nvSpPr>
        <p:spPr>
          <a:xfrm>
            <a:off x="11250927" y="7618896"/>
            <a:ext cx="3869334" cy="678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2015/04/29 12:08</a:t>
            </a:r>
          </a:p>
        </p:txBody>
      </p:sp>
      <p:sp>
        <p:nvSpPr>
          <p:cNvPr id="160" name="Shape 160"/>
          <p:cNvSpPr/>
          <p:nvPr/>
        </p:nvSpPr>
        <p:spPr>
          <a:xfrm>
            <a:off x="11308806" y="6638927"/>
            <a:ext cx="6481019" cy="93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兌換了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紅利商品 - 茶葉蛋</a:t>
            </a:r>
          </a:p>
        </p:txBody>
      </p:sp>
      <p:pic>
        <p:nvPicPr>
          <p:cNvPr id="161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7219" y="2775364"/>
            <a:ext cx="2393134" cy="239313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>
            <a:off x="11157763" y="2548812"/>
            <a:ext cx="2452788" cy="99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5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Roger</a:t>
            </a:r>
            <a:r>
              <a:t> </a:t>
            </a:r>
          </a:p>
        </p:txBody>
      </p:sp>
      <p:sp>
        <p:nvSpPr>
          <p:cNvPr id="163" name="Shape 163"/>
          <p:cNvSpPr/>
          <p:nvPr/>
        </p:nvSpPr>
        <p:spPr>
          <a:xfrm>
            <a:off x="15259191" y="4569793"/>
            <a:ext cx="5058841" cy="85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200"/>
            </a:pPr>
            <a:r>
              <a:t>- 於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公館捷運1號ATM</a:t>
            </a:r>
          </a:p>
        </p:txBody>
      </p:sp>
      <p:sp>
        <p:nvSpPr>
          <p:cNvPr id="164" name="Shape 164"/>
          <p:cNvSpPr/>
          <p:nvPr/>
        </p:nvSpPr>
        <p:spPr>
          <a:xfrm>
            <a:off x="11250927" y="4658693"/>
            <a:ext cx="3869334" cy="678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2015/05/27 20:48</a:t>
            </a:r>
          </a:p>
        </p:txBody>
      </p:sp>
      <p:sp>
        <p:nvSpPr>
          <p:cNvPr id="165" name="Shape 165"/>
          <p:cNvSpPr/>
          <p:nvPr/>
        </p:nvSpPr>
        <p:spPr>
          <a:xfrm>
            <a:off x="11155843" y="3635508"/>
            <a:ext cx="7196272" cy="93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從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台幣存款戶</a:t>
            </a:r>
            <a:r>
              <a:t> - 提款1000元</a:t>
            </a:r>
          </a:p>
        </p:txBody>
      </p:sp>
      <p:sp>
        <p:nvSpPr>
          <p:cNvPr id="166" name="Shape 166"/>
          <p:cNvSpPr/>
          <p:nvPr/>
        </p:nvSpPr>
        <p:spPr>
          <a:xfrm>
            <a:off x="2350833" y="1146571"/>
            <a:ext cx="7608987" cy="113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5800"/>
            </a:pPr>
            <a:r>
              <a:t>客戶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Roger</a:t>
            </a:r>
            <a:r>
              <a:t>活動事件流 </a:t>
            </a:r>
          </a:p>
        </p:txBody>
      </p:sp>
      <p:sp>
        <p:nvSpPr>
          <p:cNvPr id="167" name="Shape 167"/>
          <p:cNvSpPr/>
          <p:nvPr/>
        </p:nvSpPr>
        <p:spPr>
          <a:xfrm flipV="1">
            <a:off x="4101702" y="2871364"/>
            <a:ext cx="1" cy="886872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3578" tIns="53578" rIns="53578" bIns="53578" anchor="ctr"/>
          <a:lstStyle/>
          <a:p>
            <a:pPr>
              <a:defRPr sz="3000"/>
            </a:pPr>
          </a:p>
        </p:txBody>
      </p:sp>
      <p:sp>
        <p:nvSpPr>
          <p:cNvPr id="168" name="Shape 168"/>
          <p:cNvSpPr/>
          <p:nvPr/>
        </p:nvSpPr>
        <p:spPr>
          <a:xfrm>
            <a:off x="4441859" y="10681890"/>
            <a:ext cx="1093719" cy="80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4600"/>
            </a:lvl1pPr>
          </a:lstStyle>
          <a:p>
            <a:pPr/>
            <a:r>
              <a:t>old </a:t>
            </a:r>
          </a:p>
        </p:txBody>
      </p:sp>
      <p:sp>
        <p:nvSpPr>
          <p:cNvPr id="169" name="Shape 169"/>
          <p:cNvSpPr/>
          <p:nvPr/>
        </p:nvSpPr>
        <p:spPr>
          <a:xfrm>
            <a:off x="4207963" y="2644068"/>
            <a:ext cx="2133011" cy="80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4600"/>
            </a:lvl1pPr>
          </a:lstStyle>
          <a:p>
            <a:pPr/>
            <a:r>
              <a:t>newest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6873105" y="5353645"/>
            <a:ext cx="2255789" cy="174962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Actor</a:t>
            </a:r>
          </a:p>
        </p:txBody>
      </p:sp>
      <p:sp>
        <p:nvSpPr>
          <p:cNvPr id="172" name="Shape 172"/>
          <p:cNvSpPr/>
          <p:nvPr/>
        </p:nvSpPr>
        <p:spPr>
          <a:xfrm>
            <a:off x="4837493" y="5000128"/>
            <a:ext cx="2100295" cy="2456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客戶</a:t>
            </a:r>
          </a:p>
          <a:p>
            <a:pPr>
              <a:defRPr sz="4600"/>
            </a:pPr>
            <a:r>
              <a:t>Cookie</a:t>
            </a:r>
          </a:p>
          <a:p>
            <a:pPr>
              <a:defRPr sz="4600"/>
            </a:pPr>
            <a:r>
              <a:t>員工</a:t>
            </a:r>
          </a:p>
        </p:txBody>
      </p:sp>
      <p:sp>
        <p:nvSpPr>
          <p:cNvPr id="173" name="Shape 173"/>
          <p:cNvSpPr/>
          <p:nvPr/>
        </p:nvSpPr>
        <p:spPr>
          <a:xfrm>
            <a:off x="15549562" y="5320754"/>
            <a:ext cx="2392562" cy="181540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174" name="Shape 174"/>
          <p:cNvSpPr/>
          <p:nvPr/>
        </p:nvSpPr>
        <p:spPr>
          <a:xfrm>
            <a:off x="11346287" y="5752206"/>
            <a:ext cx="2387942" cy="952502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Action</a:t>
            </a:r>
          </a:p>
        </p:txBody>
      </p:sp>
      <p:sp>
        <p:nvSpPr>
          <p:cNvPr id="175" name="Shape 175"/>
          <p:cNvSpPr/>
          <p:nvPr/>
        </p:nvSpPr>
        <p:spPr>
          <a:xfrm>
            <a:off x="10371293" y="3124993"/>
            <a:ext cx="1450664" cy="175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開戶</a:t>
            </a:r>
          </a:p>
          <a:p>
            <a:pPr>
              <a:defRPr sz="4600"/>
            </a:pPr>
            <a:r>
              <a:t>開卡</a:t>
            </a:r>
          </a:p>
        </p:txBody>
      </p:sp>
      <p:sp>
        <p:nvSpPr>
          <p:cNvPr id="176" name="Shape 176"/>
          <p:cNvSpPr/>
          <p:nvPr/>
        </p:nvSpPr>
        <p:spPr>
          <a:xfrm>
            <a:off x="18094798" y="4523878"/>
            <a:ext cx="2619064" cy="3409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帳戶</a:t>
            </a:r>
          </a:p>
          <a:p>
            <a:pPr>
              <a:defRPr sz="4600"/>
            </a:pPr>
            <a:r>
              <a:t>消費店家</a:t>
            </a:r>
          </a:p>
          <a:p>
            <a:pPr>
              <a:defRPr sz="4600"/>
            </a:pPr>
            <a:r>
              <a:t>商品</a:t>
            </a:r>
          </a:p>
          <a:p>
            <a:pPr>
              <a:defRPr sz="4600"/>
            </a:pPr>
            <a:r>
              <a:t>其他客戶</a:t>
            </a:r>
          </a:p>
        </p:txBody>
      </p:sp>
      <p:sp>
        <p:nvSpPr>
          <p:cNvPr id="177" name="Shape 177"/>
          <p:cNvSpPr/>
          <p:nvPr/>
        </p:nvSpPr>
        <p:spPr>
          <a:xfrm>
            <a:off x="14963140" y="3124993"/>
            <a:ext cx="1450665" cy="175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瀏覽</a:t>
            </a:r>
          </a:p>
          <a:p>
            <a:pPr>
              <a:defRPr sz="4600"/>
            </a:pPr>
            <a:r>
              <a:t>點擊</a:t>
            </a:r>
          </a:p>
        </p:txBody>
      </p:sp>
      <p:sp>
        <p:nvSpPr>
          <p:cNvPr id="178" name="Shape 178"/>
          <p:cNvSpPr/>
          <p:nvPr/>
        </p:nvSpPr>
        <p:spPr>
          <a:xfrm>
            <a:off x="11629258" y="3124993"/>
            <a:ext cx="1872457" cy="175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刷卡</a:t>
            </a:r>
          </a:p>
          <a:p>
            <a:pPr>
              <a:defRPr sz="4600"/>
            </a:pPr>
            <a:r>
              <a:t>買產品</a:t>
            </a:r>
          </a:p>
        </p:txBody>
      </p:sp>
      <p:sp>
        <p:nvSpPr>
          <p:cNvPr id="179" name="Shape 179"/>
          <p:cNvSpPr/>
          <p:nvPr/>
        </p:nvSpPr>
        <p:spPr>
          <a:xfrm>
            <a:off x="9014221" y="8167389"/>
            <a:ext cx="2021682" cy="148292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80" name="Shape 180"/>
          <p:cNvSpPr/>
          <p:nvPr/>
        </p:nvSpPr>
        <p:spPr>
          <a:xfrm>
            <a:off x="6772671" y="7706816"/>
            <a:ext cx="2456657" cy="4234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日期</a:t>
            </a:r>
          </a:p>
          <a:p>
            <a:pPr>
              <a:defRPr sz="4600"/>
            </a:pPr>
            <a:r>
              <a:t>時間</a:t>
            </a:r>
          </a:p>
          <a:p>
            <a:pPr>
              <a:defRPr sz="4600"/>
            </a:pPr>
            <a:r>
              <a:t>早中晚</a:t>
            </a:r>
          </a:p>
          <a:p>
            <a:pPr>
              <a:defRPr sz="4600"/>
            </a:pPr>
            <a:r>
              <a:t>星期幾</a:t>
            </a:r>
          </a:p>
          <a:p>
            <a:pPr>
              <a:defRPr sz="4600"/>
            </a:pPr>
            <a:r>
              <a:t>特定節日</a:t>
            </a:r>
          </a:p>
        </p:txBody>
      </p:sp>
      <p:sp>
        <p:nvSpPr>
          <p:cNvPr id="181" name="Shape 181"/>
          <p:cNvSpPr/>
          <p:nvPr/>
        </p:nvSpPr>
        <p:spPr>
          <a:xfrm>
            <a:off x="13195511" y="3124993"/>
            <a:ext cx="2034864" cy="175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打客服</a:t>
            </a:r>
          </a:p>
          <a:p>
            <a:pPr>
              <a:defRPr sz="4600"/>
            </a:pPr>
            <a:r>
              <a:t>領錢</a:t>
            </a:r>
          </a:p>
        </p:txBody>
      </p:sp>
      <p:sp>
        <p:nvSpPr>
          <p:cNvPr id="182" name="Shape 182"/>
          <p:cNvSpPr/>
          <p:nvPr/>
        </p:nvSpPr>
        <p:spPr>
          <a:xfrm>
            <a:off x="14070806" y="8167389"/>
            <a:ext cx="1828875" cy="148292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Channel</a:t>
            </a:r>
          </a:p>
        </p:txBody>
      </p:sp>
      <p:sp>
        <p:nvSpPr>
          <p:cNvPr id="183" name="Shape 183"/>
          <p:cNvSpPr/>
          <p:nvPr/>
        </p:nvSpPr>
        <p:spPr>
          <a:xfrm>
            <a:off x="16119078" y="7948414"/>
            <a:ext cx="2456657" cy="3409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通路</a:t>
            </a:r>
          </a:p>
          <a:p>
            <a:pPr>
              <a:defRPr sz="4600"/>
            </a:pPr>
            <a:r>
              <a:t>網銀</a:t>
            </a:r>
          </a:p>
          <a:p>
            <a:pPr>
              <a:defRPr sz="4600"/>
            </a:pPr>
            <a:r>
              <a:t>XX分行</a:t>
            </a:r>
          </a:p>
          <a:p>
            <a:pPr>
              <a:defRPr sz="4600"/>
            </a:pPr>
            <a:r>
              <a:t>店家地點</a:t>
            </a:r>
          </a:p>
        </p:txBody>
      </p:sp>
      <p:sp>
        <p:nvSpPr>
          <p:cNvPr id="184" name="Shape 184"/>
          <p:cNvSpPr/>
          <p:nvPr/>
        </p:nvSpPr>
        <p:spPr>
          <a:xfrm>
            <a:off x="5183326" y="2426081"/>
            <a:ext cx="1947838" cy="1326827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sz="3000"/>
            </a:lvl1pPr>
          </a:lstStyle>
          <a:p>
            <a:pPr/>
            <a:r>
              <a:t>Trigger</a:t>
            </a:r>
          </a:p>
        </p:txBody>
      </p:sp>
      <p:sp>
        <p:nvSpPr>
          <p:cNvPr id="185" name="Shape 185"/>
          <p:cNvSpPr/>
          <p:nvPr/>
        </p:nvSpPr>
        <p:spPr>
          <a:xfrm>
            <a:off x="7010148" y="1861166"/>
            <a:ext cx="1981703" cy="2456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動機</a:t>
            </a:r>
          </a:p>
          <a:p>
            <a:pPr>
              <a:defRPr sz="4600"/>
            </a:pPr>
            <a:r>
              <a:t>referer</a:t>
            </a:r>
          </a:p>
          <a:p>
            <a:pPr>
              <a:defRPr sz="4600"/>
            </a:pPr>
            <a:r>
              <a:t>觸發點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010364" y="1697634"/>
            <a:ext cx="9184659" cy="5137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b="1" sz="25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事件</a:t>
            </a:r>
          </a:p>
        </p:txBody>
      </p:sp>
      <p:sp>
        <p:nvSpPr>
          <p:cNvPr id="188" name="Shape 188"/>
          <p:cNvSpPr/>
          <p:nvPr/>
        </p:nvSpPr>
        <p:spPr>
          <a:xfrm>
            <a:off x="12142423" y="1697634"/>
            <a:ext cx="9184658" cy="51377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b="1" sz="25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特徵</a:t>
            </a:r>
          </a:p>
        </p:txBody>
      </p:sp>
      <p:sp>
        <p:nvSpPr>
          <p:cNvPr id="189" name="Shape 189"/>
          <p:cNvSpPr/>
          <p:nvPr/>
        </p:nvSpPr>
        <p:spPr>
          <a:xfrm>
            <a:off x="12142423" y="6852613"/>
            <a:ext cx="9184658" cy="5137709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b="1" sz="25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標籤</a:t>
            </a:r>
          </a:p>
        </p:txBody>
      </p:sp>
      <p:sp>
        <p:nvSpPr>
          <p:cNvPr id="190" name="Shape 190"/>
          <p:cNvSpPr/>
          <p:nvPr/>
        </p:nvSpPr>
        <p:spPr>
          <a:xfrm>
            <a:off x="3010364" y="6852613"/>
            <a:ext cx="9184659" cy="513770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12700" dist="127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b="1" sz="25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商機</a:t>
            </a:r>
          </a:p>
        </p:txBody>
      </p:sp>
      <p:sp>
        <p:nvSpPr>
          <p:cNvPr id="191" name="Shape 191"/>
          <p:cNvSpPr/>
          <p:nvPr/>
        </p:nvSpPr>
        <p:spPr>
          <a:xfrm rot="5400000">
            <a:off x="11313381" y="4123410"/>
            <a:ext cx="1757238" cy="55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/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 rot="16200000">
            <a:off x="11313381" y="9141913"/>
            <a:ext cx="1757238" cy="55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6724074" y="6578446"/>
            <a:ext cx="1757238" cy="559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12700" dist="12700" dir="2388334">
              <a:srgbClr val="000000">
                <a:alpha val="7931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 flipH="1" rot="10800000">
            <a:off x="15856133" y="6578446"/>
            <a:ext cx="1757238" cy="559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6673452" y="4173735"/>
            <a:ext cx="11037096" cy="3482580"/>
          </a:xfrm>
          <a:prstGeom prst="rect">
            <a:avLst/>
          </a:prstGeom>
        </p:spPr>
        <p:txBody>
          <a:bodyPr/>
          <a:lstStyle>
            <a:lvl1pPr defTabSz="591502">
              <a:defRPr sz="18288" u="sng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單ㄧ事件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