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72" r:id="rId19"/>
    <p:sldId id="273" r:id="rId20"/>
    <p:sldId id="29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1"/>
  </p:normalViewPr>
  <p:slideViewPr>
    <p:cSldViewPr snapToGrid="0" snapToObjects="1">
      <p:cViewPr varScale="1">
        <p:scale>
          <a:sx n="48" d="100"/>
          <a:sy n="48" d="100"/>
        </p:scale>
        <p:origin x="1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9255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0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half" idx="1"/>
          </p:nvPr>
        </p:nvSpPr>
        <p:spPr>
          <a:xfrm>
            <a:off x="6338589" y="4460378"/>
            <a:ext cx="11706822" cy="6630294"/>
          </a:xfrm>
          <a:prstGeom prst="rect">
            <a:avLst/>
          </a:prstGeom>
        </p:spPr>
        <p:txBody>
          <a:bodyPr lIns="53578" tIns="53578" rIns="53578" bIns="53578"/>
          <a:lstStyle>
            <a:lvl1pPr marL="567972" indent="-567972">
              <a:defRPr sz="4600"/>
            </a:lvl1pPr>
            <a:lvl2pPr marL="1012472" indent="-567972">
              <a:defRPr sz="4600"/>
            </a:lvl2pPr>
            <a:lvl3pPr marL="1456972" indent="-567972">
              <a:defRPr sz="4600"/>
            </a:lvl3pPr>
            <a:lvl4pPr marL="1901472" indent="-567972">
              <a:defRPr sz="4600"/>
            </a:lvl4pPr>
            <a:lvl5pPr marL="2345972" indent="-567972"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localhost:8000/movielens/users/1/top/10" TargetMode="Externa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localhost:8000/iris/features/2,3,4,1/probs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hyperlink" Target="localhost:8000/iris/features/2,3,4,1/clas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b96705008/MLServices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ensorflow.org/versions/r0.12/get_started/os_setup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ctivitystreams/activity-schema/blob/master/activity-schema.md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大數據平台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Roger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238917" y="2955487"/>
            <a:ext cx="1385153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grpSp>
        <p:nvGrpSpPr>
          <p:cNvPr id="194" name="Group 194"/>
          <p:cNvGrpSpPr/>
          <p:nvPr/>
        </p:nvGrpSpPr>
        <p:grpSpPr>
          <a:xfrm>
            <a:off x="800788" y="843025"/>
            <a:ext cx="1496980" cy="2583769"/>
            <a:chOff x="0" y="0"/>
            <a:chExt cx="1496979" cy="2583768"/>
          </a:xfrm>
        </p:grpSpPr>
        <p:sp>
          <p:nvSpPr>
            <p:cNvPr id="188" name="Shape 188"/>
            <p:cNvSpPr/>
            <p:nvPr/>
          </p:nvSpPr>
          <p:spPr>
            <a:xfrm>
              <a:off x="90062" y="0"/>
              <a:ext cx="1270001" cy="1270000"/>
            </a:xfrm>
            <a:prstGeom prst="ellipse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16268" y="967789"/>
              <a:ext cx="217589" cy="12700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rot="4200000">
              <a:off x="333293" y="1221789"/>
              <a:ext cx="217588" cy="7620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 rot="17400000">
              <a:off x="992953" y="1221789"/>
              <a:ext cx="217588" cy="7620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4200000">
              <a:off x="286438" y="1970226"/>
              <a:ext cx="217589" cy="7620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17400000">
              <a:off x="946098" y="1970226"/>
              <a:ext cx="217589" cy="7620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3244003" y="2484515"/>
            <a:ext cx="592654" cy="59265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687758" y="2477424"/>
            <a:ext cx="592654" cy="59265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9886457" y="2484515"/>
            <a:ext cx="592653" cy="592654"/>
          </a:xfrm>
          <a:prstGeom prst="ellipse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2239128" y="2484515"/>
            <a:ext cx="592654" cy="59265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3871164" y="2479868"/>
            <a:ext cx="592654" cy="59265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700542" y="2023805"/>
            <a:ext cx="167957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申辦信用卡</a:t>
            </a:r>
          </a:p>
        </p:txBody>
      </p:sp>
      <p:sp>
        <p:nvSpPr>
          <p:cNvPr id="201" name="Shape 201"/>
          <p:cNvSpPr/>
          <p:nvPr/>
        </p:nvSpPr>
        <p:spPr>
          <a:xfrm>
            <a:off x="5347224" y="2012076"/>
            <a:ext cx="1273722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開卡_01</a:t>
            </a:r>
          </a:p>
        </p:txBody>
      </p:sp>
      <p:sp>
        <p:nvSpPr>
          <p:cNvPr id="202" name="Shape 202"/>
          <p:cNvSpPr/>
          <p:nvPr/>
        </p:nvSpPr>
        <p:spPr>
          <a:xfrm>
            <a:off x="9129005" y="2023805"/>
            <a:ext cx="208215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MyRewards</a:t>
            </a:r>
          </a:p>
        </p:txBody>
      </p:sp>
      <p:sp>
        <p:nvSpPr>
          <p:cNvPr id="203" name="Shape 203"/>
          <p:cNvSpPr/>
          <p:nvPr/>
        </p:nvSpPr>
        <p:spPr>
          <a:xfrm>
            <a:off x="9207115" y="2993259"/>
            <a:ext cx="195133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2015/04/29</a:t>
            </a:r>
          </a:p>
        </p:txBody>
      </p:sp>
      <p:sp>
        <p:nvSpPr>
          <p:cNvPr id="204" name="Shape 204"/>
          <p:cNvSpPr/>
          <p:nvPr/>
        </p:nvSpPr>
        <p:spPr>
          <a:xfrm>
            <a:off x="5143553" y="3016205"/>
            <a:ext cx="1681064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2015/04/19</a:t>
            </a:r>
          </a:p>
        </p:txBody>
      </p:sp>
      <p:sp>
        <p:nvSpPr>
          <p:cNvPr id="205" name="Shape 205"/>
          <p:cNvSpPr/>
          <p:nvPr/>
        </p:nvSpPr>
        <p:spPr>
          <a:xfrm>
            <a:off x="2699798" y="3005959"/>
            <a:ext cx="1681064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2015/02/29</a:t>
            </a:r>
          </a:p>
        </p:txBody>
      </p:sp>
      <p:sp>
        <p:nvSpPr>
          <p:cNvPr id="206" name="Shape 206"/>
          <p:cNvSpPr/>
          <p:nvPr/>
        </p:nvSpPr>
        <p:spPr>
          <a:xfrm>
            <a:off x="11609569" y="2023805"/>
            <a:ext cx="179640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WebEvent</a:t>
            </a:r>
          </a:p>
        </p:txBody>
      </p:sp>
      <p:sp>
        <p:nvSpPr>
          <p:cNvPr id="207" name="Shape 207"/>
          <p:cNvSpPr/>
          <p:nvPr/>
        </p:nvSpPr>
        <p:spPr>
          <a:xfrm>
            <a:off x="11305786" y="2984581"/>
            <a:ext cx="195133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2015/05/02</a:t>
            </a:r>
          </a:p>
        </p:txBody>
      </p:sp>
      <p:sp>
        <p:nvSpPr>
          <p:cNvPr id="208" name="Shape 208"/>
          <p:cNvSpPr/>
          <p:nvPr/>
        </p:nvSpPr>
        <p:spPr>
          <a:xfrm>
            <a:off x="13820463" y="2040527"/>
            <a:ext cx="76517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刷卡</a:t>
            </a:r>
          </a:p>
        </p:txBody>
      </p:sp>
      <p:sp>
        <p:nvSpPr>
          <p:cNvPr id="209" name="Shape 209"/>
          <p:cNvSpPr/>
          <p:nvPr/>
        </p:nvSpPr>
        <p:spPr>
          <a:xfrm>
            <a:off x="13439350" y="3009981"/>
            <a:ext cx="1681064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400" b="1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2015/05/27</a:t>
            </a:r>
          </a:p>
        </p:txBody>
      </p:sp>
      <p:sp>
        <p:nvSpPr>
          <p:cNvPr id="210" name="Shape 210"/>
          <p:cNvSpPr/>
          <p:nvPr/>
        </p:nvSpPr>
        <p:spPr>
          <a:xfrm flipH="1">
            <a:off x="2697804" y="3530424"/>
            <a:ext cx="320796" cy="555232"/>
          </a:xfrm>
          <a:prstGeom prst="line">
            <a:avLst/>
          </a:prstGeom>
          <a:ln w="508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0447878" y="3517718"/>
            <a:ext cx="1" cy="585305"/>
          </a:xfrm>
          <a:prstGeom prst="line">
            <a:avLst/>
          </a:prstGeom>
          <a:ln w="508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759857" y="4197046"/>
            <a:ext cx="4080732" cy="907914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"開卡",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15236236223,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“ATM”,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“ATM Code”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attributes: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  name: "Roger"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13" name="Shape 213"/>
          <p:cNvSpPr/>
          <p:nvPr/>
        </p:nvSpPr>
        <p:spPr>
          <a:xfrm>
            <a:off x="1406853" y="4186657"/>
            <a:ext cx="4233206" cy="9099923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actor</a:t>
            </a:r>
            <a:r>
              <a:t>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action</a:t>
            </a:r>
            <a:r>
              <a:t>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"開卡",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125125151252,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object</a:t>
            </a:r>
            <a:r>
              <a:t>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u="sng"/>
              <a:t>channel</a:t>
            </a:r>
            <a:r>
              <a:t>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“分行”,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“分行 Code”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</a:t>
            </a:r>
            <a:r>
              <a:rPr u="sng"/>
              <a:t>attributes</a:t>
            </a:r>
            <a:r>
              <a:t>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  name: "Roger"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}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object: {</a:t>
            </a:r>
          </a:p>
          <a:p>
            <a:pPr lvl="4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card_type: “Play”,</a:t>
            </a:r>
          </a:p>
          <a:p>
            <a:pPr lvl="4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card_level: “White”</a:t>
            </a:r>
          </a:p>
          <a:p>
            <a:pPr lvl="3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14" name="Shape 214"/>
          <p:cNvSpPr/>
          <p:nvPr/>
        </p:nvSpPr>
        <p:spPr>
          <a:xfrm>
            <a:off x="6027076" y="3534341"/>
            <a:ext cx="178284" cy="582435"/>
          </a:xfrm>
          <a:prstGeom prst="line">
            <a:avLst/>
          </a:prstGeom>
          <a:ln w="508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9960387" y="4193568"/>
            <a:ext cx="4080732" cy="9086101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"兌換",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15236353353,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"紅利商品",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"紅利商品ID"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“MyRewards”,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“MyRewards”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name: "Roger"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name: “茶葉蛋”,</a:t>
            </a:r>
          </a:p>
          <a:p>
            <a:pPr lvl="3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amount: 300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16" name="Shape 216"/>
          <p:cNvSpPr/>
          <p:nvPr/>
        </p:nvSpPr>
        <p:spPr>
          <a:xfrm>
            <a:off x="20336916" y="1576461"/>
            <a:ext cx="3928258" cy="1174161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"customer",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"A12xxxxx",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"刷卡消費",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1523653235,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"信用卡戶",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"信用卡卡號"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“購買”,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“線下刷卡通路ID”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name: "Roger"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action: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amount: 40,000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card_type: “Play”,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card_level: “White”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name: “信義微風”,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mcc_code: “…”,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address: “….” 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17" name="Shape 217"/>
          <p:cNvSpPr/>
          <p:nvPr/>
        </p:nvSpPr>
        <p:spPr>
          <a:xfrm>
            <a:off x="15397781" y="1576461"/>
            <a:ext cx="4622652" cy="1174161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“cookie_id",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“IHDONQWNIN….”,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action: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"瀏覽",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timestamp: 1513511522521,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object: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type: "網頁",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id: "信貸"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},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channel: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type: “網路”,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id: “www.cathaybk.com”</a:t>
            </a:r>
          </a:p>
          <a:p>
            <a:pPr lvl="1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attributes: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actor: {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session: “UWRAW8012DW”,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device: “IOS”,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    ip: “172.142.15.2”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  },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action: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duration: 2123,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active_duration: 5215,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loading_time: 521,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object: {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url: “www.cathaybk.com/….”,</a:t>
            </a:r>
          </a:p>
          <a:p>
            <a:pPr lvl="3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intention: “美食”,</a:t>
            </a:r>
          </a:p>
          <a:p>
            <a:pPr lvl="3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function: “資料查詢”</a:t>
            </a:r>
          </a:p>
          <a:p>
            <a:pPr lvl="2"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    }</a:t>
            </a:r>
          </a:p>
          <a:p>
            <a:pPr algn="l">
              <a:defRPr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18" name="Shape 218"/>
          <p:cNvSpPr/>
          <p:nvPr/>
        </p:nvSpPr>
        <p:spPr>
          <a:xfrm>
            <a:off x="12417900" y="3535872"/>
            <a:ext cx="2648847" cy="465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50800">
            <a:solidFill>
              <a:schemeClr val="accent1"/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4094465" y="927340"/>
            <a:ext cx="8044398" cy="112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10734"/>
                </a:lnTo>
              </a:path>
            </a:pathLst>
          </a:custGeom>
          <a:ln w="50800">
            <a:solidFill>
              <a:schemeClr val="accent1">
                <a:satOff val="-3355"/>
                <a:lumOff val="26614"/>
              </a:schemeClr>
            </a:solidFill>
            <a:miter lim="400000"/>
            <a:tailEnd type="stealth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4512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8121253" y="5552678"/>
            <a:ext cx="15609094" cy="2155925"/>
          </a:xfrm>
          <a:prstGeom prst="rect">
            <a:avLst/>
          </a:prstGeom>
        </p:spPr>
        <p:txBody>
          <a:bodyPr/>
          <a:lstStyle/>
          <a:p>
            <a:r>
              <a:t>ATM 提款</a:t>
            </a:r>
          </a:p>
        </p:txBody>
      </p:sp>
      <p:sp>
        <p:nvSpPr>
          <p:cNvPr id="222" name="Shape 222"/>
          <p:cNvSpPr/>
          <p:nvPr/>
        </p:nvSpPr>
        <p:spPr>
          <a:xfrm>
            <a:off x="1728412" y="71687"/>
            <a:ext cx="7206458" cy="13572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"A1XXX"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"提款",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"0000023XXX"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"Roger"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5000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4750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ctrTitle"/>
          </p:nvPr>
        </p:nvSpPr>
        <p:spPr>
          <a:xfrm>
            <a:off x="4833937" y="3278981"/>
            <a:ext cx="14716126" cy="4643438"/>
          </a:xfrm>
          <a:prstGeom prst="rect">
            <a:avLst/>
          </a:prstGeom>
        </p:spPr>
        <p:txBody>
          <a:bodyPr/>
          <a:lstStyle>
            <a:lvl1pPr defTabSz="788669">
              <a:defRPr sz="24576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雙向事件</a:t>
            </a:r>
          </a:p>
        </p:txBody>
      </p:sp>
      <p:sp>
        <p:nvSpPr>
          <p:cNvPr id="225" name="Shape 225"/>
          <p:cNvSpPr/>
          <p:nvPr/>
        </p:nvSpPr>
        <p:spPr>
          <a:xfrm>
            <a:off x="12159496" y="7914885"/>
            <a:ext cx="6251576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/>
            </a:lvl1pPr>
          </a:lstStyle>
          <a:p>
            <a:r>
              <a:t>僅紀錄動作者為「國泰世華客戶」</a:t>
            </a:r>
          </a:p>
        </p:txBody>
      </p:sp>
    </p:spTree>
    <p:extLst>
      <p:ext uri="{BB962C8B-B14F-4D97-AF65-F5344CB8AC3E}">
        <p14:creationId xmlns:p14="http://schemas.microsoft.com/office/powerpoint/2010/main" val="282140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4387453" y="371078"/>
            <a:ext cx="15609094" cy="1797844"/>
          </a:xfrm>
          <a:prstGeom prst="rect">
            <a:avLst/>
          </a:prstGeom>
        </p:spPr>
        <p:txBody>
          <a:bodyPr/>
          <a:lstStyle>
            <a:lvl1pPr defTabSz="681870">
              <a:defRPr sz="9296"/>
            </a:lvl1pPr>
          </a:lstStyle>
          <a:p>
            <a:r>
              <a:t>ATM 轉帳</a:t>
            </a:r>
          </a:p>
        </p:txBody>
      </p:sp>
      <p:sp>
        <p:nvSpPr>
          <p:cNvPr id="228" name="Shape 228"/>
          <p:cNvSpPr/>
          <p:nvPr/>
        </p:nvSpPr>
        <p:spPr>
          <a:xfrm>
            <a:off x="402719" y="85160"/>
            <a:ext cx="7681703" cy="1354568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"A123XXX"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"轉帳-出",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"0000023XXX"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"Roger"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10000,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"in_bank_code": 012,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"in_bank_ nbr": "000002444XXX"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2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29" name="Shape 229"/>
          <p:cNvSpPr/>
          <p:nvPr/>
        </p:nvSpPr>
        <p:spPr>
          <a:xfrm>
            <a:off x="16344433" y="200232"/>
            <a:ext cx="7419133" cy="133155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"actor":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"customer",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"A124XXX"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"action":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"轉帳-入",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"time": 1434322211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"object":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"存款戶",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"0000024XXX"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"channel":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"type": "ATM",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"id": "ATM machine/terminal ID",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"attributes":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"attributes":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"actor":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"name": "Miles"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"action":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"txn_amt": 10000,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"out_bank_code": 012,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"out_bank_ nbr": "000002444XXX"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"object":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"currency_code": "TWD"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},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"channel": {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	"location": "..."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	}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	}</a:t>
            </a:r>
          </a:p>
          <a:p>
            <a:pPr algn="l">
              <a:defRPr sz="2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}</a:t>
            </a:r>
          </a:p>
        </p:txBody>
      </p:sp>
      <p:sp>
        <p:nvSpPr>
          <p:cNvPr id="230" name="Shape 230"/>
          <p:cNvSpPr/>
          <p:nvPr/>
        </p:nvSpPr>
        <p:spPr>
          <a:xfrm>
            <a:off x="6420035" y="12383678"/>
            <a:ext cx="142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轉出</a:t>
            </a:r>
          </a:p>
        </p:txBody>
      </p:sp>
      <p:sp>
        <p:nvSpPr>
          <p:cNvPr id="231" name="Shape 231"/>
          <p:cNvSpPr/>
          <p:nvPr/>
        </p:nvSpPr>
        <p:spPr>
          <a:xfrm>
            <a:off x="22131294" y="12383678"/>
            <a:ext cx="142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轉入</a:t>
            </a:r>
          </a:p>
        </p:txBody>
      </p:sp>
    </p:spTree>
    <p:extLst>
      <p:ext uri="{BB962C8B-B14F-4D97-AF65-F5344CB8AC3E}">
        <p14:creationId xmlns:p14="http://schemas.microsoft.com/office/powerpoint/2010/main" val="17466318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ctrTitle"/>
          </p:nvPr>
        </p:nvSpPr>
        <p:spPr>
          <a:xfrm>
            <a:off x="2129385" y="2657332"/>
            <a:ext cx="20125230" cy="5886736"/>
          </a:xfrm>
          <a:prstGeom prst="rect">
            <a:avLst/>
          </a:prstGeom>
        </p:spPr>
        <p:txBody>
          <a:bodyPr/>
          <a:lstStyle>
            <a:lvl1pPr defTabSz="575071">
              <a:defRPr sz="17920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Schema for SQL</a:t>
            </a:r>
          </a:p>
        </p:txBody>
      </p:sp>
    </p:spTree>
    <p:extLst>
      <p:ext uri="{BB962C8B-B14F-4D97-AF65-F5344CB8AC3E}">
        <p14:creationId xmlns:p14="http://schemas.microsoft.com/office/powerpoint/2010/main" val="16866917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2833885" y="1772664"/>
            <a:ext cx="19619517" cy="92868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5"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actor_type: String            # 動作者類型</a:t>
            </a:r>
          </a:p>
          <a:p>
            <a:pPr lvl="5"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actor_id: String                # 動作者識別螞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action_type: String          # 行為類型</a:t>
            </a:r>
          </a:p>
          <a:p>
            <a:pPr lvl="3"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action_time: Time or Int  # 行為時間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object_type: String          # 目標類型</a:t>
            </a:r>
          </a:p>
          <a:p>
            <a:pPr lvl="5"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object_id: String              # 目標代碼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channel_type: String,      # 通路類型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attributes: String     # 補充說明（JSON stringify)</a:t>
            </a:r>
          </a:p>
        </p:txBody>
      </p:sp>
    </p:spTree>
    <p:extLst>
      <p:ext uri="{BB962C8B-B14F-4D97-AF65-F5344CB8AC3E}">
        <p14:creationId xmlns:p14="http://schemas.microsoft.com/office/powerpoint/2010/main" val="14442194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-50180" y="-22488"/>
            <a:ext cx="12246210" cy="685027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5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事件</a:t>
            </a:r>
          </a:p>
        </p:txBody>
      </p:sp>
      <p:sp>
        <p:nvSpPr>
          <p:cNvPr id="238" name="Shape 238"/>
          <p:cNvSpPr/>
          <p:nvPr/>
        </p:nvSpPr>
        <p:spPr>
          <a:xfrm>
            <a:off x="12125897" y="-22488"/>
            <a:ext cx="12246210" cy="68502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5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特徵</a:t>
            </a:r>
          </a:p>
        </p:txBody>
      </p:sp>
      <p:sp>
        <p:nvSpPr>
          <p:cNvPr id="239" name="Shape 239"/>
          <p:cNvSpPr/>
          <p:nvPr/>
        </p:nvSpPr>
        <p:spPr>
          <a:xfrm>
            <a:off x="12125897" y="6850817"/>
            <a:ext cx="12246210" cy="685027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5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標籤</a:t>
            </a:r>
          </a:p>
        </p:txBody>
      </p:sp>
      <p:sp>
        <p:nvSpPr>
          <p:cNvPr id="240" name="Shape 240"/>
          <p:cNvSpPr/>
          <p:nvPr/>
        </p:nvSpPr>
        <p:spPr>
          <a:xfrm>
            <a:off x="-50180" y="6850817"/>
            <a:ext cx="12246210" cy="6850278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256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商機</a:t>
            </a:r>
          </a:p>
        </p:txBody>
      </p:sp>
      <p:sp>
        <p:nvSpPr>
          <p:cNvPr id="241" name="Shape 241"/>
          <p:cNvSpPr/>
          <p:nvPr/>
        </p:nvSpPr>
        <p:spPr>
          <a:xfrm rot="5400000">
            <a:off x="11020508" y="3211881"/>
            <a:ext cx="2342984" cy="745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50800" dist="25400" dir="5400000" rotWithShape="0">
              <a:srgbClr val="000000"/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6200000">
            <a:off x="11020508" y="9903218"/>
            <a:ext cx="2342984" cy="745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901433" y="6485261"/>
            <a:ext cx="2342984" cy="745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 rot="10800000" flipH="1">
            <a:off x="17077511" y="6485261"/>
            <a:ext cx="2342983" cy="745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9412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Cathay Graph</a:t>
            </a:r>
          </a:p>
        </p:txBody>
      </p:sp>
      <p:sp>
        <p:nvSpPr>
          <p:cNvPr id="247" name="Shape 247"/>
          <p:cNvSpPr/>
          <p:nvPr/>
        </p:nvSpPr>
        <p:spPr>
          <a:xfrm>
            <a:off x="3105684" y="7783152"/>
            <a:ext cx="2992335" cy="1270001"/>
          </a:xfrm>
          <a:prstGeom prst="roundRect">
            <a:avLst>
              <a:gd name="adj" fmla="val 15000"/>
            </a:avLst>
          </a:prstGeom>
          <a:solidFill>
            <a:srgbClr val="4BACC6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Customer</a:t>
            </a:r>
          </a:p>
        </p:txBody>
      </p:sp>
      <p:sp>
        <p:nvSpPr>
          <p:cNvPr id="248" name="Shape 248"/>
          <p:cNvSpPr/>
          <p:nvPr/>
        </p:nvSpPr>
        <p:spPr>
          <a:xfrm>
            <a:off x="14418654" y="9985805"/>
            <a:ext cx="2992335" cy="1270001"/>
          </a:xfrm>
          <a:prstGeom prst="roundRect">
            <a:avLst>
              <a:gd name="adj" fmla="val 15000"/>
            </a:avLst>
          </a:prstGeom>
          <a:solidFill>
            <a:srgbClr val="4BACC6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Cookie</a:t>
            </a:r>
          </a:p>
        </p:txBody>
      </p:sp>
      <p:sp>
        <p:nvSpPr>
          <p:cNvPr id="249" name="Shape 249"/>
          <p:cNvSpPr/>
          <p:nvPr/>
        </p:nvSpPr>
        <p:spPr>
          <a:xfrm>
            <a:off x="7298821" y="4002088"/>
            <a:ext cx="2992334" cy="1270001"/>
          </a:xfrm>
          <a:prstGeom prst="roundRect">
            <a:avLst>
              <a:gd name="adj" fmla="val 15000"/>
            </a:avLst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Credit Card</a:t>
            </a:r>
          </a:p>
        </p:txBody>
      </p:sp>
      <p:sp>
        <p:nvSpPr>
          <p:cNvPr id="250" name="Shape 250"/>
          <p:cNvSpPr/>
          <p:nvPr/>
        </p:nvSpPr>
        <p:spPr>
          <a:xfrm>
            <a:off x="12576086" y="4321131"/>
            <a:ext cx="2992335" cy="1270001"/>
          </a:xfrm>
          <a:prstGeom prst="roundRect">
            <a:avLst>
              <a:gd name="adj" fmla="val 15000"/>
            </a:avLst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Merchant</a:t>
            </a:r>
          </a:p>
        </p:txBody>
      </p:sp>
      <p:sp>
        <p:nvSpPr>
          <p:cNvPr id="251" name="Shape 251"/>
          <p:cNvSpPr/>
          <p:nvPr/>
        </p:nvSpPr>
        <p:spPr>
          <a:xfrm>
            <a:off x="7298821" y="10759646"/>
            <a:ext cx="2992334" cy="1270001"/>
          </a:xfrm>
          <a:prstGeom prst="roundRect">
            <a:avLst>
              <a:gd name="adj" fmla="val 15000"/>
            </a:avLst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Loan</a:t>
            </a:r>
          </a:p>
        </p:txBody>
      </p:sp>
      <p:sp>
        <p:nvSpPr>
          <p:cNvPr id="252" name="Shape 252"/>
          <p:cNvSpPr/>
          <p:nvPr/>
        </p:nvSpPr>
        <p:spPr>
          <a:xfrm>
            <a:off x="15040807" y="6747142"/>
            <a:ext cx="2992335" cy="1270001"/>
          </a:xfrm>
          <a:prstGeom prst="roundRect">
            <a:avLst>
              <a:gd name="adj" fmla="val 15000"/>
            </a:avLst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Product</a:t>
            </a:r>
          </a:p>
        </p:txBody>
      </p:sp>
      <p:sp>
        <p:nvSpPr>
          <p:cNvPr id="253" name="Shape 253"/>
          <p:cNvSpPr/>
          <p:nvPr/>
        </p:nvSpPr>
        <p:spPr>
          <a:xfrm flipV="1">
            <a:off x="5736495" y="5425392"/>
            <a:ext cx="2942947" cy="2266808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0292457" y="5046782"/>
            <a:ext cx="2263277" cy="178484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5271933" y="8955563"/>
            <a:ext cx="1933678" cy="1933678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 flipH="1" flipV="1">
            <a:off x="9111911" y="5299016"/>
            <a:ext cx="5441811" cy="4657645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 flipH="1">
            <a:off x="10304019" y="10585903"/>
            <a:ext cx="4095639" cy="1000652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 flipV="1">
            <a:off x="16065338" y="8082557"/>
            <a:ext cx="435415" cy="1930482"/>
          </a:xfrm>
          <a:prstGeom prst="line">
            <a:avLst/>
          </a:prstGeom>
          <a:ln w="50800">
            <a:solidFill>
              <a:srgbClr val="F79646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6186265" y="8531326"/>
            <a:ext cx="8165930" cy="1813862"/>
          </a:xfrm>
          <a:prstGeom prst="line">
            <a:avLst/>
          </a:prstGeom>
          <a:ln w="50800">
            <a:solidFill>
              <a:srgbClr val="C0504D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4787728" y="3166856"/>
            <a:ext cx="1427765" cy="807282"/>
          </a:xfrm>
          <a:prstGeom prst="roundRect">
            <a:avLst>
              <a:gd name="adj" fmla="val 23598"/>
            </a:avLst>
          </a:prstGeom>
          <a:solidFill>
            <a:srgbClr val="FFFFFF"/>
          </a:solidFill>
          <a:ln w="50800">
            <a:solidFill>
              <a:srgbClr val="7C9647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8288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$Feature</a:t>
            </a:r>
          </a:p>
        </p:txBody>
      </p:sp>
      <p:sp>
        <p:nvSpPr>
          <p:cNvPr id="261" name="Shape 261"/>
          <p:cNvSpPr/>
          <p:nvPr/>
        </p:nvSpPr>
        <p:spPr>
          <a:xfrm>
            <a:off x="15860681" y="4602697"/>
            <a:ext cx="877073" cy="706869"/>
          </a:xfrm>
          <a:prstGeom prst="roundRect">
            <a:avLst>
              <a:gd name="adj" fmla="val 18993"/>
            </a:avLst>
          </a:prstGeom>
          <a:solidFill>
            <a:srgbClr val="FFFFFF"/>
          </a:solidFill>
          <a:ln w="50800">
            <a:solidFill>
              <a:srgbClr val="7C9647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8288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#Tag</a:t>
            </a:r>
          </a:p>
        </p:txBody>
      </p:sp>
      <p:sp>
        <p:nvSpPr>
          <p:cNvPr id="262" name="Shape 262"/>
          <p:cNvSpPr/>
          <p:nvPr/>
        </p:nvSpPr>
        <p:spPr>
          <a:xfrm>
            <a:off x="5412798" y="3884777"/>
            <a:ext cx="1427766" cy="807282"/>
          </a:xfrm>
          <a:prstGeom prst="roundRect">
            <a:avLst>
              <a:gd name="adj" fmla="val 23598"/>
            </a:avLst>
          </a:prstGeom>
          <a:solidFill>
            <a:srgbClr val="FFFFFF"/>
          </a:solidFill>
          <a:ln w="50800">
            <a:solidFill>
              <a:srgbClr val="7C9647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8288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$Feature</a:t>
            </a:r>
          </a:p>
        </p:txBody>
      </p:sp>
      <p:sp>
        <p:nvSpPr>
          <p:cNvPr id="263" name="Shape 263"/>
          <p:cNvSpPr/>
          <p:nvPr/>
        </p:nvSpPr>
        <p:spPr>
          <a:xfrm>
            <a:off x="8172123" y="2920859"/>
            <a:ext cx="877073" cy="706869"/>
          </a:xfrm>
          <a:prstGeom prst="roundRect">
            <a:avLst>
              <a:gd name="adj" fmla="val 18993"/>
            </a:avLst>
          </a:prstGeom>
          <a:solidFill>
            <a:srgbClr val="FFFFFF"/>
          </a:solidFill>
          <a:ln w="50800">
            <a:solidFill>
              <a:srgbClr val="7C9647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8288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#Tag</a:t>
            </a:r>
          </a:p>
        </p:txBody>
      </p:sp>
      <p:sp>
        <p:nvSpPr>
          <p:cNvPr id="264" name="Shape 264"/>
          <p:cNvSpPr/>
          <p:nvPr/>
        </p:nvSpPr>
        <p:spPr>
          <a:xfrm>
            <a:off x="3432213" y="6595760"/>
            <a:ext cx="1427765" cy="807282"/>
          </a:xfrm>
          <a:prstGeom prst="roundRect">
            <a:avLst>
              <a:gd name="adj" fmla="val 23598"/>
            </a:avLst>
          </a:prstGeom>
          <a:solidFill>
            <a:srgbClr val="FFFFFF"/>
          </a:solidFill>
          <a:ln w="50800">
            <a:solidFill>
              <a:srgbClr val="4BACC6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8288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$Feature</a:t>
            </a:r>
          </a:p>
        </p:txBody>
      </p:sp>
      <p:sp>
        <p:nvSpPr>
          <p:cNvPr id="265" name="Shape 265"/>
          <p:cNvSpPr/>
          <p:nvPr/>
        </p:nvSpPr>
        <p:spPr>
          <a:xfrm>
            <a:off x="1761537" y="7518198"/>
            <a:ext cx="877072" cy="706869"/>
          </a:xfrm>
          <a:prstGeom prst="roundRect">
            <a:avLst>
              <a:gd name="adj" fmla="val 18993"/>
            </a:avLst>
          </a:prstGeom>
          <a:solidFill>
            <a:srgbClr val="FFFFFF"/>
          </a:solidFill>
          <a:ln w="50800">
            <a:solidFill>
              <a:srgbClr val="4BACC6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8288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#Tag</a:t>
            </a:r>
          </a:p>
        </p:txBody>
      </p:sp>
      <p:sp>
        <p:nvSpPr>
          <p:cNvPr id="266" name="Shape 266"/>
          <p:cNvSpPr/>
          <p:nvPr/>
        </p:nvSpPr>
        <p:spPr>
          <a:xfrm>
            <a:off x="17779415" y="10425525"/>
            <a:ext cx="1427766" cy="807282"/>
          </a:xfrm>
          <a:prstGeom prst="roundRect">
            <a:avLst>
              <a:gd name="adj" fmla="val 23598"/>
            </a:avLst>
          </a:prstGeom>
          <a:solidFill>
            <a:srgbClr val="FFFFFF"/>
          </a:solidFill>
          <a:ln w="50800">
            <a:solidFill>
              <a:srgbClr val="4BACC6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8288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$Feature</a:t>
            </a:r>
          </a:p>
        </p:txBody>
      </p:sp>
      <p:sp>
        <p:nvSpPr>
          <p:cNvPr id="267" name="Shape 267"/>
          <p:cNvSpPr/>
          <p:nvPr/>
        </p:nvSpPr>
        <p:spPr>
          <a:xfrm>
            <a:off x="16313838" y="11752105"/>
            <a:ext cx="877072" cy="706869"/>
          </a:xfrm>
          <a:prstGeom prst="roundRect">
            <a:avLst>
              <a:gd name="adj" fmla="val 18993"/>
            </a:avLst>
          </a:prstGeom>
          <a:solidFill>
            <a:srgbClr val="FFFFFF"/>
          </a:solidFill>
          <a:ln w="50800">
            <a:solidFill>
              <a:srgbClr val="4BACC6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8288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#Tag</a:t>
            </a:r>
          </a:p>
        </p:txBody>
      </p:sp>
      <p:sp>
        <p:nvSpPr>
          <p:cNvPr id="268" name="Shape 268"/>
          <p:cNvSpPr/>
          <p:nvPr/>
        </p:nvSpPr>
        <p:spPr>
          <a:xfrm>
            <a:off x="9095885" y="8342853"/>
            <a:ext cx="1621206" cy="74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36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Identify</a:t>
            </a:r>
          </a:p>
        </p:txBody>
      </p:sp>
      <p:cxnSp>
        <p:nvCxnSpPr>
          <p:cNvPr id="269" name="Connector 269"/>
          <p:cNvCxnSpPr/>
          <p:nvPr/>
        </p:nvCxnSpPr>
        <p:spPr>
          <a:xfrm>
            <a:off x="4859978" y="6999402"/>
            <a:ext cx="1656495" cy="73166"/>
          </a:xfrm>
          <a:prstGeom prst="straightConnector1">
            <a:avLst/>
          </a:prstGeom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0" name="Shape 270"/>
          <p:cNvSpPr/>
          <p:nvPr/>
        </p:nvSpPr>
        <p:spPr>
          <a:xfrm>
            <a:off x="6904150" y="6508932"/>
            <a:ext cx="1239462" cy="74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sz="3600">
                <a:solidFill>
                  <a:srgbClr val="C6783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event</a:t>
            </a:r>
          </a:p>
        </p:txBody>
      </p:sp>
      <p:sp>
        <p:nvSpPr>
          <p:cNvPr id="280" name="Shape 280"/>
          <p:cNvSpPr/>
          <p:nvPr/>
        </p:nvSpPr>
        <p:spPr>
          <a:xfrm>
            <a:off x="6015625" y="4717404"/>
            <a:ext cx="1081053" cy="1843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600" extrusionOk="0">
                <a:moveTo>
                  <a:pt x="21032" y="21600"/>
                </a:moveTo>
                <a:cubicBezTo>
                  <a:pt x="6431" y="13653"/>
                  <a:pt x="-568" y="6453"/>
                  <a:pt x="36" y="0"/>
                </a:cubicBezTo>
              </a:path>
            </a:pathLst>
          </a:custGeom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1383536" y="4121741"/>
            <a:ext cx="3609106" cy="166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200">
                <a:solidFill>
                  <a:srgbClr val="3F6797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Group by entity key generate features in event data</a:t>
            </a:r>
          </a:p>
        </p:txBody>
      </p:sp>
      <p:sp>
        <p:nvSpPr>
          <p:cNvPr id="273" name="Shape 273"/>
          <p:cNvSpPr/>
          <p:nvPr/>
        </p:nvSpPr>
        <p:spPr>
          <a:xfrm>
            <a:off x="20712065" y="3469311"/>
            <a:ext cx="2992335" cy="1270001"/>
          </a:xfrm>
          <a:prstGeom prst="roundRect">
            <a:avLst>
              <a:gd name="adj" fmla="val 15000"/>
            </a:avLst>
          </a:prstGeom>
          <a:solidFill>
            <a:srgbClr val="4BACC6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User Entity</a:t>
            </a:r>
          </a:p>
        </p:txBody>
      </p:sp>
      <p:sp>
        <p:nvSpPr>
          <p:cNvPr id="274" name="Shape 274"/>
          <p:cNvSpPr/>
          <p:nvPr/>
        </p:nvSpPr>
        <p:spPr>
          <a:xfrm>
            <a:off x="20712065" y="5527116"/>
            <a:ext cx="2992335" cy="1270001"/>
          </a:xfrm>
          <a:prstGeom prst="roundRect">
            <a:avLst>
              <a:gd name="adj" fmla="val 15000"/>
            </a:avLst>
          </a:prstGeom>
          <a:solidFill>
            <a:srgbClr val="9BBB59"/>
          </a:solidFill>
          <a:ln w="76200">
            <a:solidFill>
              <a:srgbClr val="FFFFFF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Product Entity</a:t>
            </a:r>
          </a:p>
        </p:txBody>
      </p:sp>
      <p:sp>
        <p:nvSpPr>
          <p:cNvPr id="275" name="Shape 275"/>
          <p:cNvSpPr/>
          <p:nvPr/>
        </p:nvSpPr>
        <p:spPr>
          <a:xfrm>
            <a:off x="20745640" y="7572222"/>
            <a:ext cx="2925184" cy="1534875"/>
          </a:xfrm>
          <a:prstGeom prst="roundRect">
            <a:avLst>
              <a:gd name="adj" fmla="val 29128"/>
            </a:avLst>
          </a:prstGeom>
          <a:solidFill>
            <a:srgbClr val="FFFFFF"/>
          </a:solidFill>
          <a:ln w="50800">
            <a:solidFill>
              <a:srgbClr val="4BACC6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$Feature </a:t>
            </a:r>
          </a:p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on Entity</a:t>
            </a:r>
          </a:p>
        </p:txBody>
      </p:sp>
      <p:sp>
        <p:nvSpPr>
          <p:cNvPr id="276" name="Shape 276"/>
          <p:cNvSpPr/>
          <p:nvPr/>
        </p:nvSpPr>
        <p:spPr>
          <a:xfrm>
            <a:off x="20844315" y="9869501"/>
            <a:ext cx="2727835" cy="1438172"/>
          </a:xfrm>
          <a:prstGeom prst="roundRect">
            <a:avLst>
              <a:gd name="adj" fmla="val 29128"/>
            </a:avLst>
          </a:prstGeom>
          <a:solidFill>
            <a:srgbClr val="FFFFFF"/>
          </a:solidFill>
          <a:ln w="50800">
            <a:solidFill>
              <a:srgbClr val="4BACC6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#Tag </a:t>
            </a:r>
          </a:p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on Entity</a:t>
            </a:r>
          </a:p>
        </p:txBody>
      </p:sp>
      <p:sp>
        <p:nvSpPr>
          <p:cNvPr id="281" name="Shape 281"/>
          <p:cNvSpPr/>
          <p:nvPr/>
        </p:nvSpPr>
        <p:spPr>
          <a:xfrm>
            <a:off x="2938159" y="8814375"/>
            <a:ext cx="1302974" cy="171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91" h="16229" extrusionOk="0">
                <a:moveTo>
                  <a:pt x="18591" y="2624"/>
                </a:moveTo>
                <a:cubicBezTo>
                  <a:pt x="2692" y="21600"/>
                  <a:pt x="-3009" y="20725"/>
                  <a:pt x="1487" y="0"/>
                </a:cubicBezTo>
              </a:path>
            </a:pathLst>
          </a:custGeom>
          <a:ln w="50800">
            <a:solidFill>
              <a:srgbClr val="8064A2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cxnSp>
        <p:nvCxnSpPr>
          <p:cNvPr id="278" name="Connector 278"/>
          <p:cNvCxnSpPr/>
          <p:nvPr/>
        </p:nvCxnSpPr>
        <p:spPr>
          <a:xfrm>
            <a:off x="4441047" y="9085157"/>
            <a:ext cx="2857774" cy="2170649"/>
          </a:xfrm>
          <a:prstGeom prst="straightConnector1">
            <a:avLst/>
          </a:prstGeom>
          <a:ln w="50800">
            <a:solidFill>
              <a:srgbClr val="8064A2"/>
            </a:solidFill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9" name="Shape 279"/>
          <p:cNvSpPr/>
          <p:nvPr/>
        </p:nvSpPr>
        <p:spPr>
          <a:xfrm>
            <a:off x="295389" y="11045783"/>
            <a:ext cx="4764103" cy="1668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3200">
                <a:solidFill>
                  <a:srgbClr val="8064A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Calculate implicit similarity  between entity based on Tags and Features</a:t>
            </a:r>
          </a:p>
        </p:txBody>
      </p:sp>
    </p:spTree>
    <p:extLst>
      <p:ext uri="{BB962C8B-B14F-4D97-AF65-F5344CB8AC3E}">
        <p14:creationId xmlns:p14="http://schemas.microsoft.com/office/powerpoint/2010/main" val="10558998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6338589" y="5390461"/>
            <a:ext cx="11706822" cy="2277072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怎麼開始進行？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6338589" y="1087933"/>
            <a:ext cx="11706822" cy="2277071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先盤點資料吧!</a:t>
            </a:r>
          </a:p>
        </p:txBody>
      </p:sp>
      <p:pic>
        <p:nvPicPr>
          <p:cNvPr id="254" name="Screen Shot 2016-12-08 at 4.38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3214" y="3661971"/>
            <a:ext cx="20357572" cy="6750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今天很雜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歷程工程 - Activity</a:t>
            </a:r>
          </a:p>
          <a:p>
            <a:r>
              <a:t>Machine Learning API Service</a:t>
            </a:r>
          </a:p>
          <a:p>
            <a:r>
              <a:t>Tensorflow Introduction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通路選擇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651509" indent="-651509" defTabSz="1737360">
              <a:spcBef>
                <a:spcPts val="1400"/>
              </a:spcBef>
              <a:defRPr sz="6080"/>
            </a:pPr>
            <a:r>
              <a:rPr dirty="0" smtClean="0"/>
              <a:t>MMB</a:t>
            </a:r>
            <a:r>
              <a:rPr lang="zh-TW" altLang="en-US" dirty="0" smtClean="0"/>
              <a:t> </a:t>
            </a:r>
            <a:r>
              <a:rPr lang="en-US" altLang="zh-TW" dirty="0" smtClean="0"/>
              <a:t>(My</a:t>
            </a:r>
            <a:r>
              <a:rPr lang="zh-TW" altLang="en-US" dirty="0" smtClean="0"/>
              <a:t> </a:t>
            </a:r>
            <a:r>
              <a:rPr lang="en-US" altLang="zh-TW" dirty="0" smtClean="0"/>
              <a:t>Mobile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Bank)</a:t>
            </a:r>
            <a:r>
              <a:rPr lang="zh-TW" altLang="en-US" dirty="0" smtClean="0"/>
              <a:t> </a:t>
            </a:r>
            <a:endParaRPr dirty="0"/>
          </a:p>
          <a:p>
            <a:pPr marL="651509" indent="-651509" defTabSz="1737360">
              <a:spcBef>
                <a:spcPts val="1400"/>
              </a:spcBef>
              <a:defRPr sz="6080"/>
            </a:pPr>
            <a:r>
              <a:rPr dirty="0"/>
              <a:t>MyBank</a:t>
            </a:r>
          </a:p>
          <a:p>
            <a:pPr marL="651509" indent="-651509" defTabSz="1737360">
              <a:spcBef>
                <a:spcPts val="1400"/>
              </a:spcBef>
              <a:defRPr sz="6080"/>
            </a:pPr>
            <a:r>
              <a:rPr dirty="0" smtClean="0"/>
              <a:t>MyATM</a:t>
            </a:r>
            <a:endParaRPr lang="en-US" dirty="0"/>
          </a:p>
          <a:p>
            <a:pPr marL="651509" indent="-651509" defTabSz="1737360">
              <a:spcBef>
                <a:spcPts val="1400"/>
              </a:spcBef>
              <a:defRPr sz="6080"/>
            </a:pPr>
            <a:r>
              <a:rPr lang="en-US" dirty="0" err="1" smtClean="0"/>
              <a:t>MyRewards</a:t>
            </a:r>
            <a:endParaRPr lang="en-US" dirty="0" smtClean="0"/>
          </a:p>
          <a:p>
            <a:pPr marL="651509" indent="-651509" defTabSz="1737360">
              <a:spcBef>
                <a:spcPts val="1400"/>
              </a:spcBef>
              <a:defRPr sz="6080"/>
            </a:pPr>
            <a:r>
              <a:rPr lang="zh-TW" altLang="en-US" dirty="0"/>
              <a:t>數位通路瀏覽、點擊</a:t>
            </a:r>
            <a:r>
              <a:rPr lang="zh-TW" altLang="en-US" dirty="0" smtClean="0"/>
              <a:t>行為</a:t>
            </a:r>
            <a:endParaRPr lang="en-US" dirty="0" smtClean="0"/>
          </a:p>
          <a:p>
            <a:pPr marL="651509" indent="-651509" defTabSz="1737360">
              <a:spcBef>
                <a:spcPts val="1400"/>
              </a:spcBef>
              <a:defRPr sz="6080"/>
            </a:pPr>
            <a:r>
              <a:rPr lang="zh-TW" altLang="en-US" dirty="0" smtClean="0"/>
              <a:t>客服進線</a:t>
            </a:r>
            <a:endParaRPr dirty="0"/>
          </a:p>
          <a:p>
            <a:pPr marL="651509" indent="-651509" defTabSz="1737360">
              <a:spcBef>
                <a:spcPts val="1400"/>
              </a:spcBef>
              <a:defRPr sz="6080"/>
            </a:pPr>
            <a:r>
              <a:rPr lang="en-US" altLang="zh-TW" dirty="0" smtClean="0"/>
              <a:t>ATM</a:t>
            </a:r>
            <a:r>
              <a:rPr lang="zh-TW" altLang="en-US" dirty="0" smtClean="0"/>
              <a:t>使用行為</a:t>
            </a:r>
            <a:endParaRPr dirty="0"/>
          </a:p>
          <a:p>
            <a:pPr marL="651509" indent="-651509" defTabSz="1737360">
              <a:spcBef>
                <a:spcPts val="1400"/>
              </a:spcBef>
              <a:defRPr sz="6080"/>
            </a:pPr>
            <a:r>
              <a:rPr lang="zh-TW" altLang="en-US" dirty="0" smtClean="0"/>
              <a:t>信用卡交易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6558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4833937" y="2883693"/>
            <a:ext cx="14716126" cy="464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>
              <a:defRPr sz="1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2. ML API Service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547082" y="5283165"/>
            <a:ext cx="23289836" cy="31496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2918">
              <a:defRPr sz="12000"/>
            </a:lvl1pPr>
          </a:lstStyle>
          <a:p>
            <a:r>
              <a:t>有沒有想過模型做好了怎麼讓人用？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API?</a:t>
            </a:r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022" y="3366597"/>
            <a:ext cx="19873956" cy="9258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電影推薦API</a:t>
            </a:r>
          </a:p>
        </p:txBody>
      </p:sp>
      <p:sp>
        <p:nvSpPr>
          <p:cNvPr id="264" name="Shape 264"/>
          <p:cNvSpPr/>
          <p:nvPr/>
        </p:nvSpPr>
        <p:spPr>
          <a:xfrm>
            <a:off x="3191758" y="3538140"/>
            <a:ext cx="18000484" cy="1724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defTabSz="788669">
              <a:defRPr sz="6144"/>
            </a:pPr>
            <a:r>
              <a:t>GET </a:t>
            </a:r>
            <a:r>
              <a:rPr u="sng">
                <a:hlinkClick r:id="rId2"/>
              </a:rPr>
              <a:t>http://localhost:8000/movielens/users/1/top/10</a:t>
            </a:r>
          </a:p>
        </p:txBody>
      </p:sp>
      <p:pic>
        <p:nvPicPr>
          <p:cNvPr id="265" name="Screen Shot 2016-12-08 at 4.49.2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8458" y="5882178"/>
            <a:ext cx="12827084" cy="6982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Iris類別預測API</a:t>
            </a:r>
          </a:p>
        </p:txBody>
      </p:sp>
      <p:sp>
        <p:nvSpPr>
          <p:cNvPr id="268" name="Shape 268"/>
          <p:cNvSpPr/>
          <p:nvPr/>
        </p:nvSpPr>
        <p:spPr>
          <a:xfrm>
            <a:off x="6040449" y="3585765"/>
            <a:ext cx="12129028" cy="184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>
              <a:defRPr sz="4000"/>
            </a:pPr>
            <a:r>
              <a:t>GET </a:t>
            </a:r>
            <a:r>
              <a:rPr u="sng">
                <a:hlinkClick r:id="rId2"/>
              </a:rPr>
              <a:t>http://localhost:8000/iris/features/2,3,4,1/class</a:t>
            </a:r>
          </a:p>
        </p:txBody>
      </p:sp>
      <p:pic>
        <p:nvPicPr>
          <p:cNvPr id="269" name="Screen Shot 2016-12-08 at 4.52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51752" y="5229518"/>
            <a:ext cx="9254570" cy="1809164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6214523" y="8443515"/>
            <a:ext cx="12129028" cy="1845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>
              <a:defRPr sz="4000"/>
            </a:pPr>
            <a:r>
              <a:t>GET </a:t>
            </a:r>
            <a:r>
              <a:rPr u="sng">
                <a:hlinkClick r:id="rId4"/>
              </a:rPr>
              <a:t>http://localhost:8000/iris/features/2,3,4,1/probs</a:t>
            </a:r>
          </a:p>
        </p:txBody>
      </p:sp>
      <p:pic>
        <p:nvPicPr>
          <p:cNvPr id="271" name="Screen Shot 2016-12-08 at 4.51.08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51752" y="9828595"/>
            <a:ext cx="9254570" cy="2526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96885">
              <a:defRPr sz="10864"/>
            </a:lvl1pPr>
          </a:lstStyle>
          <a:p>
            <a:r>
              <a:t>Machine Learning + API ?</a:t>
            </a:r>
          </a:p>
        </p:txBody>
      </p:sp>
      <p:pic>
        <p:nvPicPr>
          <p:cNvPr id="27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0168" y="4391248"/>
            <a:ext cx="20472401" cy="681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1852596" y="12201524"/>
            <a:ext cx="8272495" cy="564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000"/>
            </a:lvl1pPr>
          </a:lstStyle>
          <a:p>
            <a:r>
              <a:t>http://predictionio.incubator.apache.org/system/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1940393" y="363140"/>
            <a:ext cx="20503214" cy="1921465"/>
          </a:xfrm>
          <a:prstGeom prst="rect">
            <a:avLst/>
          </a:prstGeom>
        </p:spPr>
        <p:txBody>
          <a:bodyPr/>
          <a:lstStyle>
            <a:lvl1pPr defTabSz="739378">
              <a:defRPr sz="1008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github.com/b96705008/MLServices</a:t>
            </a:r>
          </a:p>
        </p:txBody>
      </p:sp>
      <p:sp>
        <p:nvSpPr>
          <p:cNvPr id="278" name="Shape 278"/>
          <p:cNvSpPr/>
          <p:nvPr/>
        </p:nvSpPr>
        <p:spPr>
          <a:xfrm>
            <a:off x="4222750" y="5773546"/>
            <a:ext cx="2843951" cy="2073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Dataset</a:t>
            </a:r>
          </a:p>
        </p:txBody>
      </p:sp>
      <p:sp>
        <p:nvSpPr>
          <p:cNvPr id="279" name="Shape 279"/>
          <p:cNvSpPr/>
          <p:nvPr/>
        </p:nvSpPr>
        <p:spPr>
          <a:xfrm>
            <a:off x="127000" y="6847031"/>
            <a:ext cx="2222314" cy="2112368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Source</a:t>
            </a:r>
          </a:p>
        </p:txBody>
      </p:sp>
      <p:sp>
        <p:nvSpPr>
          <p:cNvPr id="280" name="Shape 280"/>
          <p:cNvSpPr/>
          <p:nvPr/>
        </p:nvSpPr>
        <p:spPr>
          <a:xfrm>
            <a:off x="9299610" y="5817596"/>
            <a:ext cx="2843952" cy="20256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Algorithm</a:t>
            </a:r>
          </a:p>
        </p:txBody>
      </p:sp>
      <p:sp>
        <p:nvSpPr>
          <p:cNvPr id="281" name="Shape 281"/>
          <p:cNvSpPr/>
          <p:nvPr/>
        </p:nvSpPr>
        <p:spPr>
          <a:xfrm>
            <a:off x="5059725" y="3410400"/>
            <a:ext cx="1714104" cy="159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Numpy</a:t>
            </a:r>
          </a:p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Pandas</a:t>
            </a:r>
          </a:p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RDD</a:t>
            </a:r>
          </a:p>
        </p:txBody>
      </p:sp>
      <p:sp>
        <p:nvSpPr>
          <p:cNvPr id="282" name="Shape 282"/>
          <p:cNvSpPr/>
          <p:nvPr/>
        </p:nvSpPr>
        <p:spPr>
          <a:xfrm>
            <a:off x="11550376" y="2739605"/>
            <a:ext cx="3561303" cy="207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SkLearn</a:t>
            </a:r>
          </a:p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Keras</a:t>
            </a:r>
          </a:p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Tensorflow</a:t>
            </a:r>
          </a:p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Spark ML</a:t>
            </a:r>
          </a:p>
        </p:txBody>
      </p:sp>
      <p:sp>
        <p:nvSpPr>
          <p:cNvPr id="283" name="Shape 283"/>
          <p:cNvSpPr/>
          <p:nvPr/>
        </p:nvSpPr>
        <p:spPr>
          <a:xfrm>
            <a:off x="14376471" y="5821171"/>
            <a:ext cx="2843951" cy="20256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Model</a:t>
            </a:r>
          </a:p>
        </p:txBody>
      </p:sp>
      <p:sp>
        <p:nvSpPr>
          <p:cNvPr id="284" name="Shape 284"/>
          <p:cNvSpPr/>
          <p:nvPr/>
        </p:nvSpPr>
        <p:spPr>
          <a:xfrm>
            <a:off x="4206727" y="9734358"/>
            <a:ext cx="13208295" cy="15906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Engine</a:t>
            </a:r>
          </a:p>
        </p:txBody>
      </p:sp>
      <p:sp>
        <p:nvSpPr>
          <p:cNvPr id="285" name="Shape 285"/>
          <p:cNvSpPr/>
          <p:nvPr/>
        </p:nvSpPr>
        <p:spPr>
          <a:xfrm>
            <a:off x="9030223" y="11244374"/>
            <a:ext cx="3561304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luigi or other scheduler</a:t>
            </a:r>
          </a:p>
        </p:txBody>
      </p:sp>
      <p:pic>
        <p:nvPicPr>
          <p:cNvPr id="286" name="Picture 285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812942">
            <a:off x="2232145" y="6943262"/>
            <a:ext cx="2124934" cy="457905"/>
          </a:xfrm>
          <a:prstGeom prst="rect">
            <a:avLst/>
          </a:prstGeom>
        </p:spPr>
      </p:pic>
      <p:pic>
        <p:nvPicPr>
          <p:cNvPr id="288" name="Picture 287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7618" y="6581231"/>
            <a:ext cx="2286579" cy="457905"/>
          </a:xfrm>
          <a:prstGeom prst="rect">
            <a:avLst/>
          </a:prstGeom>
        </p:spPr>
      </p:pic>
      <p:pic>
        <p:nvPicPr>
          <p:cNvPr id="290" name="Picture 289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909490" y="6581231"/>
            <a:ext cx="2548833" cy="457905"/>
          </a:xfrm>
          <a:prstGeom prst="rect">
            <a:avLst/>
          </a:prstGeom>
        </p:spPr>
      </p:pic>
      <p:sp>
        <p:nvSpPr>
          <p:cNvPr id="292" name="Shape 292"/>
          <p:cNvSpPr/>
          <p:nvPr/>
        </p:nvSpPr>
        <p:spPr>
          <a:xfrm>
            <a:off x="1929080" y="5969496"/>
            <a:ext cx="2129308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read data</a:t>
            </a:r>
          </a:p>
        </p:txBody>
      </p:sp>
      <p:sp>
        <p:nvSpPr>
          <p:cNvPr id="293" name="Shape 293"/>
          <p:cNvSpPr/>
          <p:nvPr/>
        </p:nvSpPr>
        <p:spPr>
          <a:xfrm>
            <a:off x="7279664" y="5226949"/>
            <a:ext cx="1806983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training</a:t>
            </a:r>
          </a:p>
          <a:p>
            <a:pPr>
              <a:defRPr sz="3600"/>
            </a:pPr>
            <a:r>
              <a:t>data</a:t>
            </a:r>
          </a:p>
        </p:txBody>
      </p:sp>
      <p:sp>
        <p:nvSpPr>
          <p:cNvPr id="294" name="Shape 294"/>
          <p:cNvSpPr/>
          <p:nvPr/>
        </p:nvSpPr>
        <p:spPr>
          <a:xfrm>
            <a:off x="12529262" y="5226949"/>
            <a:ext cx="1603529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dump </a:t>
            </a:r>
          </a:p>
          <a:p>
            <a:pPr>
              <a:defRPr sz="3600"/>
            </a:pPr>
            <a:r>
              <a:t>load</a:t>
            </a:r>
          </a:p>
        </p:txBody>
      </p:sp>
      <p:pic>
        <p:nvPicPr>
          <p:cNvPr id="295" name="Picture 294"/>
          <p:cNvPicPr>
            <a:picLocks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2302926">
            <a:off x="6650701" y="8594633"/>
            <a:ext cx="4352414" cy="457904"/>
          </a:xfrm>
          <a:prstGeom prst="rect">
            <a:avLst/>
          </a:prstGeom>
        </p:spPr>
      </p:pic>
      <p:pic>
        <p:nvPicPr>
          <p:cNvPr id="297" name="Picture 296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9726959">
            <a:off x="10637213" y="8486020"/>
            <a:ext cx="3954097" cy="457905"/>
          </a:xfrm>
          <a:prstGeom prst="rect">
            <a:avLst/>
          </a:prstGeom>
        </p:spPr>
      </p:pic>
      <p:pic>
        <p:nvPicPr>
          <p:cNvPr id="299" name="Picture 298"/>
          <p:cNvPicPr>
            <a:picLocks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9756649" y="8695510"/>
            <a:ext cx="1976969" cy="457905"/>
          </a:xfrm>
          <a:prstGeom prst="rect">
            <a:avLst/>
          </a:prstGeom>
        </p:spPr>
      </p:pic>
      <p:sp>
        <p:nvSpPr>
          <p:cNvPr id="301" name="Shape 301"/>
          <p:cNvSpPr/>
          <p:nvPr/>
        </p:nvSpPr>
        <p:spPr>
          <a:xfrm>
            <a:off x="12164645" y="8853199"/>
            <a:ext cx="2332763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coordinate</a:t>
            </a:r>
          </a:p>
        </p:txBody>
      </p:sp>
      <p:sp>
        <p:nvSpPr>
          <p:cNvPr id="302" name="Shape 302"/>
          <p:cNvSpPr/>
          <p:nvPr/>
        </p:nvSpPr>
        <p:spPr>
          <a:xfrm>
            <a:off x="19318606" y="5959354"/>
            <a:ext cx="2129309" cy="562645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Serving</a:t>
            </a:r>
          </a:p>
        </p:txBody>
      </p:sp>
      <p:pic>
        <p:nvPicPr>
          <p:cNvPr id="303" name="Picture 302"/>
          <p:cNvPicPr>
            <a:picLocks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1356420" y="8768310"/>
            <a:ext cx="2277819" cy="457904"/>
          </a:xfrm>
          <a:prstGeom prst="rect">
            <a:avLst/>
          </a:prstGeom>
        </p:spPr>
      </p:pic>
      <p:sp>
        <p:nvSpPr>
          <p:cNvPr id="305" name="Shape 305"/>
          <p:cNvSpPr/>
          <p:nvPr/>
        </p:nvSpPr>
        <p:spPr>
          <a:xfrm>
            <a:off x="22034088" y="8159399"/>
            <a:ext cx="866979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API</a:t>
            </a:r>
          </a:p>
        </p:txBody>
      </p:sp>
      <p:pic>
        <p:nvPicPr>
          <p:cNvPr id="306" name="Picture 305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0800000">
            <a:off x="16964186" y="8768309"/>
            <a:ext cx="2286579" cy="457905"/>
          </a:xfrm>
          <a:prstGeom prst="rect">
            <a:avLst/>
          </a:prstGeom>
        </p:spPr>
      </p:pic>
      <p:sp>
        <p:nvSpPr>
          <p:cNvPr id="308" name="Shape 308"/>
          <p:cNvSpPr/>
          <p:nvPr/>
        </p:nvSpPr>
        <p:spPr>
          <a:xfrm>
            <a:off x="17013616" y="8159399"/>
            <a:ext cx="2289786" cy="68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Get Model</a:t>
            </a:r>
          </a:p>
        </p:txBody>
      </p:sp>
      <p:sp>
        <p:nvSpPr>
          <p:cNvPr id="309" name="Shape 309"/>
          <p:cNvSpPr/>
          <p:nvPr/>
        </p:nvSpPr>
        <p:spPr>
          <a:xfrm>
            <a:off x="18258956" y="4220622"/>
            <a:ext cx="4248610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Flask or </a:t>
            </a:r>
          </a:p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Other API framework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4387453" y="5339953"/>
            <a:ext cx="15609094" cy="3036094"/>
          </a:xfrm>
          <a:prstGeom prst="rect">
            <a:avLst/>
          </a:prstGeom>
        </p:spPr>
        <p:txBody>
          <a:bodyPr/>
          <a:lstStyle/>
          <a:p>
            <a:r>
              <a:t>Try it!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1854305" y="3431381"/>
            <a:ext cx="20675390" cy="464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>
              <a:defRPr sz="1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3. Tensorflow Hello World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833937" y="3431381"/>
            <a:ext cx="14716126" cy="4643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>
            <a:lvl1pPr>
              <a:defRPr sz="11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Part 1. 歷程工程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安裝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https://www.tensorflow.org/versions/r0.12/get_started/os_setup.html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20" name="Screen Shot 2016-12-09 at 9.38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62" y="360661"/>
            <a:ext cx="24384001" cy="13103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4387453" y="4714875"/>
            <a:ext cx="15609094" cy="3036094"/>
          </a:xfrm>
          <a:prstGeom prst="rect">
            <a:avLst/>
          </a:prstGeom>
        </p:spPr>
        <p:txBody>
          <a:bodyPr/>
          <a:lstStyle/>
          <a:p>
            <a:r>
              <a:t>金融行為 + 動態消息</a:t>
            </a:r>
          </a:p>
        </p:txBody>
      </p:sp>
    </p:spTree>
    <p:extLst>
      <p:ext uri="{BB962C8B-B14F-4D97-AF65-F5344CB8AC3E}">
        <p14:creationId xmlns:p14="http://schemas.microsoft.com/office/powerpoint/2010/main" val="15429066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9941" y="9116821"/>
            <a:ext cx="2447689" cy="244769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11359743" y="8914620"/>
            <a:ext cx="2508703" cy="1018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44" name="Shape 144"/>
          <p:cNvSpPr/>
          <p:nvPr/>
        </p:nvSpPr>
        <p:spPr>
          <a:xfrm>
            <a:off x="15164908" y="10870800"/>
            <a:ext cx="3183725" cy="875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信義分行</a:t>
            </a:r>
          </a:p>
        </p:txBody>
      </p:sp>
      <p:sp>
        <p:nvSpPr>
          <p:cNvPr id="145" name="Shape 145"/>
          <p:cNvSpPr/>
          <p:nvPr/>
        </p:nvSpPr>
        <p:spPr>
          <a:xfrm>
            <a:off x="11345447" y="10961727"/>
            <a:ext cx="3680296" cy="694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2015/02/29 9:34</a:t>
            </a:r>
          </a:p>
        </p:txBody>
      </p:sp>
      <p:sp>
        <p:nvSpPr>
          <p:cNvPr id="146" name="Shape 146"/>
          <p:cNvSpPr/>
          <p:nvPr/>
        </p:nvSpPr>
        <p:spPr>
          <a:xfrm>
            <a:off x="11307428" y="10054207"/>
            <a:ext cx="7226478" cy="953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8" tIns="53578" rIns="53578" bIns="53578" anchor="ctr"/>
          <a:lstStyle/>
          <a:p>
            <a:pPr>
              <a:defRPr sz="4600"/>
            </a:pPr>
            <a:r>
              <a:t>開辦了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信用卡戶</a:t>
            </a:r>
            <a:r>
              <a:t> -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長榮無限</a:t>
            </a:r>
          </a:p>
        </p:txBody>
      </p:sp>
      <p:pic>
        <p:nvPicPr>
          <p:cNvPr id="147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7219" y="5661433"/>
            <a:ext cx="2393134" cy="239313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11157764" y="5595447"/>
            <a:ext cx="2452787" cy="99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49" name="Shape 149"/>
          <p:cNvSpPr/>
          <p:nvPr/>
        </p:nvSpPr>
        <p:spPr>
          <a:xfrm>
            <a:off x="15164909" y="7529996"/>
            <a:ext cx="3943597" cy="85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MyRewards</a:t>
            </a:r>
          </a:p>
        </p:txBody>
      </p:sp>
      <p:sp>
        <p:nvSpPr>
          <p:cNvPr id="150" name="Shape 150"/>
          <p:cNvSpPr/>
          <p:nvPr/>
        </p:nvSpPr>
        <p:spPr>
          <a:xfrm>
            <a:off x="11250927" y="7618896"/>
            <a:ext cx="3869333" cy="678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2015/04/29 12:08</a:t>
            </a:r>
          </a:p>
        </p:txBody>
      </p:sp>
      <p:sp>
        <p:nvSpPr>
          <p:cNvPr id="151" name="Shape 151"/>
          <p:cNvSpPr/>
          <p:nvPr/>
        </p:nvSpPr>
        <p:spPr>
          <a:xfrm>
            <a:off x="11308805" y="6638927"/>
            <a:ext cx="6481020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兌換了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紅利商品 - 茶葉蛋</a:t>
            </a:r>
          </a:p>
        </p:txBody>
      </p:sp>
      <p:pic>
        <p:nvPicPr>
          <p:cNvPr id="152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7219" y="2775364"/>
            <a:ext cx="2393134" cy="2393134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11157764" y="2548812"/>
            <a:ext cx="2452787" cy="996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 </a:t>
            </a:r>
          </a:p>
        </p:txBody>
      </p:sp>
      <p:sp>
        <p:nvSpPr>
          <p:cNvPr id="154" name="Shape 154"/>
          <p:cNvSpPr/>
          <p:nvPr/>
        </p:nvSpPr>
        <p:spPr>
          <a:xfrm>
            <a:off x="15259191" y="4569793"/>
            <a:ext cx="5058841" cy="85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200"/>
            </a:pPr>
            <a:r>
              <a:t>- 於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公館捷運1號ATM</a:t>
            </a:r>
          </a:p>
        </p:txBody>
      </p:sp>
      <p:sp>
        <p:nvSpPr>
          <p:cNvPr id="155" name="Shape 155"/>
          <p:cNvSpPr/>
          <p:nvPr/>
        </p:nvSpPr>
        <p:spPr>
          <a:xfrm>
            <a:off x="11250927" y="4658693"/>
            <a:ext cx="3869333" cy="678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2015/05/27 20:48</a:t>
            </a:r>
          </a:p>
        </p:txBody>
      </p:sp>
      <p:sp>
        <p:nvSpPr>
          <p:cNvPr id="156" name="Shape 156"/>
          <p:cNvSpPr/>
          <p:nvPr/>
        </p:nvSpPr>
        <p:spPr>
          <a:xfrm>
            <a:off x="11155842" y="3635508"/>
            <a:ext cx="7196272" cy="93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4600"/>
            </a:pPr>
            <a:r>
              <a:t>從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台幣存款戶</a:t>
            </a:r>
            <a:r>
              <a:t> - 提款1000元</a:t>
            </a:r>
          </a:p>
        </p:txBody>
      </p:sp>
      <p:sp>
        <p:nvSpPr>
          <p:cNvPr id="157" name="Shape 157"/>
          <p:cNvSpPr/>
          <p:nvPr/>
        </p:nvSpPr>
        <p:spPr>
          <a:xfrm>
            <a:off x="2350833" y="1146571"/>
            <a:ext cx="7608987" cy="113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/>
          <a:p>
            <a:pPr>
              <a:defRPr sz="5800"/>
            </a:pPr>
            <a:r>
              <a:t>客戶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Roger</a:t>
            </a:r>
            <a:r>
              <a:t>活動事件流 </a:t>
            </a:r>
          </a:p>
        </p:txBody>
      </p:sp>
      <p:sp>
        <p:nvSpPr>
          <p:cNvPr id="158" name="Shape 158"/>
          <p:cNvSpPr/>
          <p:nvPr/>
        </p:nvSpPr>
        <p:spPr>
          <a:xfrm flipV="1">
            <a:off x="4101702" y="2871364"/>
            <a:ext cx="1" cy="886872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3578" tIns="53578" rIns="53578" bIns="53578" anchor="ctr"/>
          <a:lstStyle/>
          <a:p>
            <a:pPr>
              <a:defRPr sz="3000"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4441859" y="10681890"/>
            <a:ext cx="1093719" cy="8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4600"/>
            </a:lvl1pPr>
          </a:lstStyle>
          <a:p>
            <a:r>
              <a:t>old </a:t>
            </a:r>
          </a:p>
        </p:txBody>
      </p:sp>
      <p:sp>
        <p:nvSpPr>
          <p:cNvPr id="160" name="Shape 160"/>
          <p:cNvSpPr/>
          <p:nvPr/>
        </p:nvSpPr>
        <p:spPr>
          <a:xfrm>
            <a:off x="4207963" y="2644068"/>
            <a:ext cx="2133011" cy="80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4600"/>
            </a:lvl1pPr>
          </a:lstStyle>
          <a:p>
            <a:r>
              <a:t>newest </a:t>
            </a:r>
          </a:p>
        </p:txBody>
      </p:sp>
    </p:spTree>
    <p:extLst>
      <p:ext uri="{BB962C8B-B14F-4D97-AF65-F5344CB8AC3E}">
        <p14:creationId xmlns:p14="http://schemas.microsoft.com/office/powerpoint/2010/main" val="767818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100141" y="4852193"/>
            <a:ext cx="3007718" cy="233283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Actor</a:t>
            </a:r>
          </a:p>
        </p:txBody>
      </p:sp>
      <p:sp>
        <p:nvSpPr>
          <p:cNvPr id="163" name="Shape 163"/>
          <p:cNvSpPr/>
          <p:nvPr/>
        </p:nvSpPr>
        <p:spPr>
          <a:xfrm>
            <a:off x="2632075" y="4677171"/>
            <a:ext cx="2308226" cy="268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客戶</a:t>
            </a:r>
          </a:p>
          <a:p>
            <a:r>
              <a:t>Cookie</a:t>
            </a:r>
          </a:p>
          <a:p>
            <a:r>
              <a:t>員工</a:t>
            </a:r>
          </a:p>
        </p:txBody>
      </p:sp>
      <p:sp>
        <p:nvSpPr>
          <p:cNvPr id="164" name="Shape 164"/>
          <p:cNvSpPr/>
          <p:nvPr/>
        </p:nvSpPr>
        <p:spPr>
          <a:xfrm>
            <a:off x="16668750" y="4808339"/>
            <a:ext cx="3190082" cy="242054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object</a:t>
            </a:r>
          </a:p>
        </p:txBody>
      </p:sp>
      <p:sp>
        <p:nvSpPr>
          <p:cNvPr id="165" name="Shape 165"/>
          <p:cNvSpPr/>
          <p:nvPr/>
        </p:nvSpPr>
        <p:spPr>
          <a:xfrm>
            <a:off x="11064382" y="5383609"/>
            <a:ext cx="3183923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Action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9930447" y="2092324"/>
            <a:ext cx="160210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開戶</a:t>
            </a:r>
          </a:p>
          <a:p>
            <a:r>
              <a:t>開卡</a:t>
            </a:r>
          </a:p>
        </p:txBody>
      </p:sp>
      <p:sp>
        <p:nvSpPr>
          <p:cNvPr id="167" name="Shape 167"/>
          <p:cNvSpPr/>
          <p:nvPr/>
        </p:nvSpPr>
        <p:spPr>
          <a:xfrm>
            <a:off x="20372386" y="4169171"/>
            <a:ext cx="2872106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帳戶</a:t>
            </a:r>
          </a:p>
          <a:p>
            <a:r>
              <a:t>消費店家</a:t>
            </a:r>
          </a:p>
          <a:p>
            <a:r>
              <a:t>商品</a:t>
            </a:r>
          </a:p>
          <a:p>
            <a:r>
              <a:t>其他客戶</a:t>
            </a:r>
          </a:p>
        </p:txBody>
      </p:sp>
      <p:sp>
        <p:nvSpPr>
          <p:cNvPr id="168" name="Shape 168"/>
          <p:cNvSpPr/>
          <p:nvPr/>
        </p:nvSpPr>
        <p:spPr>
          <a:xfrm>
            <a:off x="16052911" y="2092324"/>
            <a:ext cx="160210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瀏覽</a:t>
            </a:r>
          </a:p>
          <a:p>
            <a:r>
              <a:t>點擊</a:t>
            </a:r>
          </a:p>
        </p:txBody>
      </p:sp>
      <p:sp>
        <p:nvSpPr>
          <p:cNvPr id="169" name="Shape 169"/>
          <p:cNvSpPr/>
          <p:nvPr/>
        </p:nvSpPr>
        <p:spPr>
          <a:xfrm>
            <a:off x="11659694" y="2092324"/>
            <a:ext cx="206057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刷卡</a:t>
            </a:r>
          </a:p>
          <a:p>
            <a:r>
              <a:t>買產品</a:t>
            </a:r>
          </a:p>
        </p:txBody>
      </p:sp>
      <p:sp>
        <p:nvSpPr>
          <p:cNvPr id="170" name="Shape 170"/>
          <p:cNvSpPr/>
          <p:nvPr/>
        </p:nvSpPr>
        <p:spPr>
          <a:xfrm>
            <a:off x="7954962" y="8603853"/>
            <a:ext cx="2695576" cy="197723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Time</a:t>
            </a:r>
          </a:p>
        </p:txBody>
      </p:sp>
      <p:sp>
        <p:nvSpPr>
          <p:cNvPr id="171" name="Shape 171"/>
          <p:cNvSpPr/>
          <p:nvPr/>
        </p:nvSpPr>
        <p:spPr>
          <a:xfrm>
            <a:off x="5256212" y="8518921"/>
            <a:ext cx="2695576" cy="458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日期</a:t>
            </a:r>
          </a:p>
          <a:p>
            <a:r>
              <a:t>時間</a:t>
            </a:r>
          </a:p>
          <a:p>
            <a:r>
              <a:t>早中晚</a:t>
            </a:r>
          </a:p>
          <a:p>
            <a:r>
              <a:t>星期幾</a:t>
            </a:r>
          </a:p>
          <a:p>
            <a:r>
              <a:t>特定節日</a:t>
            </a:r>
          </a:p>
        </p:txBody>
      </p:sp>
      <p:sp>
        <p:nvSpPr>
          <p:cNvPr id="172" name="Shape 172"/>
          <p:cNvSpPr/>
          <p:nvPr/>
        </p:nvSpPr>
        <p:spPr>
          <a:xfrm>
            <a:off x="13768038" y="2092324"/>
            <a:ext cx="223710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打客服</a:t>
            </a:r>
          </a:p>
          <a:p>
            <a:r>
              <a:t>領錢</a:t>
            </a:r>
          </a:p>
        </p:txBody>
      </p:sp>
      <p:sp>
        <p:nvSpPr>
          <p:cNvPr id="173" name="Shape 173"/>
          <p:cNvSpPr/>
          <p:nvPr/>
        </p:nvSpPr>
        <p:spPr>
          <a:xfrm>
            <a:off x="14697075" y="8603853"/>
            <a:ext cx="2438500" cy="197723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Channel</a:t>
            </a:r>
          </a:p>
        </p:txBody>
      </p:sp>
      <p:sp>
        <p:nvSpPr>
          <p:cNvPr id="174" name="Shape 174"/>
          <p:cNvSpPr/>
          <p:nvPr/>
        </p:nvSpPr>
        <p:spPr>
          <a:xfrm>
            <a:off x="17718087" y="8735218"/>
            <a:ext cx="2695576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通路</a:t>
            </a:r>
          </a:p>
          <a:p>
            <a:r>
              <a:t>網銀</a:t>
            </a:r>
          </a:p>
          <a:p>
            <a:r>
              <a:t>XX分行</a:t>
            </a:r>
          </a:p>
          <a:p>
            <a:r>
              <a:t>店家地點</a:t>
            </a:r>
          </a:p>
        </p:txBody>
      </p:sp>
      <p:sp>
        <p:nvSpPr>
          <p:cNvPr id="175" name="Shape 175"/>
          <p:cNvSpPr/>
          <p:nvPr/>
        </p:nvSpPr>
        <p:spPr>
          <a:xfrm>
            <a:off x="2847101" y="948776"/>
            <a:ext cx="2597118" cy="1769102"/>
          </a:xfrm>
          <a:prstGeom prst="ellipse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/>
            </a:lvl1pPr>
          </a:lstStyle>
          <a:p>
            <a:r>
              <a:t>Trigger</a:t>
            </a:r>
          </a:p>
        </p:txBody>
      </p:sp>
      <p:sp>
        <p:nvSpPr>
          <p:cNvPr id="176" name="Shape 176"/>
          <p:cNvSpPr/>
          <p:nvPr/>
        </p:nvSpPr>
        <p:spPr>
          <a:xfrm>
            <a:off x="5514340" y="491889"/>
            <a:ext cx="2179321" cy="268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動機</a:t>
            </a:r>
          </a:p>
          <a:p>
            <a:r>
              <a:t>referer</a:t>
            </a:r>
          </a:p>
          <a:p>
            <a:r>
              <a:t>觸發點</a:t>
            </a:r>
          </a:p>
        </p:txBody>
      </p:sp>
    </p:spTree>
    <p:extLst>
      <p:ext uri="{BB962C8B-B14F-4D97-AF65-F5344CB8AC3E}">
        <p14:creationId xmlns:p14="http://schemas.microsoft.com/office/powerpoint/2010/main" val="5039250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 Feed ?</a:t>
            </a:r>
          </a:p>
        </p:txBody>
      </p:sp>
      <p:sp>
        <p:nvSpPr>
          <p:cNvPr id="179" name="Shape 179"/>
          <p:cNvSpPr/>
          <p:nvPr/>
        </p:nvSpPr>
        <p:spPr>
          <a:xfrm>
            <a:off x="370192" y="12903199"/>
            <a:ext cx="151663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 u="sng">
                <a:hlinkClick r:id="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https://github.com/activitystreams/activity-schema/blob/master/activity-schema.md</a:t>
            </a:r>
          </a:p>
        </p:txBody>
      </p:sp>
      <p:pic>
        <p:nvPicPr>
          <p:cNvPr id="180" name="Screen Shot 2016-10-16 at 11.14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953" y="4204499"/>
            <a:ext cx="19066094" cy="62308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03792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ctrTitle"/>
          </p:nvPr>
        </p:nvSpPr>
        <p:spPr>
          <a:xfrm>
            <a:off x="4833937" y="3278981"/>
            <a:ext cx="14716126" cy="4643438"/>
          </a:xfrm>
          <a:prstGeom prst="rect">
            <a:avLst/>
          </a:prstGeom>
        </p:spPr>
        <p:txBody>
          <a:bodyPr/>
          <a:lstStyle>
            <a:lvl1pPr defTabSz="788669">
              <a:defRPr sz="24576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 smtClean="0"/>
              <a:t>單</a:t>
            </a:r>
            <a:r>
              <a:rPr lang="zh-TW" altLang="en-US" dirty="0" smtClean="0"/>
              <a:t>一</a:t>
            </a:r>
            <a:r>
              <a:rPr dirty="0" smtClean="0"/>
              <a:t>事件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267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ctrTitle"/>
          </p:nvPr>
        </p:nvSpPr>
        <p:spPr>
          <a:xfrm rot="16200000">
            <a:off x="-4946732" y="4536281"/>
            <a:ext cx="14716126" cy="4643438"/>
          </a:xfrm>
          <a:prstGeom prst="rect">
            <a:avLst/>
          </a:prstGeom>
        </p:spPr>
        <p:txBody>
          <a:bodyPr/>
          <a:lstStyle>
            <a:lvl1pPr defTabSz="788669">
              <a:defRPr sz="24576" u="sng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簡單事件</a:t>
            </a:r>
          </a:p>
        </p:txBody>
      </p:sp>
      <p:sp>
        <p:nvSpPr>
          <p:cNvPr id="185" name="Shape 185"/>
          <p:cNvSpPr/>
          <p:nvPr/>
        </p:nvSpPr>
        <p:spPr>
          <a:xfrm>
            <a:off x="5157980" y="995362"/>
            <a:ext cx="18716229" cy="1172527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{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actor</a:t>
            </a:r>
            <a:r>
              <a:t>: {…},             # 動作者（主詞）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action</a:t>
            </a:r>
            <a:r>
              <a:t>: {…},           # 動作（動詞）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object</a:t>
            </a:r>
            <a:r>
              <a:t>: {…},           # 目標物（受詞）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u="sng"/>
              <a:t>channel</a:t>
            </a:r>
            <a:r>
              <a:t>: {…},        # 通路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attributes: {…}      # 補充說明（補充上述四者）</a:t>
            </a:r>
          </a:p>
          <a:p>
            <a:pPr algn="l">
              <a:defRPr sz="6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29092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Macintosh PowerPoint</Application>
  <PresentationFormat>Custom</PresentationFormat>
  <Paragraphs>429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 Black</vt:lpstr>
      <vt:lpstr>Calibri</vt:lpstr>
      <vt:lpstr>Helvetica</vt:lpstr>
      <vt:lpstr>Helvetica Light</vt:lpstr>
      <vt:lpstr>Helvetica Neue</vt:lpstr>
      <vt:lpstr>White</vt:lpstr>
      <vt:lpstr>大數據平台</vt:lpstr>
      <vt:lpstr>今天很雜</vt:lpstr>
      <vt:lpstr>PowerPoint Presentation</vt:lpstr>
      <vt:lpstr>金融行為 + 動態消息</vt:lpstr>
      <vt:lpstr>PowerPoint Presentation</vt:lpstr>
      <vt:lpstr>PowerPoint Presentation</vt:lpstr>
      <vt:lpstr>Activity Feed ?</vt:lpstr>
      <vt:lpstr>單一事件</vt:lpstr>
      <vt:lpstr>簡單事件</vt:lpstr>
      <vt:lpstr>PowerPoint Presentation</vt:lpstr>
      <vt:lpstr>ATM 提款</vt:lpstr>
      <vt:lpstr>雙向事件</vt:lpstr>
      <vt:lpstr>ATM 轉帳</vt:lpstr>
      <vt:lpstr>Schema for SQL</vt:lpstr>
      <vt:lpstr>PowerPoint Presentation</vt:lpstr>
      <vt:lpstr>PowerPoint Presentation</vt:lpstr>
      <vt:lpstr>Cathay Graph</vt:lpstr>
      <vt:lpstr>怎麼開始進行？</vt:lpstr>
      <vt:lpstr>先盤點資料吧!</vt:lpstr>
      <vt:lpstr>通路選擇</vt:lpstr>
      <vt:lpstr>PowerPoint Presentation</vt:lpstr>
      <vt:lpstr>有沒有想過模型做好了怎麼讓人用？</vt:lpstr>
      <vt:lpstr>API?</vt:lpstr>
      <vt:lpstr>電影推薦API</vt:lpstr>
      <vt:lpstr>Iris類別預測API</vt:lpstr>
      <vt:lpstr>Machine Learning + API ?</vt:lpstr>
      <vt:lpstr>github.com/b96705008/MLServices</vt:lpstr>
      <vt:lpstr>Try it!</vt:lpstr>
      <vt:lpstr>PowerPoint Presentation</vt:lpstr>
      <vt:lpstr>安裝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大數據平台</dc:title>
  <cp:lastModifiedBy>Microsoft Office User</cp:lastModifiedBy>
  <cp:revision>1</cp:revision>
  <dcterms:modified xsi:type="dcterms:W3CDTF">2016-12-13T14:03:13Z</dcterms:modified>
</cp:coreProperties>
</file>