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300" r:id="rId10"/>
    <p:sldId id="266" r:id="rId11"/>
    <p:sldId id="267" r:id="rId12"/>
    <p:sldId id="268" r:id="rId13"/>
    <p:sldId id="269" r:id="rId14"/>
    <p:sldId id="272" r:id="rId15"/>
    <p:sldId id="289" r:id="rId16"/>
    <p:sldId id="274" r:id="rId17"/>
    <p:sldId id="275" r:id="rId18"/>
    <p:sldId id="276" r:id="rId19"/>
    <p:sldId id="270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99" r:id="rId28"/>
    <p:sldId id="286" r:id="rId29"/>
    <p:sldId id="287" r:id="rId30"/>
    <p:sldId id="288" r:id="rId31"/>
    <p:sldId id="290" r:id="rId32"/>
    <p:sldId id="292" r:id="rId33"/>
    <p:sldId id="293" r:id="rId34"/>
    <p:sldId id="294" r:id="rId35"/>
    <p:sldId id="295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4E"/>
    <a:srgbClr val="00A2FF"/>
    <a:srgbClr val="ABE9FF"/>
    <a:srgbClr val="CC00CC"/>
    <a:srgbClr val="F2C312"/>
    <a:srgbClr val="15DDC5"/>
    <a:srgbClr val="1BBC9B"/>
    <a:srgbClr val="BA940A"/>
    <a:srgbClr val="169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4218" autoAdjust="0"/>
  </p:normalViewPr>
  <p:slideViewPr>
    <p:cSldViewPr snapToGrid="0">
      <p:cViewPr varScale="1">
        <p:scale>
          <a:sx n="57" d="100"/>
          <a:sy n="57" d="100"/>
        </p:scale>
        <p:origin x="10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5CCC-A2E3-48C2-9852-80843C3C9533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6594-E275-48CF-84BF-17D428298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8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0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332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25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5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52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3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21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都沒辦法包含藍色的點</a:t>
            </a:r>
            <a:endParaRPr lang="en-US" altLang="zh-CN" dirty="0"/>
          </a:p>
          <a:p>
            <a:r>
              <a:rPr lang="zh-CN" altLang="en-US" dirty="0"/>
              <a:t>藍色的點周圍也沒有其他點 </a:t>
            </a:r>
            <a:r>
              <a:rPr lang="en-US" altLang="zh-CN" dirty="0"/>
              <a:t>(</a:t>
            </a:r>
            <a:r>
              <a:rPr lang="zh-CN" altLang="en-US" dirty="0"/>
              <a:t>沒辦法達到稠密度 </a:t>
            </a:r>
            <a:r>
              <a:rPr lang="en-US" altLang="zh-CN" dirty="0"/>
              <a:t>4)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57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2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554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40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7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 </a:t>
            </a:r>
            <a:r>
              <a:rPr lang="en-US" altLang="zh-CN" dirty="0"/>
              <a:t>a, b, c, d </a:t>
            </a:r>
            <a:r>
              <a:rPr lang="zh-CN" altLang="en-US" dirty="0"/>
              <a:t>是核心對象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a </a:t>
            </a:r>
            <a:r>
              <a:rPr lang="zh-CN" altLang="en-US" dirty="0"/>
              <a:t>這個 </a:t>
            </a:r>
            <a:r>
              <a:rPr lang="en-US" altLang="zh-TW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Ɛ </a:t>
            </a:r>
            <a:r>
              <a:rPr lang="zh-CN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鄰域內，包含 </a:t>
            </a:r>
            <a:r>
              <a:rPr lang="en-US" altLang="zh-CN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 </a:t>
            </a:r>
            <a:r>
              <a:rPr lang="zh-CN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這個核心對象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143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97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894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08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找到核心點的結果如圖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18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核心對象能夠連通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密度可達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，它們構成的以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長度為半徑的圓形鄰域相互連接或重疊，這些連通的核心對象及其所處的鄰域內的全部點構成一個群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464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橘色一群</a:t>
            </a:r>
            <a:endParaRPr lang="en-US" altLang="zh-TW" dirty="0"/>
          </a:p>
          <a:p>
            <a:r>
              <a:rPr lang="zh-TW" altLang="en-US" dirty="0"/>
              <a:t>紫色一群</a:t>
            </a:r>
            <a:endParaRPr lang="en-US" altLang="zh-TW" dirty="0"/>
          </a:p>
          <a:p>
            <a:r>
              <a:rPr lang="zh-TW" altLang="en-US" dirty="0"/>
              <a:t>灰色為噪音點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780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59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29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45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754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噪音點</a:t>
            </a:r>
            <a:r>
              <a:rPr lang="en-US" altLang="zh-TW" dirty="0"/>
              <a:t>: K-means </a:t>
            </a:r>
            <a:r>
              <a:rPr lang="zh-CN" altLang="en-US" dirty="0"/>
              <a:t>每個點一定會被分到某一群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62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253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6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不相似的話，拿來預測怪怪的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6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6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18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可參考 </a:t>
            </a:r>
            <a:r>
              <a:rPr lang="en-US" altLang="zh-CN" dirty="0"/>
              <a:t>20170210 sharing </a:t>
            </a:r>
            <a:r>
              <a:rPr lang="zh-CN" altLang="en-US" dirty="0"/>
              <a:t>簡報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9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18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cc + </a:t>
            </a:r>
            <a:r>
              <a:rPr lang="en-US" altLang="zh-TW" dirty="0" err="1"/>
              <a:t>dp</a:t>
            </a:r>
            <a:r>
              <a:rPr lang="en-US" altLang="zh-TW" dirty="0"/>
              <a:t> vs. </a:t>
            </a:r>
            <a:r>
              <a:rPr lang="en-US" altLang="zh-TW" dirty="0" err="1"/>
              <a:t>pure_dp</a:t>
            </a:r>
            <a:r>
              <a:rPr lang="en-US" altLang="zh-TW" dirty="0"/>
              <a:t> </a:t>
            </a:r>
            <a:r>
              <a:rPr lang="zh-CN" altLang="en-US" dirty="0"/>
              <a:t>各有 </a:t>
            </a:r>
            <a:r>
              <a:rPr lang="en-US" altLang="zh-CN" dirty="0"/>
              <a:t>n </a:t>
            </a:r>
            <a:r>
              <a:rPr lang="zh-CN" altLang="en-US" dirty="0"/>
              <a:t>個重要 </a:t>
            </a:r>
            <a:r>
              <a:rPr lang="en-US" altLang="zh-CN" dirty="0"/>
              <a:t>feature</a:t>
            </a:r>
          </a:p>
          <a:p>
            <a:pPr marL="228600" indent="-228600">
              <a:buAutoNum type="arabicPeriod"/>
            </a:pPr>
            <a:r>
              <a:rPr lang="zh-CN" altLang="en-US" dirty="0"/>
              <a:t>計算每筆資料的 </a:t>
            </a:r>
            <a:r>
              <a:rPr lang="en-US" altLang="zh-CN" dirty="0"/>
              <a:t>Z-order Value</a:t>
            </a:r>
            <a:r>
              <a:rPr lang="zh-CN" altLang="en-US" dirty="0"/>
              <a:t>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TW" altLang="en-US" dirty="0"/>
              <a:t>依據 </a:t>
            </a:r>
            <a:r>
              <a:rPr lang="en-US" altLang="zh-TW" dirty="0"/>
              <a:t>Z-order Value </a:t>
            </a:r>
            <a:r>
              <a:rPr lang="zh-CN" altLang="en-US" dirty="0"/>
              <a:t>排序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TW" altLang="en-US" dirty="0"/>
              <a:t>取 </a:t>
            </a:r>
            <a:r>
              <a:rPr lang="en-US" altLang="zh-TW" dirty="0"/>
              <a:t>10% </a:t>
            </a:r>
            <a:r>
              <a:rPr lang="zh-CN" altLang="en-US" dirty="0"/>
              <a:t>看幾 </a:t>
            </a:r>
            <a:r>
              <a:rPr lang="en-US" altLang="zh-CN" dirty="0"/>
              <a:t>cc + </a:t>
            </a:r>
            <a:r>
              <a:rPr lang="en-US" altLang="zh-CN" dirty="0" err="1"/>
              <a:t>dp</a:t>
            </a:r>
            <a:r>
              <a:rPr lang="en-US" altLang="zh-CN" dirty="0"/>
              <a:t> vs. </a:t>
            </a:r>
            <a:r>
              <a:rPr lang="zh-CN" altLang="en-US" dirty="0"/>
              <a:t>幾 </a:t>
            </a:r>
            <a:r>
              <a:rPr lang="en-US" altLang="zh-CN" dirty="0" err="1"/>
              <a:t>pure_dp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/>
              <a:t>     6 cc + </a:t>
            </a:r>
            <a:r>
              <a:rPr lang="en-US" altLang="zh-TW" dirty="0" err="1"/>
              <a:t>dp</a:t>
            </a:r>
            <a:r>
              <a:rPr lang="en-US" altLang="zh-TW" dirty="0"/>
              <a:t> vs. 4 </a:t>
            </a:r>
            <a:r>
              <a:rPr lang="en-US" altLang="zh-TW" dirty="0" err="1"/>
              <a:t>pure_dp</a:t>
            </a:r>
            <a:r>
              <a:rPr lang="en-US" altLang="zh-TW" dirty="0"/>
              <a:t> → cc + </a:t>
            </a:r>
            <a:r>
              <a:rPr lang="en-US" altLang="zh-TW" dirty="0" err="1"/>
              <a:t>dp</a:t>
            </a:r>
            <a:r>
              <a:rPr lang="en-US" altLang="zh-TW" dirty="0"/>
              <a:t> – 2</a:t>
            </a:r>
          </a:p>
          <a:p>
            <a:pPr marL="0" indent="0">
              <a:buNone/>
            </a:pPr>
            <a:r>
              <a:rPr lang="en-US" altLang="zh-TW" dirty="0"/>
              <a:t>     3 cc + </a:t>
            </a:r>
            <a:r>
              <a:rPr lang="en-US" altLang="zh-TW" dirty="0" err="1"/>
              <a:t>dp</a:t>
            </a:r>
            <a:r>
              <a:rPr lang="en-US" altLang="zh-TW" dirty="0"/>
              <a:t> vs. 7 </a:t>
            </a:r>
            <a:r>
              <a:rPr lang="en-US" altLang="zh-TW" dirty="0" err="1"/>
              <a:t>pure_dp</a:t>
            </a:r>
            <a:r>
              <a:rPr lang="en-US" altLang="zh-TW" dirty="0"/>
              <a:t> → </a:t>
            </a:r>
            <a:r>
              <a:rPr lang="en-US" altLang="zh-TW" dirty="0" err="1"/>
              <a:t>purd_dp</a:t>
            </a:r>
            <a:r>
              <a:rPr lang="en-US" altLang="zh-TW" dirty="0"/>
              <a:t> – 4</a:t>
            </a:r>
          </a:p>
          <a:p>
            <a:pPr marL="0" indent="0">
              <a:buNone/>
            </a:pPr>
            <a:r>
              <a:rPr lang="en-US" altLang="zh-TW" dirty="0"/>
              <a:t>     10 cc + </a:t>
            </a:r>
            <a:r>
              <a:rPr lang="en-US" altLang="zh-TW" dirty="0" err="1"/>
              <a:t>dp</a:t>
            </a:r>
            <a:r>
              <a:rPr lang="en-US" altLang="zh-TW" dirty="0"/>
              <a:t> → cc + </a:t>
            </a:r>
            <a:r>
              <a:rPr lang="en-US" altLang="zh-TW" dirty="0" err="1"/>
              <a:t>dp</a:t>
            </a:r>
            <a:r>
              <a:rPr lang="en-US" altLang="zh-TW" dirty="0"/>
              <a:t> – 10</a:t>
            </a:r>
          </a:p>
          <a:p>
            <a:pPr marL="0" indent="0">
              <a:buNone/>
            </a:pPr>
            <a:r>
              <a:rPr lang="en-US" altLang="zh-TW" dirty="0"/>
              <a:t>     10 </a:t>
            </a:r>
            <a:r>
              <a:rPr lang="en-US" altLang="zh-TW" dirty="0" err="1"/>
              <a:t>pure_dp</a:t>
            </a:r>
            <a:r>
              <a:rPr lang="en-US" altLang="zh-TW" dirty="0"/>
              <a:t> → </a:t>
            </a:r>
            <a:r>
              <a:rPr lang="en-US" altLang="zh-TW" dirty="0" err="1"/>
              <a:t>pure_dp</a:t>
            </a:r>
            <a:r>
              <a:rPr lang="en-US" altLang="zh-TW" dirty="0"/>
              <a:t> – 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6594-E275-48CF-84BF-17D4282985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3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C9FBC-4ECC-4DEC-BADA-EF0AD96A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971792-CCB1-4AEA-8374-AEF31898F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47994-B4F3-4C5B-8F27-866FD09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F9613-F305-4603-B838-DF5E7A2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D58F7-D1FE-4DB1-AFB4-C9D670B4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D1C8F-63A0-44A3-B670-AD12842D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9F992F-C66E-4842-8D3B-858C0AFFA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51686F-E8F3-4AE6-8B37-37E2DB9F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5766E-2D90-4E77-8A74-E37FA61D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A6CCD-8854-46C7-A784-1A886C7B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54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621DF5-3DF0-49FF-93DC-1A147D32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39C986-3E8A-4CED-8026-C4113DA5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1F039-0E44-46E1-A19E-41EC53D8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7A9D0E-8A56-4FE6-A94B-96D084B6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01C11F-6B11-48FD-B502-82FC8145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3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ABB76-6A03-4147-829E-A389C2EB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0FD71-179B-405C-B085-495ACF30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ABF38-0C4B-4FB7-9E46-D337E9E1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DF9493-A519-4F17-9C58-72D9F914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6CB878-D4F7-4853-A43C-390EDEEB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1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03409-6F34-444F-9DB2-6C7400D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31E32E-A7D7-428A-B0FF-3575F41F7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076AF2-F069-4476-84BA-76D718FE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2060E7-7C59-407D-AA5C-AB6F515F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007A9-1C48-407F-8FA8-77AA11BA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09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AEA72-B7F6-4B6F-B02B-016EABFC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A4A8F-8279-4DFF-877D-B7CB41D38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5C4022-DF3B-401B-B1E3-BB5ECE774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94FDC3-D14A-48D8-8C48-00C2E7A8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16580D-9A7E-4380-AB61-76B3D7FF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41D1EC-714D-48D9-BBA5-88EA52C7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6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31C51-F724-472F-B2A2-5603B180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EFFC50-0CE5-4C22-9B64-40621F9D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61ABBB-4465-427E-B662-855152EB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14CD4F-4CFE-4347-82B4-E813C9F08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1C0AA0-CD39-4933-A390-66FE25A10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7CB061-2C0D-4C7B-B129-7F68684A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9F044E-EB4C-4A55-BC07-5CA42B39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00286D-D468-436B-83DD-85CC3D0E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5D650-CC3F-4236-8D90-85207DA8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94FB85-7AC6-4B33-BF7B-288F54C9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BB73D0-E0DE-46D5-B543-2F0D7AB0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FB553D-2327-4FE6-B6B5-302B955E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6FD1AB-DE88-4541-961D-E1E75353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4D84AE-291A-4D14-9F42-3F447218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FE54BB-B660-4275-BF32-AE8705BD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9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6F6FC-A26F-4F23-B493-B8B389D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BAEB2-D3AA-483D-9396-2F32A0BD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FBE5A1-DECE-45ED-8659-EF9E8DB7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42198-CBB7-4676-A995-61B7ADF9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BB12DF-0B40-4279-B0E4-35A90FF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2C1397-277E-4FB8-BA54-69E33358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6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58D86B-2A12-4A8A-83C2-7DE2A0C3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CC6521-607F-490C-93EF-62AE5F86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C10F50-51BE-441D-BC36-4EB171CE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E0C7B0-849D-4683-BBE3-3DADD82B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A44589-38B8-4D2B-BDB3-40969B97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7867A6-ACC8-43F6-B8AD-504C4B5A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3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13FCA8-4C36-4447-9A56-C9E649E9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F4703E-3461-4CB3-850E-FD1070E8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792E9-68EE-4B0B-862A-AFB4CA7C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4340-1058-406D-9B4D-CF575E95935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0826A6-1D49-49C5-8F60-3C50E418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BC9271-7AED-4601-A8E8-D1A66E4ED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3B76-AD09-4975-9A56-461BE32BD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57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>
            <a:extLst>
              <a:ext uri="{FF2B5EF4-FFF2-40B4-BE49-F238E27FC236}">
                <a16:creationId xmlns:a16="http://schemas.microsoft.com/office/drawing/2014/main" id="{78B5C286-06C4-452E-9BC1-9971FEB98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5801511"/>
            <a:ext cx="6400800" cy="479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2018/05/31</a:t>
            </a:r>
            <a:endParaRPr lang="zh-TW" altLang="en-US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E35C33-CB42-44AD-A414-8ABBA63CEAE3}"/>
              </a:ext>
            </a:extLst>
          </p:cNvPr>
          <p:cNvSpPr txBox="1"/>
          <p:nvPr/>
        </p:nvSpPr>
        <p:spPr>
          <a:xfrm>
            <a:off x="0" y="256294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A/B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testing</a:t>
            </a:r>
            <a:r>
              <a:rPr lang="en-US" altLang="zh-TW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該怎麼分配</a:t>
            </a:r>
            <a:r>
              <a:rPr lang="zh-CN" altLang="en-US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CN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A/B</a:t>
            </a:r>
            <a:r>
              <a:rPr lang="en-US" altLang="zh-CN" sz="4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呢？</a:t>
            </a:r>
            <a:endParaRPr lang="zh-TW" altLang="en-US" sz="6000" b="1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54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327050B-27ED-4B6A-B0CE-CFF6E67E9BDF}"/>
              </a:ext>
            </a:extLst>
          </p:cNvPr>
          <p:cNvSpPr/>
          <p:nvPr/>
        </p:nvSpPr>
        <p:spPr>
          <a:xfrm>
            <a:off x="154172" y="2028805"/>
            <a:ext cx="11883656" cy="2514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除了</a:t>
            </a:r>
            <a:r>
              <a:rPr lang="zh-TW" altLang="en-US" sz="4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Z-order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Curve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外</a:t>
            </a:r>
            <a:endParaRPr lang="en-US" altLang="zh-CN" sz="72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ctr">
              <a:lnSpc>
                <a:spcPct val="114000"/>
              </a:lnSpc>
            </a:pP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還有什麼其它的方法嗎？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459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F0745-5A90-4E26-858D-3E4A4CEA8F05}"/>
              </a:ext>
            </a:extLst>
          </p:cNvPr>
          <p:cNvSpPr/>
          <p:nvPr/>
        </p:nvSpPr>
        <p:spPr>
          <a:xfrm>
            <a:off x="154172" y="1660505"/>
            <a:ext cx="11883656" cy="317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TW" sz="11500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Clustering</a:t>
            </a:r>
          </a:p>
          <a:p>
            <a:pPr algn="ctr">
              <a:lnSpc>
                <a:spcPct val="114000"/>
              </a:lnSpc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群內差異小，群間差異大</a:t>
            </a:r>
          </a:p>
        </p:txBody>
      </p:sp>
    </p:spTree>
    <p:extLst>
      <p:ext uri="{BB962C8B-B14F-4D97-AF65-F5344CB8AC3E}">
        <p14:creationId xmlns:p14="http://schemas.microsoft.com/office/powerpoint/2010/main" val="209111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6138D1D-65F9-491D-BB8C-5078FA0FB504}"/>
              </a:ext>
            </a:extLst>
          </p:cNvPr>
          <p:cNvSpPr txBox="1"/>
          <p:nvPr/>
        </p:nvSpPr>
        <p:spPr>
          <a:xfrm>
            <a:off x="167491" y="2094294"/>
            <a:ext cx="12192000" cy="2450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熟悉的分群方式</a:t>
            </a:r>
            <a:r>
              <a:rPr lang="en-US" altLang="zh-CN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…</a:t>
            </a:r>
            <a:endParaRPr lang="en-US" altLang="zh-TW" sz="6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ctr">
              <a:lnSpc>
                <a:spcPct val="114000"/>
              </a:lnSpc>
            </a:pPr>
            <a:r>
              <a:rPr lang="en-US" altLang="zh-TW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K-Means,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階層式分群</a:t>
            </a:r>
            <a:r>
              <a:rPr lang="en-US" altLang="zh-CN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…</a:t>
            </a:r>
            <a:endParaRPr lang="zh-TW" altLang="en-US" sz="8000" b="1" dirty="0">
              <a:solidFill>
                <a:srgbClr val="C000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05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E4C383-E9EB-4990-A140-E700908061B9}"/>
              </a:ext>
            </a:extLst>
          </p:cNvPr>
          <p:cNvSpPr/>
          <p:nvPr/>
        </p:nvSpPr>
        <p:spPr>
          <a:xfrm>
            <a:off x="1380782" y="2405808"/>
            <a:ext cx="5755974" cy="278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CN" altLang="en-US" sz="8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分幾群</a:t>
            </a:r>
            <a:endParaRPr lang="en-US" altLang="zh-CN" sz="8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857250" indent="-8572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CN" altLang="en-US" sz="8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距離計算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D29BC8-6E4B-43E0-AD9A-E2C97BDB8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2" t="5853" r="20901" b="64716"/>
          <a:stretch/>
        </p:blipFill>
        <p:spPr>
          <a:xfrm>
            <a:off x="7136756" y="1644788"/>
            <a:ext cx="3925418" cy="403676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AFB406D-F809-4AE6-BB37-F56B3C70413E}"/>
              </a:ext>
            </a:extLst>
          </p:cNvPr>
          <p:cNvSpPr txBox="1"/>
          <p:nvPr/>
        </p:nvSpPr>
        <p:spPr>
          <a:xfrm>
            <a:off x="769430" y="1390145"/>
            <a:ext cx="1984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6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7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5D24F9C-8CDD-4B12-BE60-4A1E55454F80}"/>
              </a:ext>
            </a:extLst>
          </p:cNvPr>
          <p:cNvGrpSpPr/>
          <p:nvPr/>
        </p:nvGrpSpPr>
        <p:grpSpPr>
          <a:xfrm>
            <a:off x="2159620" y="780521"/>
            <a:ext cx="7872761" cy="5296959"/>
            <a:chOff x="356837" y="240118"/>
            <a:chExt cx="7872761" cy="5296959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67A5AA7-7591-4FD0-AE34-EA2C8D658B6E}"/>
                </a:ext>
              </a:extLst>
            </p:cNvPr>
            <p:cNvSpPr txBox="1"/>
            <p:nvPr/>
          </p:nvSpPr>
          <p:spPr>
            <a:xfrm>
              <a:off x="356837" y="240118"/>
              <a:ext cx="78727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依分群演算</a:t>
              </a: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法原理區分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968FA98-4315-4E0F-BBE5-C7696B1ABF11}"/>
                </a:ext>
              </a:extLst>
            </p:cNvPr>
            <p:cNvSpPr txBox="1"/>
            <p:nvPr/>
          </p:nvSpPr>
          <p:spPr>
            <a:xfrm>
              <a:off x="901388" y="1320923"/>
              <a:ext cx="6783659" cy="421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0" indent="-1143000">
                <a:lnSpc>
                  <a:spcPct val="114000"/>
                </a:lnSpc>
                <a:buFont typeface="Wingdings" panose="05000000000000000000" pitchFamily="2" charset="2"/>
                <a:buChar char="ü"/>
              </a:pP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基於</a:t>
              </a:r>
              <a:r>
                <a:rPr lang="zh-TW" altLang="en-US" sz="6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劃分</a:t>
              </a: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的分群</a:t>
              </a:r>
              <a:endPara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0" indent="-1143000">
                <a:lnSpc>
                  <a:spcPct val="114000"/>
                </a:lnSpc>
                <a:buFont typeface="Wingdings" panose="05000000000000000000" pitchFamily="2" charset="2"/>
                <a:buChar char="ü"/>
              </a:pP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基於</a:t>
              </a:r>
              <a:r>
                <a:rPr lang="zh-TW" altLang="en-US" sz="6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層次</a:t>
              </a: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的分群</a:t>
              </a:r>
              <a:endPara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0" indent="-1143000">
                <a:lnSpc>
                  <a:spcPct val="114000"/>
                </a:lnSpc>
                <a:buFont typeface="Wingdings" panose="05000000000000000000" pitchFamily="2" charset="2"/>
                <a:buChar char="ü"/>
              </a:pP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基於</a:t>
              </a:r>
              <a:r>
                <a:rPr lang="zh-TW" altLang="en-US" sz="6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密度</a:t>
              </a: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的分群</a:t>
              </a:r>
              <a:endPara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143000" indent="-1143000">
                <a:lnSpc>
                  <a:spcPct val="114000"/>
                </a:lnSpc>
                <a:buFont typeface="Wingdings" panose="05000000000000000000" pitchFamily="2" charset="2"/>
                <a:buChar char="ü"/>
              </a:pP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基於</a:t>
              </a:r>
              <a:r>
                <a:rPr lang="zh-TW" altLang="en-US" sz="6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網格</a:t>
              </a: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的分群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30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9106A-D175-4931-93FC-EE2796257117}"/>
              </a:ext>
            </a:extLst>
          </p:cNvPr>
          <p:cNvSpPr txBox="1"/>
          <p:nvPr/>
        </p:nvSpPr>
        <p:spPr>
          <a:xfrm>
            <a:off x="0" y="266057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8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密度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的分群</a:t>
            </a:r>
          </a:p>
        </p:txBody>
      </p:sp>
    </p:spTree>
    <p:extLst>
      <p:ext uri="{BB962C8B-B14F-4D97-AF65-F5344CB8AC3E}">
        <p14:creationId xmlns:p14="http://schemas.microsoft.com/office/powerpoint/2010/main" val="247963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05DC7EB-FF6F-44E4-9D0E-C880A28C9743}"/>
              </a:ext>
            </a:extLst>
          </p:cNvPr>
          <p:cNvSpPr txBox="1"/>
          <p:nvPr/>
        </p:nvSpPr>
        <p:spPr>
          <a:xfrm>
            <a:off x="0" y="26828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衡量一個空間內</a:t>
            </a:r>
            <a:r>
              <a:rPr lang="zh-TW" altLang="en-US" sz="7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點的稠密程度</a:t>
            </a:r>
          </a:p>
        </p:txBody>
      </p:sp>
    </p:spTree>
    <p:extLst>
      <p:ext uri="{BB962C8B-B14F-4D97-AF65-F5344CB8AC3E}">
        <p14:creationId xmlns:p14="http://schemas.microsoft.com/office/powerpoint/2010/main" val="397256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>
            <a:extLst>
              <a:ext uri="{FF2B5EF4-FFF2-40B4-BE49-F238E27FC236}">
                <a16:creationId xmlns:a16="http://schemas.microsoft.com/office/drawing/2014/main" id="{CDB9F0EB-4673-4190-8A2B-A307DF780B19}"/>
              </a:ext>
            </a:extLst>
          </p:cNvPr>
          <p:cNvSpPr/>
          <p:nvPr/>
        </p:nvSpPr>
        <p:spPr>
          <a:xfrm>
            <a:off x="5148702" y="235683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EE868C-0F49-4C5D-AC31-48886C5BBBAC}"/>
              </a:ext>
            </a:extLst>
          </p:cNvPr>
          <p:cNvSpPr/>
          <p:nvPr/>
        </p:nvSpPr>
        <p:spPr>
          <a:xfrm>
            <a:off x="3922887" y="305883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3F2A4F9-E9F8-46AF-A0B5-568CAC6800B4}"/>
              </a:ext>
            </a:extLst>
          </p:cNvPr>
          <p:cNvSpPr/>
          <p:nvPr/>
        </p:nvSpPr>
        <p:spPr>
          <a:xfrm>
            <a:off x="4282887" y="4406608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90D1D8-B232-4CD9-A8C2-F38D67065FEF}"/>
              </a:ext>
            </a:extLst>
          </p:cNvPr>
          <p:cNvSpPr/>
          <p:nvPr/>
        </p:nvSpPr>
        <p:spPr>
          <a:xfrm>
            <a:off x="10490864" y="136683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A2FF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FD90F79-9BBB-4747-AFCB-6AD742F40501}"/>
              </a:ext>
            </a:extLst>
          </p:cNvPr>
          <p:cNvSpPr/>
          <p:nvPr/>
        </p:nvSpPr>
        <p:spPr>
          <a:xfrm>
            <a:off x="8099955" y="4586608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5A0911F-F503-42E1-8401-7709CF2B92BF}"/>
              </a:ext>
            </a:extLst>
          </p:cNvPr>
          <p:cNvSpPr/>
          <p:nvPr/>
        </p:nvSpPr>
        <p:spPr>
          <a:xfrm>
            <a:off x="3046829" y="1546832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CB08E6F-5491-423B-AB3C-E4073C7DC509}"/>
              </a:ext>
            </a:extLst>
          </p:cNvPr>
          <p:cNvCxnSpPr/>
          <p:nvPr/>
        </p:nvCxnSpPr>
        <p:spPr>
          <a:xfrm>
            <a:off x="5296829" y="3706832"/>
            <a:ext cx="423747" cy="2128786"/>
          </a:xfrm>
          <a:prstGeom prst="line">
            <a:avLst/>
          </a:prstGeom>
          <a:ln w="38100">
            <a:solidFill>
              <a:srgbClr val="15D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D3A7CA0-4D6B-4EA9-A23C-C43A2F626EE7}"/>
              </a:ext>
            </a:extLst>
          </p:cNvPr>
          <p:cNvSpPr/>
          <p:nvPr/>
        </p:nvSpPr>
        <p:spPr>
          <a:xfrm>
            <a:off x="5116829" y="352683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8A7699A-542F-4A6E-8C73-8505F79CEC79}"/>
              </a:ext>
            </a:extLst>
          </p:cNvPr>
          <p:cNvSpPr txBox="1"/>
          <p:nvPr/>
        </p:nvSpPr>
        <p:spPr>
          <a:xfrm>
            <a:off x="271734" y="296323"/>
            <a:ext cx="573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假設</a:t>
            </a:r>
            <a:r>
              <a:rPr lang="zh-CN" altLang="en-US" sz="6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稠密度</a:t>
            </a:r>
            <a:r>
              <a:rPr lang="zh-CN" altLang="en-US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為</a:t>
            </a:r>
            <a:r>
              <a:rPr lang="zh-CN" altLang="en-US" sz="4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CN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4</a:t>
            </a:r>
            <a:endParaRPr lang="zh-TW" altLang="en-US" sz="6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E08BDD7-AEDE-4CFD-AB1A-9B7F710E2F33}"/>
              </a:ext>
            </a:extLst>
          </p:cNvPr>
          <p:cNvSpPr/>
          <p:nvPr/>
        </p:nvSpPr>
        <p:spPr>
          <a:xfrm>
            <a:off x="6911972" y="3461915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AF43B0-E848-476B-8910-CA75468D16FA}"/>
              </a:ext>
            </a:extLst>
          </p:cNvPr>
          <p:cNvSpPr txBox="1"/>
          <p:nvPr/>
        </p:nvSpPr>
        <p:spPr>
          <a:xfrm>
            <a:off x="7249164" y="3229546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5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1494D3-185D-41A6-90FC-4A3834C0B4AF}"/>
              </a:ext>
            </a:extLst>
          </p:cNvPr>
          <p:cNvSpPr txBox="1"/>
          <p:nvPr/>
        </p:nvSpPr>
        <p:spPr>
          <a:xfrm>
            <a:off x="5517222" y="2156039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4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28A83D-8B9F-4E77-AED6-436018F4EDEA}"/>
              </a:ext>
            </a:extLst>
          </p:cNvPr>
          <p:cNvSpPr txBox="1"/>
          <p:nvPr/>
        </p:nvSpPr>
        <p:spPr>
          <a:xfrm>
            <a:off x="4261787" y="2855428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3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79C157-76BC-48F4-8B37-2FE43A1AEEC5}"/>
              </a:ext>
            </a:extLst>
          </p:cNvPr>
          <p:cNvSpPr txBox="1"/>
          <p:nvPr/>
        </p:nvSpPr>
        <p:spPr>
          <a:xfrm>
            <a:off x="4630555" y="4230325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2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3271BBB-09F0-4643-9548-B99DD9980822}"/>
              </a:ext>
            </a:extLst>
          </p:cNvPr>
          <p:cNvSpPr txBox="1"/>
          <p:nvPr/>
        </p:nvSpPr>
        <p:spPr>
          <a:xfrm>
            <a:off x="5494334" y="3353781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1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7C7A5B4-13F3-4F2A-8BAF-B7640102E119}"/>
              </a:ext>
            </a:extLst>
          </p:cNvPr>
          <p:cNvGrpSpPr/>
          <p:nvPr/>
        </p:nvGrpSpPr>
        <p:grpSpPr>
          <a:xfrm>
            <a:off x="5374107" y="5958273"/>
            <a:ext cx="6173459" cy="830997"/>
            <a:chOff x="5374107" y="5984399"/>
            <a:chExt cx="6173459" cy="830997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CA493877-7571-4528-B0AC-D631CF1ECB53}"/>
                </a:ext>
              </a:extLst>
            </p:cNvPr>
            <p:cNvGrpSpPr/>
            <p:nvPr/>
          </p:nvGrpSpPr>
          <p:grpSpPr>
            <a:xfrm>
              <a:off x="5374107" y="5984399"/>
              <a:ext cx="2259874" cy="830997"/>
              <a:chOff x="9353006" y="4753545"/>
              <a:chExt cx="2259874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B2AFEB85-F633-4EA9-B358-176C81C66C5B}"/>
                      </a:ext>
                    </a:extLst>
                  </p:cNvPr>
                  <p:cNvSpPr txBox="1"/>
                  <p:nvPr/>
                </p:nvSpPr>
                <p:spPr>
                  <a:xfrm>
                    <a:off x="9881160" y="4753545"/>
                    <a:ext cx="646011" cy="73866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oMath>
                      </m:oMathPara>
                    </a14:m>
                    <a:endParaRPr lang="zh-TW" altLang="en-US" sz="4800" dirty="0">
                      <a:latin typeface="Comic Sans MS" panose="030F07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31" name="文字方塊 30">
                    <a:extLst>
                      <a:ext uri="{FF2B5EF4-FFF2-40B4-BE49-F238E27FC236}">
                        <a16:creationId xmlns:a16="http://schemas.microsoft.com/office/drawing/2014/main" id="{B2AFEB85-F633-4EA9-B358-176C81C66C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1160" y="4753545"/>
                    <a:ext cx="646011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608BCDD-DA82-4298-B7F3-C3C9F0818494}"/>
                  </a:ext>
                </a:extLst>
              </p:cNvPr>
              <p:cNvSpPr txBox="1"/>
              <p:nvPr/>
            </p:nvSpPr>
            <p:spPr>
              <a:xfrm>
                <a:off x="9353006" y="4753545"/>
                <a:ext cx="22598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800" dirty="0">
                    <a:latin typeface="Comic Sans MS" panose="030F0702030302020204" pitchFamily="66" charset="0"/>
                  </a:rPr>
                  <a:t>5    4</a:t>
                </a:r>
                <a:endParaRPr lang="zh-TW" altLang="en-US" sz="4800" dirty="0">
                  <a:latin typeface="Comic Sans MS" panose="030F0702030302020204" pitchFamily="66" charset="0"/>
                </a:endParaRPr>
              </a:p>
            </p:txBody>
          </p:sp>
        </p:grpSp>
        <p:pic>
          <p:nvPicPr>
            <p:cNvPr id="34" name="Picture 6" descr="D:\My Documents\Talks\@Arts\Handdrawn\arrow-red-up2.png">
              <a:extLst>
                <a:ext uri="{FF2B5EF4-FFF2-40B4-BE49-F238E27FC236}">
                  <a16:creationId xmlns:a16="http://schemas.microsoft.com/office/drawing/2014/main" id="{1B04FB27-34FB-463E-9B76-F1FDE1AA2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7233867" y="6091774"/>
              <a:ext cx="627321" cy="61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8ACE2E9-14E9-4591-9431-7879C065BE35}"/>
                </a:ext>
              </a:extLst>
            </p:cNvPr>
            <p:cNvSpPr txBox="1"/>
            <p:nvPr/>
          </p:nvSpPr>
          <p:spPr>
            <a:xfrm>
              <a:off x="7981123" y="5984399"/>
              <a:ext cx="35664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分在同一群</a:t>
              </a:r>
              <a:endPara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0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>
            <a:extLst>
              <a:ext uri="{FF2B5EF4-FFF2-40B4-BE49-F238E27FC236}">
                <a16:creationId xmlns:a16="http://schemas.microsoft.com/office/drawing/2014/main" id="{CDB9F0EB-4673-4190-8A2B-A307DF780B19}"/>
              </a:ext>
            </a:extLst>
          </p:cNvPr>
          <p:cNvSpPr/>
          <p:nvPr/>
        </p:nvSpPr>
        <p:spPr>
          <a:xfrm>
            <a:off x="5148702" y="2356832"/>
            <a:ext cx="360000" cy="360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EE868C-0F49-4C5D-AC31-48886C5BBBAC}"/>
              </a:ext>
            </a:extLst>
          </p:cNvPr>
          <p:cNvSpPr/>
          <p:nvPr/>
        </p:nvSpPr>
        <p:spPr>
          <a:xfrm>
            <a:off x="3922887" y="3058832"/>
            <a:ext cx="360000" cy="360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3F2A4F9-E9F8-46AF-A0B5-568CAC6800B4}"/>
              </a:ext>
            </a:extLst>
          </p:cNvPr>
          <p:cNvSpPr/>
          <p:nvPr/>
        </p:nvSpPr>
        <p:spPr>
          <a:xfrm>
            <a:off x="4282887" y="4406608"/>
            <a:ext cx="360000" cy="360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C90D1D8-B232-4CD9-A8C2-F38D67065FEF}"/>
              </a:ext>
            </a:extLst>
          </p:cNvPr>
          <p:cNvSpPr/>
          <p:nvPr/>
        </p:nvSpPr>
        <p:spPr>
          <a:xfrm>
            <a:off x="10490864" y="136683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A2FF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FD90F79-9BBB-4747-AFCB-6AD742F40501}"/>
              </a:ext>
            </a:extLst>
          </p:cNvPr>
          <p:cNvSpPr/>
          <p:nvPr/>
        </p:nvSpPr>
        <p:spPr>
          <a:xfrm>
            <a:off x="8099955" y="4586608"/>
            <a:ext cx="360000" cy="360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D3A7CA0-4D6B-4EA9-A23C-C43A2F626EE7}"/>
              </a:ext>
            </a:extLst>
          </p:cNvPr>
          <p:cNvSpPr/>
          <p:nvPr/>
        </p:nvSpPr>
        <p:spPr>
          <a:xfrm>
            <a:off x="5116829" y="3526832"/>
            <a:ext cx="360000" cy="360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E08BDD7-AEDE-4CFD-AB1A-9B7F710E2F33}"/>
              </a:ext>
            </a:extLst>
          </p:cNvPr>
          <p:cNvSpPr/>
          <p:nvPr/>
        </p:nvSpPr>
        <p:spPr>
          <a:xfrm>
            <a:off x="6911972" y="3461915"/>
            <a:ext cx="360000" cy="360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5DC1A4C-D53B-4AD1-9320-26DD73E4A81D}"/>
              </a:ext>
            </a:extLst>
          </p:cNvPr>
          <p:cNvSpPr/>
          <p:nvPr/>
        </p:nvSpPr>
        <p:spPr>
          <a:xfrm>
            <a:off x="3046829" y="1546832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FC33944-5419-4989-BF3F-590F1E599443}"/>
              </a:ext>
            </a:extLst>
          </p:cNvPr>
          <p:cNvSpPr/>
          <p:nvPr/>
        </p:nvSpPr>
        <p:spPr>
          <a:xfrm>
            <a:off x="1845783" y="1066504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A8024C1-FC8D-404A-B51E-3FBA3EFFEC04}"/>
              </a:ext>
            </a:extLst>
          </p:cNvPr>
          <p:cNvSpPr/>
          <p:nvPr/>
        </p:nvSpPr>
        <p:spPr>
          <a:xfrm>
            <a:off x="2205253" y="2413545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45A5EC6-ACFE-4343-86A0-D3AE4ED61E4C}"/>
              </a:ext>
            </a:extLst>
          </p:cNvPr>
          <p:cNvSpPr/>
          <p:nvPr/>
        </p:nvSpPr>
        <p:spPr>
          <a:xfrm>
            <a:off x="3078608" y="371279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4F42011-FE37-46F0-A3B2-EB4756D5781C}"/>
              </a:ext>
            </a:extLst>
          </p:cNvPr>
          <p:cNvSpPr/>
          <p:nvPr/>
        </p:nvSpPr>
        <p:spPr>
          <a:xfrm>
            <a:off x="4844774" y="1465860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2B8DF34B-741B-411D-B5FA-4D38203682BB}"/>
              </a:ext>
            </a:extLst>
          </p:cNvPr>
          <p:cNvSpPr/>
          <p:nvPr/>
        </p:nvSpPr>
        <p:spPr>
          <a:xfrm>
            <a:off x="6027366" y="2593172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9029D19-D997-4EAE-94EB-133D050A9C8E}"/>
              </a:ext>
            </a:extLst>
          </p:cNvPr>
          <p:cNvSpPr txBox="1"/>
          <p:nvPr/>
        </p:nvSpPr>
        <p:spPr>
          <a:xfrm>
            <a:off x="7234970" y="680119"/>
            <a:ext cx="3152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噪音點</a:t>
            </a:r>
            <a:endParaRPr lang="en-US" altLang="zh-CN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CN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不屬於任何一群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Picture 6" descr="E:\fppt\template\arrows\arrow4.png">
            <a:extLst>
              <a:ext uri="{FF2B5EF4-FFF2-40B4-BE49-F238E27FC236}">
                <a16:creationId xmlns:a16="http://schemas.microsoft.com/office/drawing/2014/main" id="{94687116-3C51-4A56-81AC-B08C1B9C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84937" flipV="1">
            <a:off x="9963167" y="959362"/>
            <a:ext cx="585749" cy="44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橢圓 39">
            <a:extLst>
              <a:ext uri="{FF2B5EF4-FFF2-40B4-BE49-F238E27FC236}">
                <a16:creationId xmlns:a16="http://schemas.microsoft.com/office/drawing/2014/main" id="{C2A2CBBC-C953-4ADC-8230-2AB13D118600}"/>
              </a:ext>
            </a:extLst>
          </p:cNvPr>
          <p:cNvSpPr/>
          <p:nvPr/>
        </p:nvSpPr>
        <p:spPr>
          <a:xfrm>
            <a:off x="8419885" y="-618158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22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2" grpId="0"/>
      <p:bldP spid="40" grpId="0" animBg="1"/>
      <p:bldP spid="4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32CFD4B-F61B-4DE7-9B06-D983C96B9260}"/>
              </a:ext>
            </a:extLst>
          </p:cNvPr>
          <p:cNvSpPr/>
          <p:nvPr/>
        </p:nvSpPr>
        <p:spPr>
          <a:xfrm>
            <a:off x="-52251" y="1869513"/>
            <a:ext cx="12296503" cy="266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TW" sz="11500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DBSCAN</a:t>
            </a:r>
          </a:p>
          <a:p>
            <a:pPr algn="ctr">
              <a:lnSpc>
                <a:spcPct val="114000"/>
              </a:lnSpc>
            </a:pPr>
            <a:r>
              <a:rPr lang="en-US" altLang="zh-TW" sz="3400" b="1" dirty="0">
                <a:solidFill>
                  <a:srgbClr val="00A2FF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D</a:t>
            </a:r>
            <a:r>
              <a:rPr lang="en-US" altLang="zh-TW" sz="3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ensity-</a:t>
            </a:r>
            <a:r>
              <a:rPr lang="en-US" altLang="zh-TW" sz="3400" b="1" dirty="0">
                <a:solidFill>
                  <a:srgbClr val="00A2FF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B</a:t>
            </a:r>
            <a:r>
              <a:rPr lang="en-US" altLang="zh-TW" sz="3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ased </a:t>
            </a:r>
            <a:r>
              <a:rPr lang="en-US" altLang="zh-TW" sz="3400" b="1" dirty="0">
                <a:solidFill>
                  <a:srgbClr val="00A2FF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S</a:t>
            </a:r>
            <a:r>
              <a:rPr lang="en-US" altLang="zh-TW" sz="3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patial </a:t>
            </a:r>
            <a:r>
              <a:rPr lang="en-US" altLang="zh-TW" sz="3400" b="1" dirty="0">
                <a:solidFill>
                  <a:srgbClr val="00A2FF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</a:t>
            </a:r>
            <a:r>
              <a:rPr lang="en-US" altLang="zh-TW" sz="3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lustering of </a:t>
            </a:r>
            <a:r>
              <a:rPr lang="en-US" altLang="zh-TW" sz="3400" b="1" dirty="0">
                <a:solidFill>
                  <a:srgbClr val="00A2FF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A</a:t>
            </a:r>
            <a:r>
              <a:rPr lang="en-US" altLang="zh-TW" sz="3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pplications with </a:t>
            </a:r>
            <a:r>
              <a:rPr lang="en-US" altLang="zh-TW" sz="3400" b="1" dirty="0">
                <a:solidFill>
                  <a:srgbClr val="00A2FF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N</a:t>
            </a:r>
            <a:r>
              <a:rPr lang="en-US" altLang="zh-TW" sz="3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oise</a:t>
            </a:r>
          </a:p>
        </p:txBody>
      </p:sp>
    </p:spTree>
    <p:extLst>
      <p:ext uri="{BB962C8B-B14F-4D97-AF65-F5344CB8AC3E}">
        <p14:creationId xmlns:p14="http://schemas.microsoft.com/office/powerpoint/2010/main" val="29961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557653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Mimic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en-US" altLang="zh-TW" sz="6000" b="1" dirty="0">
                <a:latin typeface="Comic Sans MS" panose="030F0702030302020204" pitchFamily="66" charset="0"/>
              </a:rPr>
              <a:t>Credit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5ACE74-86B7-4858-A3C2-9218BEE40649}"/>
              </a:ext>
            </a:extLst>
          </p:cNvPr>
          <p:cNvSpPr txBox="1"/>
          <p:nvPr/>
        </p:nvSpPr>
        <p:spPr>
          <a:xfrm>
            <a:off x="0" y="273677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zh-CN" altLang="en-US" sz="8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純存款戶</a:t>
            </a:r>
            <a:r>
              <a:rPr lang="zh-CN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的信用風險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F48B1-8966-47E1-ABCD-D2841A77D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2" b="19695"/>
          <a:stretch/>
        </p:blipFill>
        <p:spPr>
          <a:xfrm>
            <a:off x="103781" y="160795"/>
            <a:ext cx="1656000" cy="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基本定義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4B6AAC6-A430-416A-BC24-3E86ECBA62D9}"/>
              </a:ext>
            </a:extLst>
          </p:cNvPr>
          <p:cNvSpPr/>
          <p:nvPr/>
        </p:nvSpPr>
        <p:spPr>
          <a:xfrm>
            <a:off x="2499480" y="253971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EC3503C-576E-407F-8485-B0EC4AC1A281}"/>
              </a:ext>
            </a:extLst>
          </p:cNvPr>
          <p:cNvSpPr/>
          <p:nvPr/>
        </p:nvSpPr>
        <p:spPr>
          <a:xfrm>
            <a:off x="1273665" y="324171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4102607-DFA9-4413-B1D1-4813C1BC432D}"/>
              </a:ext>
            </a:extLst>
          </p:cNvPr>
          <p:cNvSpPr/>
          <p:nvPr/>
        </p:nvSpPr>
        <p:spPr>
          <a:xfrm>
            <a:off x="1633665" y="4589488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FE0899A-46B9-4843-B25C-24A3B49B3C29}"/>
              </a:ext>
            </a:extLst>
          </p:cNvPr>
          <p:cNvSpPr/>
          <p:nvPr/>
        </p:nvSpPr>
        <p:spPr>
          <a:xfrm>
            <a:off x="397607" y="1729712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BCE8952-AFB7-4B3E-B85F-32D863F51F44}"/>
              </a:ext>
            </a:extLst>
          </p:cNvPr>
          <p:cNvCxnSpPr/>
          <p:nvPr/>
        </p:nvCxnSpPr>
        <p:spPr>
          <a:xfrm>
            <a:off x="2647607" y="3889712"/>
            <a:ext cx="423747" cy="2128786"/>
          </a:xfrm>
          <a:prstGeom prst="line">
            <a:avLst/>
          </a:prstGeom>
          <a:ln w="38100">
            <a:solidFill>
              <a:srgbClr val="15DD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54046BE6-B8F0-485F-9241-148D16167E0D}"/>
              </a:ext>
            </a:extLst>
          </p:cNvPr>
          <p:cNvSpPr/>
          <p:nvPr/>
        </p:nvSpPr>
        <p:spPr>
          <a:xfrm>
            <a:off x="2467607" y="370971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B0FB681-90CA-4DAA-A715-CB19CDDBB17B}"/>
              </a:ext>
            </a:extLst>
          </p:cNvPr>
          <p:cNvSpPr/>
          <p:nvPr/>
        </p:nvSpPr>
        <p:spPr>
          <a:xfrm>
            <a:off x="4262750" y="3644795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DF38EE-7FA0-427F-B448-D6A796E05EA8}"/>
              </a:ext>
            </a:extLst>
          </p:cNvPr>
          <p:cNvSpPr/>
          <p:nvPr/>
        </p:nvSpPr>
        <p:spPr>
          <a:xfrm>
            <a:off x="5574636" y="3098794"/>
            <a:ext cx="6617364" cy="1452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特定對象半徑為</a:t>
            </a:r>
            <a:r>
              <a:rPr lang="el-GR" altLang="zh-TW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Ɛ </a:t>
            </a: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的區域</a:t>
            </a:r>
            <a:endParaRPr lang="en-US" altLang="zh-TW" sz="40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4000"/>
              </a:lnSpc>
            </a:pP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稱為該對象的 </a:t>
            </a:r>
            <a:r>
              <a:rPr lang="en-US" altLang="zh-TW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Ɛ 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鄰域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F16F02-2B7F-4332-B1EB-C3C7983DB557}"/>
              </a:ext>
            </a:extLst>
          </p:cNvPr>
          <p:cNvSpPr txBox="1"/>
          <p:nvPr/>
        </p:nvSpPr>
        <p:spPr>
          <a:xfrm>
            <a:off x="1889179" y="3258431"/>
            <a:ext cx="16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特定對象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A2423F-EDF5-46B2-8635-62CA4C15F030}"/>
              </a:ext>
            </a:extLst>
          </p:cNvPr>
          <p:cNvSpPr/>
          <p:nvPr/>
        </p:nvSpPr>
        <p:spPr>
          <a:xfrm>
            <a:off x="2939825" y="4581604"/>
            <a:ext cx="378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Ɛ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37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基本定義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84B6AAC6-A430-416A-BC24-3E86ECBA62D9}"/>
              </a:ext>
            </a:extLst>
          </p:cNvPr>
          <p:cNvSpPr/>
          <p:nvPr/>
        </p:nvSpPr>
        <p:spPr>
          <a:xfrm>
            <a:off x="2499480" y="253971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EC3503C-576E-407F-8485-B0EC4AC1A281}"/>
              </a:ext>
            </a:extLst>
          </p:cNvPr>
          <p:cNvSpPr/>
          <p:nvPr/>
        </p:nvSpPr>
        <p:spPr>
          <a:xfrm>
            <a:off x="1273665" y="324171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4102607-DFA9-4413-B1D1-4813C1BC432D}"/>
              </a:ext>
            </a:extLst>
          </p:cNvPr>
          <p:cNvSpPr/>
          <p:nvPr/>
        </p:nvSpPr>
        <p:spPr>
          <a:xfrm>
            <a:off x="1633665" y="4589488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FE0899A-46B9-4843-B25C-24A3B49B3C29}"/>
              </a:ext>
            </a:extLst>
          </p:cNvPr>
          <p:cNvSpPr/>
          <p:nvPr/>
        </p:nvSpPr>
        <p:spPr>
          <a:xfrm>
            <a:off x="397607" y="1729712"/>
            <a:ext cx="4500000" cy="43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4046BE6-B8F0-485F-9241-148D16167E0D}"/>
              </a:ext>
            </a:extLst>
          </p:cNvPr>
          <p:cNvSpPr/>
          <p:nvPr/>
        </p:nvSpPr>
        <p:spPr>
          <a:xfrm>
            <a:off x="2467607" y="3709712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B0FB681-90CA-4DAA-A715-CB19CDDBB17B}"/>
              </a:ext>
            </a:extLst>
          </p:cNvPr>
          <p:cNvSpPr/>
          <p:nvPr/>
        </p:nvSpPr>
        <p:spPr>
          <a:xfrm>
            <a:off x="4262750" y="3644795"/>
            <a:ext cx="360000" cy="360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F16F02-2B7F-4332-B1EB-C3C7983DB557}"/>
              </a:ext>
            </a:extLst>
          </p:cNvPr>
          <p:cNvSpPr txBox="1"/>
          <p:nvPr/>
        </p:nvSpPr>
        <p:spPr>
          <a:xfrm>
            <a:off x="1889179" y="3258431"/>
            <a:ext cx="16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特定對象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C71C97-3605-4ECB-9570-83E64442DCC6}"/>
              </a:ext>
            </a:extLst>
          </p:cNvPr>
          <p:cNvSpPr/>
          <p:nvPr/>
        </p:nvSpPr>
        <p:spPr>
          <a:xfrm>
            <a:off x="5379651" y="2718218"/>
            <a:ext cx="6668742" cy="2139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特定對象</a:t>
            </a:r>
            <a:r>
              <a:rPr lang="el-GR" altLang="zh-TW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Ɛ </a:t>
            </a: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鄰域內的點數</a:t>
            </a:r>
            <a:r>
              <a:rPr lang="zh-CN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稠密度 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en-US" altLang="zh-TW" sz="4000" dirty="0" err="1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MinPts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稱該對象為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核心對象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800A39-6DA5-4BFC-8412-837FE2842343}"/>
              </a:ext>
            </a:extLst>
          </p:cNvPr>
          <p:cNvSpPr txBox="1"/>
          <p:nvPr/>
        </p:nvSpPr>
        <p:spPr>
          <a:xfrm>
            <a:off x="4008051" y="1583469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 </a:t>
            </a:r>
            <a:r>
              <a:rPr lang="en-US" altLang="zh-TW" sz="2800" dirty="0" err="1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MinPts</a:t>
            </a:r>
            <a:r>
              <a:rPr lang="en-US" altLang="zh-TW" sz="28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= 4</a:t>
            </a:r>
            <a:endParaRPr lang="zh-TW" altLang="en-US" sz="2800" dirty="0">
              <a:solidFill>
                <a:srgbClr val="0070C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836E50-A5ED-48BC-8650-0D8247ED7B2C}"/>
              </a:ext>
            </a:extLst>
          </p:cNvPr>
          <p:cNvSpPr txBox="1"/>
          <p:nvPr/>
        </p:nvSpPr>
        <p:spPr>
          <a:xfrm>
            <a:off x="1928366" y="3258431"/>
            <a:ext cx="155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核心對象</a:t>
            </a:r>
            <a:endParaRPr lang="zh-TW" altLang="en-US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36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44E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C4AC14E7-D3AB-41C4-95E5-964C24420DD1}"/>
              </a:ext>
            </a:extLst>
          </p:cNvPr>
          <p:cNvSpPr/>
          <p:nvPr/>
        </p:nvSpPr>
        <p:spPr>
          <a:xfrm>
            <a:off x="3327587" y="3767660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1474C4C-0F11-4CD4-91C0-A7097CE0C4E6}"/>
              </a:ext>
            </a:extLst>
          </p:cNvPr>
          <p:cNvSpPr/>
          <p:nvPr/>
        </p:nvSpPr>
        <p:spPr>
          <a:xfrm>
            <a:off x="2349687" y="2984715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D6C971-45DF-4544-A993-708FAC19876F}"/>
              </a:ext>
            </a:extLst>
          </p:cNvPr>
          <p:cNvSpPr/>
          <p:nvPr/>
        </p:nvSpPr>
        <p:spPr>
          <a:xfrm>
            <a:off x="1536887" y="2184158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8208178-8DE3-47D7-8273-332268B125E1}"/>
              </a:ext>
            </a:extLst>
          </p:cNvPr>
          <p:cNvSpPr/>
          <p:nvPr/>
        </p:nvSpPr>
        <p:spPr>
          <a:xfrm>
            <a:off x="504593" y="1712015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基本定義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144856F4-E969-4F64-97A8-1E9BF2791CB4}"/>
              </a:ext>
            </a:extLst>
          </p:cNvPr>
          <p:cNvSpPr/>
          <p:nvPr/>
        </p:nvSpPr>
        <p:spPr>
          <a:xfrm>
            <a:off x="4418187" y="48852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CA54644-CBDC-489D-9360-9C819AEA010A}"/>
              </a:ext>
            </a:extLst>
          </p:cNvPr>
          <p:cNvSpPr/>
          <p:nvPr/>
        </p:nvSpPr>
        <p:spPr>
          <a:xfrm>
            <a:off x="4274187" y="5695493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1A0ECAB-7554-4551-AF30-6A8EED807FFA}"/>
              </a:ext>
            </a:extLst>
          </p:cNvPr>
          <p:cNvSpPr/>
          <p:nvPr/>
        </p:nvSpPr>
        <p:spPr>
          <a:xfrm>
            <a:off x="4056887" y="6014747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ABEB105-4124-48E8-AF3C-DE900FFE5D9B}"/>
              </a:ext>
            </a:extLst>
          </p:cNvPr>
          <p:cNvSpPr/>
          <p:nvPr/>
        </p:nvSpPr>
        <p:spPr>
          <a:xfrm>
            <a:off x="5412444" y="4123200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B746E59D-4085-42CD-9467-AE0CF0A52911}"/>
              </a:ext>
            </a:extLst>
          </p:cNvPr>
          <p:cNvSpPr/>
          <p:nvPr/>
        </p:nvSpPr>
        <p:spPr>
          <a:xfrm>
            <a:off x="2226787" y="4293633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4F077BB-AF52-45B9-A0FC-E02D58C1F8A1}"/>
              </a:ext>
            </a:extLst>
          </p:cNvPr>
          <p:cNvSpPr/>
          <p:nvPr/>
        </p:nvSpPr>
        <p:spPr>
          <a:xfrm>
            <a:off x="3391037" y="3243589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8B8432A-36DF-4FA1-961D-EC57B847C0E1}"/>
              </a:ext>
            </a:extLst>
          </p:cNvPr>
          <p:cNvSpPr/>
          <p:nvPr/>
        </p:nvSpPr>
        <p:spPr>
          <a:xfrm>
            <a:off x="1910087" y="3538887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725C863-5259-4184-A20D-546ECD2F0821}"/>
              </a:ext>
            </a:extLst>
          </p:cNvPr>
          <p:cNvSpPr/>
          <p:nvPr/>
        </p:nvSpPr>
        <p:spPr>
          <a:xfrm>
            <a:off x="1527074" y="1794871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2075170-A0E3-4EAF-8FC2-9B68D0BDA194}"/>
              </a:ext>
            </a:extLst>
          </p:cNvPr>
          <p:cNvSpPr/>
          <p:nvPr/>
        </p:nvSpPr>
        <p:spPr>
          <a:xfrm>
            <a:off x="1899221" y="1719662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8FAF6FB-DDDF-4FA4-8838-BAD7389B4081}"/>
              </a:ext>
            </a:extLst>
          </p:cNvPr>
          <p:cNvCxnSpPr>
            <a:cxnSpLocks/>
          </p:cNvCxnSpPr>
          <p:nvPr/>
        </p:nvCxnSpPr>
        <p:spPr>
          <a:xfrm rot="300000">
            <a:off x="1786343" y="3029379"/>
            <a:ext cx="919689" cy="32438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B688C2E1-93BB-4D2A-8147-2CC938F1BC54}"/>
              </a:ext>
            </a:extLst>
          </p:cNvPr>
          <p:cNvSpPr/>
          <p:nvPr/>
        </p:nvSpPr>
        <p:spPr>
          <a:xfrm>
            <a:off x="1632760" y="28616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EA21B8D-B491-479C-BC28-72EB843E39BA}"/>
              </a:ext>
            </a:extLst>
          </p:cNvPr>
          <p:cNvSpPr/>
          <p:nvPr/>
        </p:nvSpPr>
        <p:spPr>
          <a:xfrm>
            <a:off x="2652887" y="32723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B157889-C426-473C-B3FA-E318E19BA482}"/>
              </a:ext>
            </a:extLst>
          </p:cNvPr>
          <p:cNvSpPr/>
          <p:nvPr/>
        </p:nvSpPr>
        <p:spPr>
          <a:xfrm>
            <a:off x="3465687" y="41232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6171427-4A7F-4B9F-9684-EB77265CC182}"/>
              </a:ext>
            </a:extLst>
          </p:cNvPr>
          <p:cNvSpPr txBox="1"/>
          <p:nvPr/>
        </p:nvSpPr>
        <p:spPr>
          <a:xfrm>
            <a:off x="4739181" y="4766050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d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0550EF-114A-44EF-934F-C6F153932079}"/>
              </a:ext>
            </a:extLst>
          </p:cNvPr>
          <p:cNvSpPr txBox="1"/>
          <p:nvPr/>
        </p:nvSpPr>
        <p:spPr>
          <a:xfrm>
            <a:off x="3835137" y="3955751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c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E02BC5-32D6-4F53-9A77-00BDE161C376}"/>
              </a:ext>
            </a:extLst>
          </p:cNvPr>
          <p:cNvSpPr txBox="1"/>
          <p:nvPr/>
        </p:nvSpPr>
        <p:spPr>
          <a:xfrm>
            <a:off x="2969280" y="3147682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D1B5C9-BF9F-4FE0-9F57-7E8083217821}"/>
              </a:ext>
            </a:extLst>
          </p:cNvPr>
          <p:cNvSpPr txBox="1"/>
          <p:nvPr/>
        </p:nvSpPr>
        <p:spPr>
          <a:xfrm>
            <a:off x="1880947" y="2527157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a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211E795-0748-4B63-AA62-A6D1F0567209}"/>
              </a:ext>
            </a:extLst>
          </p:cNvPr>
          <p:cNvSpPr/>
          <p:nvPr/>
        </p:nvSpPr>
        <p:spPr>
          <a:xfrm>
            <a:off x="5516164" y="1954887"/>
            <a:ext cx="6623813" cy="144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b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在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a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的</a:t>
            </a:r>
            <a:r>
              <a:rPr lang="zh-TW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Ɛ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鄰域內</a:t>
            </a:r>
            <a:endParaRPr lang="en-US" altLang="zh-TW" sz="4000" dirty="0">
              <a:solidFill>
                <a:srgbClr val="0000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>
              <a:lnSpc>
                <a:spcPct val="114000"/>
              </a:lnSpc>
            </a:pP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則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b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是從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a </a:t>
            </a:r>
            <a:r>
              <a:rPr lang="zh-TW" altLang="en-US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直接密度可達</a:t>
            </a:r>
          </a:p>
        </p:txBody>
      </p:sp>
    </p:spTree>
    <p:extLst>
      <p:ext uri="{BB962C8B-B14F-4D97-AF65-F5344CB8AC3E}">
        <p14:creationId xmlns:p14="http://schemas.microsoft.com/office/powerpoint/2010/main" val="32962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C4AC14E7-D3AB-41C4-95E5-964C24420DD1}"/>
              </a:ext>
            </a:extLst>
          </p:cNvPr>
          <p:cNvSpPr/>
          <p:nvPr/>
        </p:nvSpPr>
        <p:spPr>
          <a:xfrm>
            <a:off x="3327587" y="3767660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C1474C4C-0F11-4CD4-91C0-A7097CE0C4E6}"/>
              </a:ext>
            </a:extLst>
          </p:cNvPr>
          <p:cNvSpPr/>
          <p:nvPr/>
        </p:nvSpPr>
        <p:spPr>
          <a:xfrm>
            <a:off x="2349687" y="2984715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0D6C971-45DF-4544-A993-708FAC19876F}"/>
              </a:ext>
            </a:extLst>
          </p:cNvPr>
          <p:cNvSpPr/>
          <p:nvPr/>
        </p:nvSpPr>
        <p:spPr>
          <a:xfrm>
            <a:off x="1536887" y="2184158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8208178-8DE3-47D7-8273-332268B125E1}"/>
              </a:ext>
            </a:extLst>
          </p:cNvPr>
          <p:cNvSpPr/>
          <p:nvPr/>
        </p:nvSpPr>
        <p:spPr>
          <a:xfrm>
            <a:off x="504593" y="1712015"/>
            <a:ext cx="2520000" cy="2520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基本定義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144856F4-E969-4F64-97A8-1E9BF2791CB4}"/>
              </a:ext>
            </a:extLst>
          </p:cNvPr>
          <p:cNvSpPr/>
          <p:nvPr/>
        </p:nvSpPr>
        <p:spPr>
          <a:xfrm>
            <a:off x="4418187" y="48852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CA54644-CBDC-489D-9360-9C819AEA010A}"/>
              </a:ext>
            </a:extLst>
          </p:cNvPr>
          <p:cNvSpPr/>
          <p:nvPr/>
        </p:nvSpPr>
        <p:spPr>
          <a:xfrm>
            <a:off x="4274187" y="5695493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61A0ECAB-7554-4551-AF30-6A8EED807FFA}"/>
              </a:ext>
            </a:extLst>
          </p:cNvPr>
          <p:cNvSpPr/>
          <p:nvPr/>
        </p:nvSpPr>
        <p:spPr>
          <a:xfrm>
            <a:off x="4056887" y="6014747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ABEB105-4124-48E8-AF3C-DE900FFE5D9B}"/>
              </a:ext>
            </a:extLst>
          </p:cNvPr>
          <p:cNvSpPr/>
          <p:nvPr/>
        </p:nvSpPr>
        <p:spPr>
          <a:xfrm>
            <a:off x="5412444" y="4123200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B746E59D-4085-42CD-9467-AE0CF0A52911}"/>
              </a:ext>
            </a:extLst>
          </p:cNvPr>
          <p:cNvSpPr/>
          <p:nvPr/>
        </p:nvSpPr>
        <p:spPr>
          <a:xfrm>
            <a:off x="2226787" y="4293633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4F077BB-AF52-45B9-A0FC-E02D58C1F8A1}"/>
              </a:ext>
            </a:extLst>
          </p:cNvPr>
          <p:cNvSpPr/>
          <p:nvPr/>
        </p:nvSpPr>
        <p:spPr>
          <a:xfrm>
            <a:off x="3391037" y="3243589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8B8432A-36DF-4FA1-961D-EC57B847C0E1}"/>
              </a:ext>
            </a:extLst>
          </p:cNvPr>
          <p:cNvSpPr/>
          <p:nvPr/>
        </p:nvSpPr>
        <p:spPr>
          <a:xfrm>
            <a:off x="1910087" y="3538887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725C863-5259-4184-A20D-546ECD2F0821}"/>
              </a:ext>
            </a:extLst>
          </p:cNvPr>
          <p:cNvSpPr/>
          <p:nvPr/>
        </p:nvSpPr>
        <p:spPr>
          <a:xfrm>
            <a:off x="1527074" y="1794871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2075170-A0E3-4EAF-8FC2-9B68D0BDA194}"/>
              </a:ext>
            </a:extLst>
          </p:cNvPr>
          <p:cNvSpPr/>
          <p:nvPr/>
        </p:nvSpPr>
        <p:spPr>
          <a:xfrm>
            <a:off x="1899221" y="1719662"/>
            <a:ext cx="288000" cy="288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8FAF6FB-DDDF-4FA4-8838-BAD7389B4081}"/>
              </a:ext>
            </a:extLst>
          </p:cNvPr>
          <p:cNvCxnSpPr>
            <a:cxnSpLocks/>
          </p:cNvCxnSpPr>
          <p:nvPr/>
        </p:nvCxnSpPr>
        <p:spPr>
          <a:xfrm rot="300000">
            <a:off x="1786343" y="3029379"/>
            <a:ext cx="919689" cy="32438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AD1FE92-5FB6-44C7-8834-A619551BC461}"/>
              </a:ext>
            </a:extLst>
          </p:cNvPr>
          <p:cNvCxnSpPr>
            <a:cxnSpLocks/>
          </p:cNvCxnSpPr>
          <p:nvPr/>
        </p:nvCxnSpPr>
        <p:spPr>
          <a:xfrm>
            <a:off x="2852013" y="3459935"/>
            <a:ext cx="655851" cy="70544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7382ED3-C8E8-40FC-8A2A-3F8FFDDC9D88}"/>
              </a:ext>
            </a:extLst>
          </p:cNvPr>
          <p:cNvCxnSpPr>
            <a:cxnSpLocks/>
          </p:cNvCxnSpPr>
          <p:nvPr/>
        </p:nvCxnSpPr>
        <p:spPr>
          <a:xfrm>
            <a:off x="3679037" y="4312750"/>
            <a:ext cx="781327" cy="61462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B688C2E1-93BB-4D2A-8147-2CC938F1BC54}"/>
              </a:ext>
            </a:extLst>
          </p:cNvPr>
          <p:cNvSpPr/>
          <p:nvPr/>
        </p:nvSpPr>
        <p:spPr>
          <a:xfrm>
            <a:off x="1632760" y="28616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EA21B8D-B491-479C-BC28-72EB843E39BA}"/>
              </a:ext>
            </a:extLst>
          </p:cNvPr>
          <p:cNvSpPr/>
          <p:nvPr/>
        </p:nvSpPr>
        <p:spPr>
          <a:xfrm>
            <a:off x="2652887" y="32723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B157889-C426-473C-B3FA-E318E19BA482}"/>
              </a:ext>
            </a:extLst>
          </p:cNvPr>
          <p:cNvSpPr/>
          <p:nvPr/>
        </p:nvSpPr>
        <p:spPr>
          <a:xfrm>
            <a:off x="3465687" y="4123200"/>
            <a:ext cx="288000" cy="288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6171427-4A7F-4B9F-9684-EB77265CC182}"/>
              </a:ext>
            </a:extLst>
          </p:cNvPr>
          <p:cNvSpPr txBox="1"/>
          <p:nvPr/>
        </p:nvSpPr>
        <p:spPr>
          <a:xfrm>
            <a:off x="4739181" y="4766050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d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30550EF-114A-44EF-934F-C6F153932079}"/>
              </a:ext>
            </a:extLst>
          </p:cNvPr>
          <p:cNvSpPr txBox="1"/>
          <p:nvPr/>
        </p:nvSpPr>
        <p:spPr>
          <a:xfrm>
            <a:off x="3835137" y="3955751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c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E02BC5-32D6-4F53-9A77-00BDE161C376}"/>
              </a:ext>
            </a:extLst>
          </p:cNvPr>
          <p:cNvSpPr txBox="1"/>
          <p:nvPr/>
        </p:nvSpPr>
        <p:spPr>
          <a:xfrm>
            <a:off x="2969280" y="3147682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b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D1B5C9-BF9F-4FE0-9F57-7E8083217821}"/>
              </a:ext>
            </a:extLst>
          </p:cNvPr>
          <p:cNvSpPr txBox="1"/>
          <p:nvPr/>
        </p:nvSpPr>
        <p:spPr>
          <a:xfrm>
            <a:off x="1880947" y="2527157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a</a:t>
            </a:r>
            <a:endParaRPr lang="zh-TW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C8EFB7-C8D5-4C7F-899C-8AEB02D9DC9C}"/>
              </a:ext>
            </a:extLst>
          </p:cNvPr>
          <p:cNvSpPr/>
          <p:nvPr/>
        </p:nvSpPr>
        <p:spPr>
          <a:xfrm>
            <a:off x="4344887" y="1475634"/>
            <a:ext cx="7813510" cy="214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b </a:t>
            </a:r>
            <a:r>
              <a:rPr lang="zh-CN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在</a:t>
            </a:r>
            <a:r>
              <a:rPr lang="zh-CN" altLang="en-US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Ɛ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鄰域內與</a:t>
            </a:r>
            <a:r>
              <a:rPr lang="zh-CN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a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直接密度可達 </a:t>
            </a:r>
            <a:endParaRPr lang="en-US" altLang="zh-TW" sz="4000" dirty="0">
              <a:solidFill>
                <a:srgbClr val="0000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>
              <a:lnSpc>
                <a:spcPct val="114000"/>
              </a:lnSpc>
            </a:pP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 </a:t>
            </a:r>
            <a:r>
              <a:rPr lang="zh-CN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在 </a:t>
            </a:r>
            <a:r>
              <a:rPr lang="en-US" altLang="zh-CN" sz="4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Ɛ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鄰域內與</a:t>
            </a:r>
            <a:r>
              <a:rPr lang="zh-CN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CN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b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直接密度可達 </a:t>
            </a:r>
            <a:endParaRPr lang="en-US" altLang="zh-TW" sz="4000" dirty="0">
              <a:solidFill>
                <a:srgbClr val="0000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>
              <a:lnSpc>
                <a:spcPct val="114000"/>
              </a:lnSpc>
            </a:pPr>
            <a:r>
              <a:rPr lang="zh-CN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    則 </a:t>
            </a:r>
            <a:r>
              <a:rPr lang="en-US" altLang="zh-CN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a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和 </a:t>
            </a:r>
            <a:r>
              <a:rPr lang="en-US" altLang="zh-TW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 </a:t>
            </a:r>
            <a:r>
              <a:rPr lang="zh-TW" altLang="en-US" sz="4000" dirty="0">
                <a:solidFill>
                  <a:srgbClr val="0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為</a:t>
            </a:r>
            <a:r>
              <a:rPr lang="zh-TW" altLang="en-US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間接密度可達</a:t>
            </a:r>
          </a:p>
        </p:txBody>
      </p:sp>
    </p:spTree>
    <p:extLst>
      <p:ext uri="{BB962C8B-B14F-4D97-AF65-F5344CB8AC3E}">
        <p14:creationId xmlns:p14="http://schemas.microsoft.com/office/powerpoint/2010/main" val="230757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FC01C845-FE92-4D95-8B8D-6BA753BDC1C7}"/>
              </a:ext>
            </a:extLst>
          </p:cNvPr>
          <p:cNvSpPr/>
          <p:nvPr/>
        </p:nvSpPr>
        <p:spPr>
          <a:xfrm>
            <a:off x="3034213" y="1883982"/>
            <a:ext cx="6770188" cy="126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7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Ɛ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：圓半徑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09E019-E16F-4093-939D-8B4A365B4ED3}"/>
              </a:ext>
            </a:extLst>
          </p:cNvPr>
          <p:cNvSpPr/>
          <p:nvPr/>
        </p:nvSpPr>
        <p:spPr>
          <a:xfrm>
            <a:off x="575748" y="3389885"/>
            <a:ext cx="5258526" cy="1267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7200" dirty="0" err="1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rPr>
              <a:t>MinPts</a:t>
            </a:r>
            <a:r>
              <a:rPr lang="zh-TW" altLang="en-US" sz="7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448569-A7AB-4BF0-B140-6CB436CC4D60}"/>
              </a:ext>
            </a:extLst>
          </p:cNvPr>
          <p:cNvSpPr/>
          <p:nvPr/>
        </p:nvSpPr>
        <p:spPr>
          <a:xfrm>
            <a:off x="4482374" y="3376741"/>
            <a:ext cx="7620726" cy="253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Ɛ </a:t>
            </a:r>
            <a:r>
              <a:rPr lang="zh-CN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鄰域內最少的點</a:t>
            </a: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rPr>
              <a:t>數量 </a:t>
            </a:r>
            <a:r>
              <a:rPr lang="en-US" altLang="zh-CN" sz="7200" dirty="0"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7200" dirty="0"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rPr>
              <a:t>稠密度</a:t>
            </a:r>
            <a:r>
              <a:rPr lang="en-US" altLang="zh-CN" sz="7200" dirty="0"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en-US" altLang="zh-TW" sz="2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011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9500840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群的產生方式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42DDA74-F6BD-4A50-86FA-F81F7E1D19DA}"/>
              </a:ext>
            </a:extLst>
          </p:cNvPr>
          <p:cNvSpPr/>
          <p:nvPr/>
        </p:nvSpPr>
        <p:spPr>
          <a:xfrm>
            <a:off x="5539444" y="30564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B70DB68-3E44-41BB-8E29-581A2CE9BC22}"/>
              </a:ext>
            </a:extLst>
          </p:cNvPr>
          <p:cNvSpPr/>
          <p:nvPr/>
        </p:nvSpPr>
        <p:spPr>
          <a:xfrm>
            <a:off x="5624388" y="2066066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F44B50B-EBFE-48F9-87DF-7A2C905AFD0B}"/>
              </a:ext>
            </a:extLst>
          </p:cNvPr>
          <p:cNvSpPr/>
          <p:nvPr/>
        </p:nvSpPr>
        <p:spPr>
          <a:xfrm>
            <a:off x="6774228" y="2168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0361793-DDD1-43D6-8DA6-3B1391A7F793}"/>
              </a:ext>
            </a:extLst>
          </p:cNvPr>
          <p:cNvSpPr/>
          <p:nvPr/>
        </p:nvSpPr>
        <p:spPr>
          <a:xfrm>
            <a:off x="7088844" y="2168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750542C-FA5C-4B53-9D4D-539B694DF60C}"/>
              </a:ext>
            </a:extLst>
          </p:cNvPr>
          <p:cNvSpPr/>
          <p:nvPr/>
        </p:nvSpPr>
        <p:spPr>
          <a:xfrm>
            <a:off x="7341332" y="15705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EBAC9CD-EAE6-4A79-A4B1-A35603A331BC}"/>
              </a:ext>
            </a:extLst>
          </p:cNvPr>
          <p:cNvSpPr/>
          <p:nvPr/>
        </p:nvSpPr>
        <p:spPr>
          <a:xfrm>
            <a:off x="4172266" y="14625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FF9373-144D-45AF-A09D-6D2222CB2EA7}"/>
              </a:ext>
            </a:extLst>
          </p:cNvPr>
          <p:cNvSpPr/>
          <p:nvPr/>
        </p:nvSpPr>
        <p:spPr>
          <a:xfrm>
            <a:off x="1401738" y="2276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ABC47CF-77CA-4C90-A64E-43AC2A2C0892}"/>
              </a:ext>
            </a:extLst>
          </p:cNvPr>
          <p:cNvSpPr/>
          <p:nvPr/>
        </p:nvSpPr>
        <p:spPr>
          <a:xfrm>
            <a:off x="10289244" y="4428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35F0C99-A233-4156-931B-087919FE6186}"/>
              </a:ext>
            </a:extLst>
          </p:cNvPr>
          <p:cNvSpPr/>
          <p:nvPr/>
        </p:nvSpPr>
        <p:spPr>
          <a:xfrm>
            <a:off x="4234935" y="2492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15F1E84-96D0-4B78-9BFD-626E3DB74ADA}"/>
              </a:ext>
            </a:extLst>
          </p:cNvPr>
          <p:cNvSpPr/>
          <p:nvPr/>
        </p:nvSpPr>
        <p:spPr>
          <a:xfrm>
            <a:off x="3240554" y="2329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6C3FF84-9460-4B9B-9E1A-5B9278E8AE94}"/>
              </a:ext>
            </a:extLst>
          </p:cNvPr>
          <p:cNvSpPr/>
          <p:nvPr/>
        </p:nvSpPr>
        <p:spPr>
          <a:xfrm>
            <a:off x="3736044" y="30903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992AEBA-CD29-42CE-810F-B710789715FC}"/>
              </a:ext>
            </a:extLst>
          </p:cNvPr>
          <p:cNvSpPr/>
          <p:nvPr/>
        </p:nvSpPr>
        <p:spPr>
          <a:xfrm>
            <a:off x="3952044" y="3773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2C21469-66CB-48BD-AD39-B8C04640D765}"/>
              </a:ext>
            </a:extLst>
          </p:cNvPr>
          <p:cNvSpPr/>
          <p:nvPr/>
        </p:nvSpPr>
        <p:spPr>
          <a:xfrm>
            <a:off x="4688544" y="3665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6296536-1253-40AA-AE7F-B5261A6A21E5}"/>
              </a:ext>
            </a:extLst>
          </p:cNvPr>
          <p:cNvSpPr/>
          <p:nvPr/>
        </p:nvSpPr>
        <p:spPr>
          <a:xfrm>
            <a:off x="4450935" y="42163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DA105E7-B508-4BC4-9610-5D5297B7EE29}"/>
              </a:ext>
            </a:extLst>
          </p:cNvPr>
          <p:cNvSpPr/>
          <p:nvPr/>
        </p:nvSpPr>
        <p:spPr>
          <a:xfrm>
            <a:off x="3469254" y="39385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5841067-0ED2-4D06-9FCF-003368EA91E6}"/>
              </a:ext>
            </a:extLst>
          </p:cNvPr>
          <p:cNvSpPr/>
          <p:nvPr/>
        </p:nvSpPr>
        <p:spPr>
          <a:xfrm>
            <a:off x="2910544" y="48217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EB25813-8C31-47F6-8206-530FA0CB6E28}"/>
              </a:ext>
            </a:extLst>
          </p:cNvPr>
          <p:cNvSpPr/>
          <p:nvPr/>
        </p:nvSpPr>
        <p:spPr>
          <a:xfrm>
            <a:off x="3277042" y="5056755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AF52F04-BFD6-4B0E-83B9-817904929B0F}"/>
              </a:ext>
            </a:extLst>
          </p:cNvPr>
          <p:cNvSpPr/>
          <p:nvPr/>
        </p:nvSpPr>
        <p:spPr>
          <a:xfrm>
            <a:off x="3577254" y="4644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7FF3C5-1CF7-4961-A74E-11BD36AD4B1D}"/>
              </a:ext>
            </a:extLst>
          </p:cNvPr>
          <p:cNvSpPr/>
          <p:nvPr/>
        </p:nvSpPr>
        <p:spPr>
          <a:xfrm>
            <a:off x="3970479" y="5332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0E46C1D-B31A-48DB-9BAB-BBB50ED108B7}"/>
              </a:ext>
            </a:extLst>
          </p:cNvPr>
          <p:cNvSpPr/>
          <p:nvPr/>
        </p:nvSpPr>
        <p:spPr>
          <a:xfrm>
            <a:off x="4415179" y="60409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BBCC69E-F4F9-496B-AA83-D12425C6F722}"/>
              </a:ext>
            </a:extLst>
          </p:cNvPr>
          <p:cNvSpPr/>
          <p:nvPr/>
        </p:nvSpPr>
        <p:spPr>
          <a:xfrm>
            <a:off x="4796544" y="5332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0DAB250-9629-4C19-BE10-2B9C10FE45AB}"/>
              </a:ext>
            </a:extLst>
          </p:cNvPr>
          <p:cNvSpPr/>
          <p:nvPr/>
        </p:nvSpPr>
        <p:spPr>
          <a:xfrm>
            <a:off x="5539444" y="49636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B2FFA55-D6F2-47A8-8AE2-49E33DEF4BE4}"/>
              </a:ext>
            </a:extLst>
          </p:cNvPr>
          <p:cNvSpPr/>
          <p:nvPr/>
        </p:nvSpPr>
        <p:spPr>
          <a:xfrm>
            <a:off x="6328558" y="49298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FD764FE-C287-4341-8C0A-DC45D180E816}"/>
              </a:ext>
            </a:extLst>
          </p:cNvPr>
          <p:cNvSpPr/>
          <p:nvPr/>
        </p:nvSpPr>
        <p:spPr>
          <a:xfrm>
            <a:off x="5613475" y="41545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30FF761-4B5C-4EE3-A473-FFA42367655D}"/>
              </a:ext>
            </a:extLst>
          </p:cNvPr>
          <p:cNvSpPr/>
          <p:nvPr/>
        </p:nvSpPr>
        <p:spPr>
          <a:xfrm>
            <a:off x="5613475" y="469045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D77AAF8-44EF-4E25-87D2-FD652DE8333A}"/>
              </a:ext>
            </a:extLst>
          </p:cNvPr>
          <p:cNvSpPr/>
          <p:nvPr/>
        </p:nvSpPr>
        <p:spPr>
          <a:xfrm>
            <a:off x="5624388" y="58457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7168169-F1E8-4847-8DF1-DF0E7A8D6584}"/>
              </a:ext>
            </a:extLst>
          </p:cNvPr>
          <p:cNvSpPr/>
          <p:nvPr/>
        </p:nvSpPr>
        <p:spPr>
          <a:xfrm>
            <a:off x="6678928" y="29696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EC2599B-3109-490F-BFD7-32BCB763593C}"/>
              </a:ext>
            </a:extLst>
          </p:cNvPr>
          <p:cNvSpPr/>
          <p:nvPr/>
        </p:nvSpPr>
        <p:spPr>
          <a:xfrm>
            <a:off x="7413576" y="3449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935343C-99A0-4183-8BBA-CEBD947B355B}"/>
              </a:ext>
            </a:extLst>
          </p:cNvPr>
          <p:cNvSpPr/>
          <p:nvPr/>
        </p:nvSpPr>
        <p:spPr>
          <a:xfrm>
            <a:off x="7927044" y="3557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F5BDA79-B85A-4FC8-B684-87E896797F93}"/>
              </a:ext>
            </a:extLst>
          </p:cNvPr>
          <p:cNvSpPr/>
          <p:nvPr/>
        </p:nvSpPr>
        <p:spPr>
          <a:xfrm>
            <a:off x="7844619" y="4212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43A7115-2000-4F99-8630-9323A2828D06}"/>
              </a:ext>
            </a:extLst>
          </p:cNvPr>
          <p:cNvSpPr/>
          <p:nvPr/>
        </p:nvSpPr>
        <p:spPr>
          <a:xfrm>
            <a:off x="6885719" y="5443469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50A1079-E7F7-4238-A0E5-E72BAE84D03B}"/>
              </a:ext>
            </a:extLst>
          </p:cNvPr>
          <p:cNvSpPr/>
          <p:nvPr/>
        </p:nvSpPr>
        <p:spPr>
          <a:xfrm>
            <a:off x="6907803" y="415983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4787F6A-42D9-4AED-831A-3BB95423FCAF}"/>
              </a:ext>
            </a:extLst>
          </p:cNvPr>
          <p:cNvSpPr/>
          <p:nvPr/>
        </p:nvSpPr>
        <p:spPr>
          <a:xfrm>
            <a:off x="7929563" y="5734706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210104-10AB-4B7B-A5EE-B189721D8314}"/>
              </a:ext>
            </a:extLst>
          </p:cNvPr>
          <p:cNvSpPr/>
          <p:nvPr/>
        </p:nvSpPr>
        <p:spPr>
          <a:xfrm>
            <a:off x="8463304" y="50377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5CB01EE-E32E-4ED3-B0F4-99D5FB224960}"/>
              </a:ext>
            </a:extLst>
          </p:cNvPr>
          <p:cNvSpPr/>
          <p:nvPr/>
        </p:nvSpPr>
        <p:spPr>
          <a:xfrm>
            <a:off x="8219962" y="5551469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1766B73-4B02-47DE-9485-C9A7392FF490}"/>
              </a:ext>
            </a:extLst>
          </p:cNvPr>
          <p:cNvSpPr/>
          <p:nvPr/>
        </p:nvSpPr>
        <p:spPr>
          <a:xfrm>
            <a:off x="9282163" y="46184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741ED1B-9FD6-4475-B507-0178A12958E8}"/>
              </a:ext>
            </a:extLst>
          </p:cNvPr>
          <p:cNvSpPr/>
          <p:nvPr/>
        </p:nvSpPr>
        <p:spPr>
          <a:xfrm>
            <a:off x="10018738" y="5849618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956D15D-05AF-4397-875A-042FBE762B50}"/>
              </a:ext>
            </a:extLst>
          </p:cNvPr>
          <p:cNvSpPr/>
          <p:nvPr/>
        </p:nvSpPr>
        <p:spPr>
          <a:xfrm>
            <a:off x="1666044" y="3881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545FB5F-3548-4A5E-AB78-24A2A470CA4B}"/>
              </a:ext>
            </a:extLst>
          </p:cNvPr>
          <p:cNvSpPr/>
          <p:nvPr/>
        </p:nvSpPr>
        <p:spPr>
          <a:xfrm>
            <a:off x="6813842" y="351801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2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橢圓 52">
            <a:extLst>
              <a:ext uri="{FF2B5EF4-FFF2-40B4-BE49-F238E27FC236}">
                <a16:creationId xmlns:a16="http://schemas.microsoft.com/office/drawing/2014/main" id="{8F736F16-3E1F-4987-BE38-FBF2A237B012}"/>
              </a:ext>
            </a:extLst>
          </p:cNvPr>
          <p:cNvSpPr/>
          <p:nvPr/>
        </p:nvSpPr>
        <p:spPr>
          <a:xfrm>
            <a:off x="2913336" y="22011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5FBC0A8-C3BE-4003-90D2-4D0244676EB7}"/>
              </a:ext>
            </a:extLst>
          </p:cNvPr>
          <p:cNvSpPr/>
          <p:nvPr/>
        </p:nvSpPr>
        <p:spPr>
          <a:xfrm>
            <a:off x="3103836" y="29250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3D83EA1E-C5C8-49E5-B6A6-69565996044B}"/>
              </a:ext>
            </a:extLst>
          </p:cNvPr>
          <p:cNvSpPr/>
          <p:nvPr/>
        </p:nvSpPr>
        <p:spPr>
          <a:xfrm>
            <a:off x="2722836" y="38648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807580C-48B3-435F-9F22-E4BDDC8477A4}"/>
              </a:ext>
            </a:extLst>
          </p:cNvPr>
          <p:cNvSpPr/>
          <p:nvPr/>
        </p:nvSpPr>
        <p:spPr>
          <a:xfrm>
            <a:off x="3103836" y="44871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7DB80A3-F594-4E6A-8BCF-25AB9F041BFD}"/>
              </a:ext>
            </a:extLst>
          </p:cNvPr>
          <p:cNvSpPr/>
          <p:nvPr/>
        </p:nvSpPr>
        <p:spPr>
          <a:xfrm>
            <a:off x="4056336" y="44744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67CEB19A-E655-4C30-9F12-485FFF47BD9E}"/>
              </a:ext>
            </a:extLst>
          </p:cNvPr>
          <p:cNvSpPr/>
          <p:nvPr/>
        </p:nvSpPr>
        <p:spPr>
          <a:xfrm>
            <a:off x="5859736" y="21122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0BE1CB0-2639-4845-B882-745E9B8B5777}"/>
              </a:ext>
            </a:extLst>
          </p:cNvPr>
          <p:cNvSpPr/>
          <p:nvPr/>
        </p:nvSpPr>
        <p:spPr>
          <a:xfrm>
            <a:off x="4665936" y="41061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F1B14DE-BCFC-4AC1-AA38-9C7D7432283E}"/>
              </a:ext>
            </a:extLst>
          </p:cNvPr>
          <p:cNvSpPr/>
          <p:nvPr/>
        </p:nvSpPr>
        <p:spPr>
          <a:xfrm>
            <a:off x="5518513" y="4154562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61C00BF-447F-41D1-89D2-F5C250CFEFC5}"/>
              </a:ext>
            </a:extLst>
          </p:cNvPr>
          <p:cNvSpPr/>
          <p:nvPr/>
        </p:nvSpPr>
        <p:spPr>
          <a:xfrm>
            <a:off x="6532836" y="26329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BEB563F5-1297-4A16-B0ED-4C519DCED182}"/>
              </a:ext>
            </a:extLst>
          </p:cNvPr>
          <p:cNvSpPr/>
          <p:nvPr/>
        </p:nvSpPr>
        <p:spPr>
          <a:xfrm>
            <a:off x="7002736" y="33949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3BFC9D3-DACE-44BA-8511-320A33A7EABB}"/>
              </a:ext>
            </a:extLst>
          </p:cNvPr>
          <p:cNvSpPr/>
          <p:nvPr/>
        </p:nvSpPr>
        <p:spPr>
          <a:xfrm>
            <a:off x="7561536" y="41442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9500840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群的產生方式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42DDA74-F6BD-4A50-86FA-F81F7E1D19DA}"/>
              </a:ext>
            </a:extLst>
          </p:cNvPr>
          <p:cNvSpPr/>
          <p:nvPr/>
        </p:nvSpPr>
        <p:spPr>
          <a:xfrm>
            <a:off x="5539444" y="30564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F44B50B-EBFE-48F9-87DF-7A2C905AFD0B}"/>
              </a:ext>
            </a:extLst>
          </p:cNvPr>
          <p:cNvSpPr/>
          <p:nvPr/>
        </p:nvSpPr>
        <p:spPr>
          <a:xfrm>
            <a:off x="6774228" y="2168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0361793-DDD1-43D6-8DA6-3B1391A7F793}"/>
              </a:ext>
            </a:extLst>
          </p:cNvPr>
          <p:cNvSpPr/>
          <p:nvPr/>
        </p:nvSpPr>
        <p:spPr>
          <a:xfrm>
            <a:off x="7088844" y="2168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750542C-FA5C-4B53-9D4D-539B694DF60C}"/>
              </a:ext>
            </a:extLst>
          </p:cNvPr>
          <p:cNvSpPr/>
          <p:nvPr/>
        </p:nvSpPr>
        <p:spPr>
          <a:xfrm>
            <a:off x="7341332" y="15705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EBAC9CD-EAE6-4A79-A4B1-A35603A331BC}"/>
              </a:ext>
            </a:extLst>
          </p:cNvPr>
          <p:cNvSpPr/>
          <p:nvPr/>
        </p:nvSpPr>
        <p:spPr>
          <a:xfrm>
            <a:off x="4172266" y="14625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FF9373-144D-45AF-A09D-6D2222CB2EA7}"/>
              </a:ext>
            </a:extLst>
          </p:cNvPr>
          <p:cNvSpPr/>
          <p:nvPr/>
        </p:nvSpPr>
        <p:spPr>
          <a:xfrm>
            <a:off x="1401738" y="27463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ABC47CF-77CA-4C90-A64E-43AC2A2C0892}"/>
              </a:ext>
            </a:extLst>
          </p:cNvPr>
          <p:cNvSpPr/>
          <p:nvPr/>
        </p:nvSpPr>
        <p:spPr>
          <a:xfrm>
            <a:off x="10289244" y="4428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35F0C99-A233-4156-931B-087919FE6186}"/>
              </a:ext>
            </a:extLst>
          </p:cNvPr>
          <p:cNvSpPr/>
          <p:nvPr/>
        </p:nvSpPr>
        <p:spPr>
          <a:xfrm>
            <a:off x="4234935" y="2492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15F1E84-96D0-4B78-9BFD-626E3DB74ADA}"/>
              </a:ext>
            </a:extLst>
          </p:cNvPr>
          <p:cNvSpPr/>
          <p:nvPr/>
        </p:nvSpPr>
        <p:spPr>
          <a:xfrm>
            <a:off x="3240554" y="2329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2C21469-66CB-48BD-AD39-B8C04640D765}"/>
              </a:ext>
            </a:extLst>
          </p:cNvPr>
          <p:cNvSpPr/>
          <p:nvPr/>
        </p:nvSpPr>
        <p:spPr>
          <a:xfrm>
            <a:off x="4688544" y="3665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6296536-1253-40AA-AE7F-B5261A6A21E5}"/>
              </a:ext>
            </a:extLst>
          </p:cNvPr>
          <p:cNvSpPr/>
          <p:nvPr/>
        </p:nvSpPr>
        <p:spPr>
          <a:xfrm>
            <a:off x="4450935" y="42163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DA105E7-B508-4BC4-9610-5D5297B7EE29}"/>
              </a:ext>
            </a:extLst>
          </p:cNvPr>
          <p:cNvSpPr/>
          <p:nvPr/>
        </p:nvSpPr>
        <p:spPr>
          <a:xfrm>
            <a:off x="3469254" y="39385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5841067-0ED2-4D06-9FCF-003368EA91E6}"/>
              </a:ext>
            </a:extLst>
          </p:cNvPr>
          <p:cNvSpPr/>
          <p:nvPr/>
        </p:nvSpPr>
        <p:spPr>
          <a:xfrm>
            <a:off x="2910544" y="48217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EB25813-8C31-47F6-8206-530FA0CB6E28}"/>
              </a:ext>
            </a:extLst>
          </p:cNvPr>
          <p:cNvSpPr/>
          <p:nvPr/>
        </p:nvSpPr>
        <p:spPr>
          <a:xfrm>
            <a:off x="3277042" y="5056755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0E46C1D-B31A-48DB-9BAB-BBB50ED108B7}"/>
              </a:ext>
            </a:extLst>
          </p:cNvPr>
          <p:cNvSpPr/>
          <p:nvPr/>
        </p:nvSpPr>
        <p:spPr>
          <a:xfrm>
            <a:off x="4415179" y="60409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FD764FE-C287-4341-8C0A-DC45D180E816}"/>
              </a:ext>
            </a:extLst>
          </p:cNvPr>
          <p:cNvSpPr/>
          <p:nvPr/>
        </p:nvSpPr>
        <p:spPr>
          <a:xfrm>
            <a:off x="5613475" y="41545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30FF761-4B5C-4EE3-A473-FFA42367655D}"/>
              </a:ext>
            </a:extLst>
          </p:cNvPr>
          <p:cNvSpPr/>
          <p:nvPr/>
        </p:nvSpPr>
        <p:spPr>
          <a:xfrm>
            <a:off x="5613475" y="469045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D77AAF8-44EF-4E25-87D2-FD652DE8333A}"/>
              </a:ext>
            </a:extLst>
          </p:cNvPr>
          <p:cNvSpPr/>
          <p:nvPr/>
        </p:nvSpPr>
        <p:spPr>
          <a:xfrm>
            <a:off x="5624388" y="58457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935343C-99A0-4183-8BBA-CEBD947B355B}"/>
              </a:ext>
            </a:extLst>
          </p:cNvPr>
          <p:cNvSpPr/>
          <p:nvPr/>
        </p:nvSpPr>
        <p:spPr>
          <a:xfrm>
            <a:off x="7927044" y="3557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43A7115-2000-4F99-8630-9323A2828D06}"/>
              </a:ext>
            </a:extLst>
          </p:cNvPr>
          <p:cNvSpPr/>
          <p:nvPr/>
        </p:nvSpPr>
        <p:spPr>
          <a:xfrm>
            <a:off x="6885719" y="5443469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50A1079-E7F7-4238-A0E5-E72BAE84D03B}"/>
              </a:ext>
            </a:extLst>
          </p:cNvPr>
          <p:cNvSpPr/>
          <p:nvPr/>
        </p:nvSpPr>
        <p:spPr>
          <a:xfrm>
            <a:off x="6907803" y="415983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4787F6A-42D9-4AED-831A-3BB95423FCAF}"/>
              </a:ext>
            </a:extLst>
          </p:cNvPr>
          <p:cNvSpPr/>
          <p:nvPr/>
        </p:nvSpPr>
        <p:spPr>
          <a:xfrm>
            <a:off x="7929563" y="5734706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5CB01EE-E32E-4ED3-B0F4-99D5FB224960}"/>
              </a:ext>
            </a:extLst>
          </p:cNvPr>
          <p:cNvSpPr/>
          <p:nvPr/>
        </p:nvSpPr>
        <p:spPr>
          <a:xfrm>
            <a:off x="8219962" y="5551469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1766B73-4B02-47DE-9485-C9A7392FF490}"/>
              </a:ext>
            </a:extLst>
          </p:cNvPr>
          <p:cNvSpPr/>
          <p:nvPr/>
        </p:nvSpPr>
        <p:spPr>
          <a:xfrm>
            <a:off x="9282163" y="46184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741ED1B-9FD6-4475-B507-0178A12958E8}"/>
              </a:ext>
            </a:extLst>
          </p:cNvPr>
          <p:cNvSpPr/>
          <p:nvPr/>
        </p:nvSpPr>
        <p:spPr>
          <a:xfrm>
            <a:off x="10018738" y="5849618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956D15D-05AF-4397-875A-042FBE762B50}"/>
              </a:ext>
            </a:extLst>
          </p:cNvPr>
          <p:cNvSpPr/>
          <p:nvPr/>
        </p:nvSpPr>
        <p:spPr>
          <a:xfrm>
            <a:off x="1666044" y="3881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545FB5F-3548-4A5E-AB78-24A2A470CA4B}"/>
              </a:ext>
            </a:extLst>
          </p:cNvPr>
          <p:cNvSpPr/>
          <p:nvPr/>
        </p:nvSpPr>
        <p:spPr>
          <a:xfrm>
            <a:off x="6813842" y="351801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F9A2172-4DE3-47DE-98A4-64D81A0C88F0}"/>
              </a:ext>
            </a:extLst>
          </p:cNvPr>
          <p:cNvSpPr txBox="1"/>
          <p:nvPr/>
        </p:nvSpPr>
        <p:spPr>
          <a:xfrm>
            <a:off x="269044" y="1442585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 </a:t>
            </a:r>
            <a:r>
              <a:rPr lang="en-US" altLang="zh-TW" sz="2800" dirty="0" err="1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MinPts</a:t>
            </a:r>
            <a:r>
              <a:rPr lang="en-US" altLang="zh-TW" sz="28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= 4</a:t>
            </a:r>
            <a:endParaRPr lang="zh-TW" altLang="en-US" sz="2800" dirty="0">
              <a:solidFill>
                <a:srgbClr val="0070C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7168169-F1E8-4847-8DF1-DF0E7A8D6584}"/>
              </a:ext>
            </a:extLst>
          </p:cNvPr>
          <p:cNvSpPr/>
          <p:nvPr/>
        </p:nvSpPr>
        <p:spPr>
          <a:xfrm>
            <a:off x="6678928" y="29696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EC2599B-3109-490F-BFD7-32BCB763593C}"/>
              </a:ext>
            </a:extLst>
          </p:cNvPr>
          <p:cNvSpPr/>
          <p:nvPr/>
        </p:nvSpPr>
        <p:spPr>
          <a:xfrm>
            <a:off x="7413576" y="3449362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F5BDA79-B85A-4FC8-B684-87E896797F93}"/>
              </a:ext>
            </a:extLst>
          </p:cNvPr>
          <p:cNvSpPr/>
          <p:nvPr/>
        </p:nvSpPr>
        <p:spPr>
          <a:xfrm>
            <a:off x="7844619" y="4212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210104-10AB-4B7B-A5EE-B189721D8314}"/>
              </a:ext>
            </a:extLst>
          </p:cNvPr>
          <p:cNvSpPr/>
          <p:nvPr/>
        </p:nvSpPr>
        <p:spPr>
          <a:xfrm>
            <a:off x="8463304" y="50377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6C3FF84-9460-4B9B-9E1A-5B9278E8AE94}"/>
              </a:ext>
            </a:extLst>
          </p:cNvPr>
          <p:cNvSpPr/>
          <p:nvPr/>
        </p:nvSpPr>
        <p:spPr>
          <a:xfrm>
            <a:off x="3736044" y="30903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992AEBA-CD29-42CE-810F-B710789715FC}"/>
              </a:ext>
            </a:extLst>
          </p:cNvPr>
          <p:cNvSpPr/>
          <p:nvPr/>
        </p:nvSpPr>
        <p:spPr>
          <a:xfrm>
            <a:off x="3952044" y="3773362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AF52F04-BFD6-4B0E-83B9-817904929B0F}"/>
              </a:ext>
            </a:extLst>
          </p:cNvPr>
          <p:cNvSpPr/>
          <p:nvPr/>
        </p:nvSpPr>
        <p:spPr>
          <a:xfrm>
            <a:off x="3577254" y="4644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7FF3C5-1CF7-4961-A74E-11BD36AD4B1D}"/>
              </a:ext>
            </a:extLst>
          </p:cNvPr>
          <p:cNvSpPr/>
          <p:nvPr/>
        </p:nvSpPr>
        <p:spPr>
          <a:xfrm>
            <a:off x="3970479" y="5332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BBCC69E-F4F9-496B-AA83-D12425C6F722}"/>
              </a:ext>
            </a:extLst>
          </p:cNvPr>
          <p:cNvSpPr/>
          <p:nvPr/>
        </p:nvSpPr>
        <p:spPr>
          <a:xfrm>
            <a:off x="4796544" y="5332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0DAB250-9629-4C19-BE10-2B9C10FE45AB}"/>
              </a:ext>
            </a:extLst>
          </p:cNvPr>
          <p:cNvSpPr/>
          <p:nvPr/>
        </p:nvSpPr>
        <p:spPr>
          <a:xfrm>
            <a:off x="5539444" y="49636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B2FFA55-D6F2-47A8-8AE2-49E33DEF4BE4}"/>
              </a:ext>
            </a:extLst>
          </p:cNvPr>
          <p:cNvSpPr/>
          <p:nvPr/>
        </p:nvSpPr>
        <p:spPr>
          <a:xfrm>
            <a:off x="6328558" y="49298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2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橢圓 52">
            <a:extLst>
              <a:ext uri="{FF2B5EF4-FFF2-40B4-BE49-F238E27FC236}">
                <a16:creationId xmlns:a16="http://schemas.microsoft.com/office/drawing/2014/main" id="{8F736F16-3E1F-4987-BE38-FBF2A237B012}"/>
              </a:ext>
            </a:extLst>
          </p:cNvPr>
          <p:cNvSpPr/>
          <p:nvPr/>
        </p:nvSpPr>
        <p:spPr>
          <a:xfrm>
            <a:off x="2913336" y="22011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5FBC0A8-C3BE-4003-90D2-4D0244676EB7}"/>
              </a:ext>
            </a:extLst>
          </p:cNvPr>
          <p:cNvSpPr/>
          <p:nvPr/>
        </p:nvSpPr>
        <p:spPr>
          <a:xfrm>
            <a:off x="3103836" y="29250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3D83EA1E-C5C8-49E5-B6A6-69565996044B}"/>
              </a:ext>
            </a:extLst>
          </p:cNvPr>
          <p:cNvSpPr/>
          <p:nvPr/>
        </p:nvSpPr>
        <p:spPr>
          <a:xfrm>
            <a:off x="2722836" y="38648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807580C-48B3-435F-9F22-E4BDDC8477A4}"/>
              </a:ext>
            </a:extLst>
          </p:cNvPr>
          <p:cNvSpPr/>
          <p:nvPr/>
        </p:nvSpPr>
        <p:spPr>
          <a:xfrm>
            <a:off x="3103836" y="44871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17DB80A3-F594-4E6A-8BCF-25AB9F041BFD}"/>
              </a:ext>
            </a:extLst>
          </p:cNvPr>
          <p:cNvSpPr/>
          <p:nvPr/>
        </p:nvSpPr>
        <p:spPr>
          <a:xfrm>
            <a:off x="4056336" y="44744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67CEB19A-E655-4C30-9F12-485FFF47BD9E}"/>
              </a:ext>
            </a:extLst>
          </p:cNvPr>
          <p:cNvSpPr/>
          <p:nvPr/>
        </p:nvSpPr>
        <p:spPr>
          <a:xfrm>
            <a:off x="5859736" y="21122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0BE1CB0-2639-4845-B882-745E9B8B5777}"/>
              </a:ext>
            </a:extLst>
          </p:cNvPr>
          <p:cNvSpPr/>
          <p:nvPr/>
        </p:nvSpPr>
        <p:spPr>
          <a:xfrm>
            <a:off x="4665936" y="41061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F1B14DE-BCFC-4AC1-AA38-9C7D7432283E}"/>
              </a:ext>
            </a:extLst>
          </p:cNvPr>
          <p:cNvSpPr/>
          <p:nvPr/>
        </p:nvSpPr>
        <p:spPr>
          <a:xfrm>
            <a:off x="5518513" y="4154562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61C00BF-447F-41D1-89D2-F5C250CFEFC5}"/>
              </a:ext>
            </a:extLst>
          </p:cNvPr>
          <p:cNvSpPr/>
          <p:nvPr/>
        </p:nvSpPr>
        <p:spPr>
          <a:xfrm>
            <a:off x="6532836" y="26329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BEB563F5-1297-4A16-B0ED-4C519DCED182}"/>
              </a:ext>
            </a:extLst>
          </p:cNvPr>
          <p:cNvSpPr/>
          <p:nvPr/>
        </p:nvSpPr>
        <p:spPr>
          <a:xfrm>
            <a:off x="7002736" y="33949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3BFC9D3-DACE-44BA-8511-320A33A7EABB}"/>
              </a:ext>
            </a:extLst>
          </p:cNvPr>
          <p:cNvSpPr/>
          <p:nvPr/>
        </p:nvSpPr>
        <p:spPr>
          <a:xfrm>
            <a:off x="7561536" y="4144228"/>
            <a:ext cx="1908000" cy="1908000"/>
          </a:xfrm>
          <a:prstGeom prst="ellipse">
            <a:avLst/>
          </a:prstGeom>
          <a:noFill/>
          <a:ln w="38100">
            <a:solidFill>
              <a:srgbClr val="15DD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9500840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群的產生方式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42DDA74-F6BD-4A50-86FA-F81F7E1D19DA}"/>
              </a:ext>
            </a:extLst>
          </p:cNvPr>
          <p:cNvSpPr/>
          <p:nvPr/>
        </p:nvSpPr>
        <p:spPr>
          <a:xfrm>
            <a:off x="5539444" y="30564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F44B50B-EBFE-48F9-87DF-7A2C905AFD0B}"/>
              </a:ext>
            </a:extLst>
          </p:cNvPr>
          <p:cNvSpPr/>
          <p:nvPr/>
        </p:nvSpPr>
        <p:spPr>
          <a:xfrm>
            <a:off x="6774228" y="2168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0361793-DDD1-43D6-8DA6-3B1391A7F793}"/>
              </a:ext>
            </a:extLst>
          </p:cNvPr>
          <p:cNvSpPr/>
          <p:nvPr/>
        </p:nvSpPr>
        <p:spPr>
          <a:xfrm>
            <a:off x="7088844" y="2168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750542C-FA5C-4B53-9D4D-539B694DF60C}"/>
              </a:ext>
            </a:extLst>
          </p:cNvPr>
          <p:cNvSpPr/>
          <p:nvPr/>
        </p:nvSpPr>
        <p:spPr>
          <a:xfrm>
            <a:off x="7341332" y="15705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EBAC9CD-EAE6-4A79-A4B1-A35603A331BC}"/>
              </a:ext>
            </a:extLst>
          </p:cNvPr>
          <p:cNvSpPr/>
          <p:nvPr/>
        </p:nvSpPr>
        <p:spPr>
          <a:xfrm>
            <a:off x="4172266" y="14625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FF9373-144D-45AF-A09D-6D2222CB2EA7}"/>
              </a:ext>
            </a:extLst>
          </p:cNvPr>
          <p:cNvSpPr/>
          <p:nvPr/>
        </p:nvSpPr>
        <p:spPr>
          <a:xfrm>
            <a:off x="1401738" y="27463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ABC47CF-77CA-4C90-A64E-43AC2A2C0892}"/>
              </a:ext>
            </a:extLst>
          </p:cNvPr>
          <p:cNvSpPr/>
          <p:nvPr/>
        </p:nvSpPr>
        <p:spPr>
          <a:xfrm>
            <a:off x="10289244" y="44280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35F0C99-A233-4156-931B-087919FE6186}"/>
              </a:ext>
            </a:extLst>
          </p:cNvPr>
          <p:cNvSpPr/>
          <p:nvPr/>
        </p:nvSpPr>
        <p:spPr>
          <a:xfrm>
            <a:off x="4234935" y="2492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15F1E84-96D0-4B78-9BFD-626E3DB74ADA}"/>
              </a:ext>
            </a:extLst>
          </p:cNvPr>
          <p:cNvSpPr/>
          <p:nvPr/>
        </p:nvSpPr>
        <p:spPr>
          <a:xfrm>
            <a:off x="3240554" y="232942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2C21469-66CB-48BD-AD39-B8C04640D765}"/>
              </a:ext>
            </a:extLst>
          </p:cNvPr>
          <p:cNvSpPr/>
          <p:nvPr/>
        </p:nvSpPr>
        <p:spPr>
          <a:xfrm>
            <a:off x="4688544" y="3665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6296536-1253-40AA-AE7F-B5261A6A21E5}"/>
              </a:ext>
            </a:extLst>
          </p:cNvPr>
          <p:cNvSpPr/>
          <p:nvPr/>
        </p:nvSpPr>
        <p:spPr>
          <a:xfrm>
            <a:off x="4450935" y="42163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DA105E7-B508-4BC4-9610-5D5297B7EE29}"/>
              </a:ext>
            </a:extLst>
          </p:cNvPr>
          <p:cNvSpPr/>
          <p:nvPr/>
        </p:nvSpPr>
        <p:spPr>
          <a:xfrm>
            <a:off x="3469254" y="39385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5841067-0ED2-4D06-9FCF-003368EA91E6}"/>
              </a:ext>
            </a:extLst>
          </p:cNvPr>
          <p:cNvSpPr/>
          <p:nvPr/>
        </p:nvSpPr>
        <p:spPr>
          <a:xfrm>
            <a:off x="2910544" y="48217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EB25813-8C31-47F6-8206-530FA0CB6E28}"/>
              </a:ext>
            </a:extLst>
          </p:cNvPr>
          <p:cNvSpPr/>
          <p:nvPr/>
        </p:nvSpPr>
        <p:spPr>
          <a:xfrm>
            <a:off x="3277042" y="5056755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0E46C1D-B31A-48DB-9BAB-BBB50ED108B7}"/>
              </a:ext>
            </a:extLst>
          </p:cNvPr>
          <p:cNvSpPr/>
          <p:nvPr/>
        </p:nvSpPr>
        <p:spPr>
          <a:xfrm>
            <a:off x="4415179" y="60409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FD764FE-C287-4341-8C0A-DC45D180E816}"/>
              </a:ext>
            </a:extLst>
          </p:cNvPr>
          <p:cNvSpPr/>
          <p:nvPr/>
        </p:nvSpPr>
        <p:spPr>
          <a:xfrm>
            <a:off x="5613475" y="41545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30FF761-4B5C-4EE3-A473-FFA42367655D}"/>
              </a:ext>
            </a:extLst>
          </p:cNvPr>
          <p:cNvSpPr/>
          <p:nvPr/>
        </p:nvSpPr>
        <p:spPr>
          <a:xfrm>
            <a:off x="5613475" y="469045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D77AAF8-44EF-4E25-87D2-FD652DE8333A}"/>
              </a:ext>
            </a:extLst>
          </p:cNvPr>
          <p:cNvSpPr/>
          <p:nvPr/>
        </p:nvSpPr>
        <p:spPr>
          <a:xfrm>
            <a:off x="5624388" y="58457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935343C-99A0-4183-8BBA-CEBD947B355B}"/>
              </a:ext>
            </a:extLst>
          </p:cNvPr>
          <p:cNvSpPr/>
          <p:nvPr/>
        </p:nvSpPr>
        <p:spPr>
          <a:xfrm>
            <a:off x="7927044" y="3557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43A7115-2000-4F99-8630-9323A2828D06}"/>
              </a:ext>
            </a:extLst>
          </p:cNvPr>
          <p:cNvSpPr/>
          <p:nvPr/>
        </p:nvSpPr>
        <p:spPr>
          <a:xfrm>
            <a:off x="6885719" y="5443469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50A1079-E7F7-4238-A0E5-E72BAE84D03B}"/>
              </a:ext>
            </a:extLst>
          </p:cNvPr>
          <p:cNvSpPr/>
          <p:nvPr/>
        </p:nvSpPr>
        <p:spPr>
          <a:xfrm>
            <a:off x="6907803" y="415983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4787F6A-42D9-4AED-831A-3BB95423FCAF}"/>
              </a:ext>
            </a:extLst>
          </p:cNvPr>
          <p:cNvSpPr/>
          <p:nvPr/>
        </p:nvSpPr>
        <p:spPr>
          <a:xfrm>
            <a:off x="7929563" y="5734706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5CB01EE-E32E-4ED3-B0F4-99D5FB224960}"/>
              </a:ext>
            </a:extLst>
          </p:cNvPr>
          <p:cNvSpPr/>
          <p:nvPr/>
        </p:nvSpPr>
        <p:spPr>
          <a:xfrm>
            <a:off x="8219962" y="5551469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1766B73-4B02-47DE-9485-C9A7392FF490}"/>
              </a:ext>
            </a:extLst>
          </p:cNvPr>
          <p:cNvSpPr/>
          <p:nvPr/>
        </p:nvSpPr>
        <p:spPr>
          <a:xfrm>
            <a:off x="9282163" y="4618400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741ED1B-9FD6-4475-B507-0178A12958E8}"/>
              </a:ext>
            </a:extLst>
          </p:cNvPr>
          <p:cNvSpPr/>
          <p:nvPr/>
        </p:nvSpPr>
        <p:spPr>
          <a:xfrm>
            <a:off x="10018738" y="5849618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956D15D-05AF-4397-875A-042FBE762B50}"/>
              </a:ext>
            </a:extLst>
          </p:cNvPr>
          <p:cNvSpPr/>
          <p:nvPr/>
        </p:nvSpPr>
        <p:spPr>
          <a:xfrm>
            <a:off x="1666044" y="3881362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545FB5F-3548-4A5E-AB78-24A2A470CA4B}"/>
              </a:ext>
            </a:extLst>
          </p:cNvPr>
          <p:cNvSpPr/>
          <p:nvPr/>
        </p:nvSpPr>
        <p:spPr>
          <a:xfrm>
            <a:off x="6813842" y="3518014"/>
            <a:ext cx="216000" cy="216000"/>
          </a:xfrm>
          <a:prstGeom prst="ellipse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CA12E6F-6851-407D-82D9-F2054AD3B322}"/>
              </a:ext>
            </a:extLst>
          </p:cNvPr>
          <p:cNvCxnSpPr>
            <a:cxnSpLocks/>
          </p:cNvCxnSpPr>
          <p:nvPr/>
        </p:nvCxnSpPr>
        <p:spPr>
          <a:xfrm rot="-360000">
            <a:off x="3895745" y="3257989"/>
            <a:ext cx="130411" cy="55627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BD929A2-EA6D-4301-B523-1DE3CDA70B18}"/>
              </a:ext>
            </a:extLst>
          </p:cNvPr>
          <p:cNvCxnSpPr>
            <a:cxnSpLocks/>
          </p:cNvCxnSpPr>
          <p:nvPr/>
        </p:nvCxnSpPr>
        <p:spPr>
          <a:xfrm rot="180000" flipH="1">
            <a:off x="3758454" y="3901315"/>
            <a:ext cx="286580" cy="77329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E0C743C-FFF8-4FCC-9D50-23D23D709768}"/>
              </a:ext>
            </a:extLst>
          </p:cNvPr>
          <p:cNvCxnSpPr>
            <a:cxnSpLocks/>
          </p:cNvCxnSpPr>
          <p:nvPr/>
        </p:nvCxnSpPr>
        <p:spPr>
          <a:xfrm>
            <a:off x="3761122" y="4833028"/>
            <a:ext cx="283286" cy="5319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1837D25-E0C4-48DE-BC8A-6630191E9B29}"/>
              </a:ext>
            </a:extLst>
          </p:cNvPr>
          <p:cNvCxnSpPr>
            <a:cxnSpLocks/>
          </p:cNvCxnSpPr>
          <p:nvPr/>
        </p:nvCxnSpPr>
        <p:spPr>
          <a:xfrm>
            <a:off x="4189944" y="5452700"/>
            <a:ext cx="612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8B7DE95-8236-4A8F-8911-F67F09CAFFF7}"/>
              </a:ext>
            </a:extLst>
          </p:cNvPr>
          <p:cNvCxnSpPr>
            <a:cxnSpLocks/>
          </p:cNvCxnSpPr>
          <p:nvPr/>
        </p:nvCxnSpPr>
        <p:spPr>
          <a:xfrm rot="-240000" flipV="1">
            <a:off x="5010336" y="5142555"/>
            <a:ext cx="576000" cy="2604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45A9841-5926-4557-AA5D-8CD943C10A6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728744" y="5037800"/>
            <a:ext cx="612000" cy="5332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12495E3-118D-406D-B87C-14AE13926FD4}"/>
              </a:ext>
            </a:extLst>
          </p:cNvPr>
          <p:cNvCxnSpPr>
            <a:cxnSpLocks/>
          </p:cNvCxnSpPr>
          <p:nvPr/>
        </p:nvCxnSpPr>
        <p:spPr>
          <a:xfrm>
            <a:off x="6853177" y="3112782"/>
            <a:ext cx="587505" cy="44458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71CF35CF-8866-46C8-9F14-B5A146692713}"/>
              </a:ext>
            </a:extLst>
          </p:cNvPr>
          <p:cNvCxnSpPr>
            <a:cxnSpLocks/>
          </p:cNvCxnSpPr>
          <p:nvPr/>
        </p:nvCxnSpPr>
        <p:spPr>
          <a:xfrm rot="180000">
            <a:off x="7538875" y="3598228"/>
            <a:ext cx="388654" cy="62868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2B4861C-E74E-46CB-928F-067025CF385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974441" y="4324546"/>
            <a:ext cx="520495" cy="74478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F9A2172-4DE3-47DE-98A4-64D81A0C88F0}"/>
              </a:ext>
            </a:extLst>
          </p:cNvPr>
          <p:cNvSpPr txBox="1"/>
          <p:nvPr/>
        </p:nvSpPr>
        <p:spPr>
          <a:xfrm>
            <a:off x="269044" y="1442585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 </a:t>
            </a:r>
            <a:r>
              <a:rPr lang="en-US" altLang="zh-TW" sz="2800" dirty="0" err="1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MinPts</a:t>
            </a:r>
            <a:r>
              <a:rPr lang="en-US" altLang="zh-TW" sz="28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= 4</a:t>
            </a:r>
            <a:endParaRPr lang="zh-TW" altLang="en-US" sz="2800" dirty="0">
              <a:solidFill>
                <a:srgbClr val="0070C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7168169-F1E8-4847-8DF1-DF0E7A8D6584}"/>
              </a:ext>
            </a:extLst>
          </p:cNvPr>
          <p:cNvSpPr/>
          <p:nvPr/>
        </p:nvSpPr>
        <p:spPr>
          <a:xfrm>
            <a:off x="6678928" y="29696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EC2599B-3109-490F-BFD7-32BCB763593C}"/>
              </a:ext>
            </a:extLst>
          </p:cNvPr>
          <p:cNvSpPr/>
          <p:nvPr/>
        </p:nvSpPr>
        <p:spPr>
          <a:xfrm>
            <a:off x="7413576" y="3449362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F5BDA79-B85A-4FC8-B684-87E896797F93}"/>
              </a:ext>
            </a:extLst>
          </p:cNvPr>
          <p:cNvSpPr/>
          <p:nvPr/>
        </p:nvSpPr>
        <p:spPr>
          <a:xfrm>
            <a:off x="7844619" y="4212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210104-10AB-4B7B-A5EE-B189721D8314}"/>
              </a:ext>
            </a:extLst>
          </p:cNvPr>
          <p:cNvSpPr/>
          <p:nvPr/>
        </p:nvSpPr>
        <p:spPr>
          <a:xfrm>
            <a:off x="8463304" y="50377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6C3FF84-9460-4B9B-9E1A-5B9278E8AE94}"/>
              </a:ext>
            </a:extLst>
          </p:cNvPr>
          <p:cNvSpPr/>
          <p:nvPr/>
        </p:nvSpPr>
        <p:spPr>
          <a:xfrm>
            <a:off x="3736044" y="30903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992AEBA-CD29-42CE-810F-B710789715FC}"/>
              </a:ext>
            </a:extLst>
          </p:cNvPr>
          <p:cNvSpPr/>
          <p:nvPr/>
        </p:nvSpPr>
        <p:spPr>
          <a:xfrm>
            <a:off x="3952044" y="3773362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AF52F04-BFD6-4B0E-83B9-817904929B0F}"/>
              </a:ext>
            </a:extLst>
          </p:cNvPr>
          <p:cNvSpPr/>
          <p:nvPr/>
        </p:nvSpPr>
        <p:spPr>
          <a:xfrm>
            <a:off x="3577254" y="4644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7FF3C5-1CF7-4961-A74E-11BD36AD4B1D}"/>
              </a:ext>
            </a:extLst>
          </p:cNvPr>
          <p:cNvSpPr/>
          <p:nvPr/>
        </p:nvSpPr>
        <p:spPr>
          <a:xfrm>
            <a:off x="3970479" y="5332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BBCC69E-F4F9-496B-AA83-D12425C6F722}"/>
              </a:ext>
            </a:extLst>
          </p:cNvPr>
          <p:cNvSpPr/>
          <p:nvPr/>
        </p:nvSpPr>
        <p:spPr>
          <a:xfrm>
            <a:off x="4796544" y="53320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0DAB250-9629-4C19-BE10-2B9C10FE45AB}"/>
              </a:ext>
            </a:extLst>
          </p:cNvPr>
          <p:cNvSpPr/>
          <p:nvPr/>
        </p:nvSpPr>
        <p:spPr>
          <a:xfrm>
            <a:off x="5539444" y="49636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B2FFA55-D6F2-47A8-8AE2-49E33DEF4BE4}"/>
              </a:ext>
            </a:extLst>
          </p:cNvPr>
          <p:cNvSpPr/>
          <p:nvPr/>
        </p:nvSpPr>
        <p:spPr>
          <a:xfrm>
            <a:off x="6328558" y="4929800"/>
            <a:ext cx="216000" cy="216000"/>
          </a:xfrm>
          <a:prstGeom prst="ellipse">
            <a:avLst/>
          </a:prstGeom>
          <a:solidFill>
            <a:srgbClr val="FF6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B01976-BBA0-4D9F-980F-8F1B2DBE7671}"/>
              </a:ext>
            </a:extLst>
          </p:cNvPr>
          <p:cNvSpPr/>
          <p:nvPr/>
        </p:nvSpPr>
        <p:spPr>
          <a:xfrm>
            <a:off x="8806136" y="1110878"/>
            <a:ext cx="3335797" cy="2841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這些連通的核心對象及其鄰域內的點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形成一個群</a:t>
            </a:r>
          </a:p>
        </p:txBody>
      </p:sp>
    </p:spTree>
    <p:extLst>
      <p:ext uri="{BB962C8B-B14F-4D97-AF65-F5344CB8AC3E}">
        <p14:creationId xmlns:p14="http://schemas.microsoft.com/office/powerpoint/2010/main" val="25187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9500840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群的產生方式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142DDA74-F6BD-4A50-86FA-F81F7E1D19DA}"/>
              </a:ext>
            </a:extLst>
          </p:cNvPr>
          <p:cNvSpPr/>
          <p:nvPr/>
        </p:nvSpPr>
        <p:spPr>
          <a:xfrm>
            <a:off x="5539444" y="3056400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F44B50B-EBFE-48F9-87DF-7A2C905AFD0B}"/>
              </a:ext>
            </a:extLst>
          </p:cNvPr>
          <p:cNvSpPr/>
          <p:nvPr/>
        </p:nvSpPr>
        <p:spPr>
          <a:xfrm>
            <a:off x="6774228" y="2168424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0361793-DDD1-43D6-8DA6-3B1391A7F793}"/>
              </a:ext>
            </a:extLst>
          </p:cNvPr>
          <p:cNvSpPr/>
          <p:nvPr/>
        </p:nvSpPr>
        <p:spPr>
          <a:xfrm>
            <a:off x="7088844" y="2168424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750542C-FA5C-4B53-9D4D-539B694DF60C}"/>
              </a:ext>
            </a:extLst>
          </p:cNvPr>
          <p:cNvSpPr/>
          <p:nvPr/>
        </p:nvSpPr>
        <p:spPr>
          <a:xfrm>
            <a:off x="7341332" y="1570500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054B6E6-62B4-4F68-8074-2C34DA757410}"/>
              </a:ext>
            </a:extLst>
          </p:cNvPr>
          <p:cNvSpPr/>
          <p:nvPr/>
        </p:nvSpPr>
        <p:spPr>
          <a:xfrm>
            <a:off x="8843447" y="2168424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EBAC9CD-EAE6-4A79-A4B1-A35603A331BC}"/>
              </a:ext>
            </a:extLst>
          </p:cNvPr>
          <p:cNvSpPr/>
          <p:nvPr/>
        </p:nvSpPr>
        <p:spPr>
          <a:xfrm>
            <a:off x="4172266" y="1462500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0FF9373-144D-45AF-A09D-6D2222CB2EA7}"/>
              </a:ext>
            </a:extLst>
          </p:cNvPr>
          <p:cNvSpPr/>
          <p:nvPr/>
        </p:nvSpPr>
        <p:spPr>
          <a:xfrm>
            <a:off x="1401738" y="2746324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ABC47CF-77CA-4C90-A64E-43AC2A2C0892}"/>
              </a:ext>
            </a:extLst>
          </p:cNvPr>
          <p:cNvSpPr/>
          <p:nvPr/>
        </p:nvSpPr>
        <p:spPr>
          <a:xfrm>
            <a:off x="10289244" y="4428000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535F0C99-A233-4156-931B-087919FE6186}"/>
              </a:ext>
            </a:extLst>
          </p:cNvPr>
          <p:cNvSpPr/>
          <p:nvPr/>
        </p:nvSpPr>
        <p:spPr>
          <a:xfrm>
            <a:off x="4234935" y="2492424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15F1E84-96D0-4B78-9BFD-626E3DB74ADA}"/>
              </a:ext>
            </a:extLst>
          </p:cNvPr>
          <p:cNvSpPr/>
          <p:nvPr/>
        </p:nvSpPr>
        <p:spPr>
          <a:xfrm>
            <a:off x="3240554" y="2329424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2C21469-66CB-48BD-AD39-B8C04640D765}"/>
              </a:ext>
            </a:extLst>
          </p:cNvPr>
          <p:cNvSpPr/>
          <p:nvPr/>
        </p:nvSpPr>
        <p:spPr>
          <a:xfrm>
            <a:off x="4688544" y="3665362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6296536-1253-40AA-AE7F-B5261A6A21E5}"/>
              </a:ext>
            </a:extLst>
          </p:cNvPr>
          <p:cNvSpPr/>
          <p:nvPr/>
        </p:nvSpPr>
        <p:spPr>
          <a:xfrm>
            <a:off x="4450935" y="42163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7DA105E7-B508-4BC4-9610-5D5297B7EE29}"/>
              </a:ext>
            </a:extLst>
          </p:cNvPr>
          <p:cNvSpPr/>
          <p:nvPr/>
        </p:nvSpPr>
        <p:spPr>
          <a:xfrm>
            <a:off x="3469254" y="3938562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25841067-0ED2-4D06-9FCF-003368EA91E6}"/>
              </a:ext>
            </a:extLst>
          </p:cNvPr>
          <p:cNvSpPr/>
          <p:nvPr/>
        </p:nvSpPr>
        <p:spPr>
          <a:xfrm>
            <a:off x="2910544" y="48217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EB25813-8C31-47F6-8206-530FA0CB6E28}"/>
              </a:ext>
            </a:extLst>
          </p:cNvPr>
          <p:cNvSpPr/>
          <p:nvPr/>
        </p:nvSpPr>
        <p:spPr>
          <a:xfrm>
            <a:off x="3277042" y="5056755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60E46C1D-B31A-48DB-9BAB-BBB50ED108B7}"/>
              </a:ext>
            </a:extLst>
          </p:cNvPr>
          <p:cNvSpPr/>
          <p:nvPr/>
        </p:nvSpPr>
        <p:spPr>
          <a:xfrm>
            <a:off x="4415179" y="60409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FD764FE-C287-4341-8C0A-DC45D180E816}"/>
              </a:ext>
            </a:extLst>
          </p:cNvPr>
          <p:cNvSpPr/>
          <p:nvPr/>
        </p:nvSpPr>
        <p:spPr>
          <a:xfrm>
            <a:off x="5613475" y="4154562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30FF761-4B5C-4EE3-A473-FFA42367655D}"/>
              </a:ext>
            </a:extLst>
          </p:cNvPr>
          <p:cNvSpPr/>
          <p:nvPr/>
        </p:nvSpPr>
        <p:spPr>
          <a:xfrm>
            <a:off x="5613475" y="469045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D77AAF8-44EF-4E25-87D2-FD652DE8333A}"/>
              </a:ext>
            </a:extLst>
          </p:cNvPr>
          <p:cNvSpPr/>
          <p:nvPr/>
        </p:nvSpPr>
        <p:spPr>
          <a:xfrm>
            <a:off x="5624388" y="5845762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9935343C-99A0-4183-8BBA-CEBD947B355B}"/>
              </a:ext>
            </a:extLst>
          </p:cNvPr>
          <p:cNvSpPr/>
          <p:nvPr/>
        </p:nvSpPr>
        <p:spPr>
          <a:xfrm>
            <a:off x="7927044" y="3557362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43A7115-2000-4F99-8630-9323A2828D06}"/>
              </a:ext>
            </a:extLst>
          </p:cNvPr>
          <p:cNvSpPr/>
          <p:nvPr/>
        </p:nvSpPr>
        <p:spPr>
          <a:xfrm>
            <a:off x="6885719" y="5443469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50A1079-E7F7-4238-A0E5-E72BAE84D03B}"/>
              </a:ext>
            </a:extLst>
          </p:cNvPr>
          <p:cNvSpPr/>
          <p:nvPr/>
        </p:nvSpPr>
        <p:spPr>
          <a:xfrm>
            <a:off x="6907803" y="4159832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4787F6A-42D9-4AED-831A-3BB95423FCAF}"/>
              </a:ext>
            </a:extLst>
          </p:cNvPr>
          <p:cNvSpPr/>
          <p:nvPr/>
        </p:nvSpPr>
        <p:spPr>
          <a:xfrm>
            <a:off x="7929563" y="5734706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B5CB01EE-E32E-4ED3-B0F4-99D5FB224960}"/>
              </a:ext>
            </a:extLst>
          </p:cNvPr>
          <p:cNvSpPr/>
          <p:nvPr/>
        </p:nvSpPr>
        <p:spPr>
          <a:xfrm>
            <a:off x="8219962" y="5551469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1766B73-4B02-47DE-9485-C9A7392FF490}"/>
              </a:ext>
            </a:extLst>
          </p:cNvPr>
          <p:cNvSpPr/>
          <p:nvPr/>
        </p:nvSpPr>
        <p:spPr>
          <a:xfrm>
            <a:off x="9282163" y="4618400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741ED1B-9FD6-4475-B507-0178A12958E8}"/>
              </a:ext>
            </a:extLst>
          </p:cNvPr>
          <p:cNvSpPr/>
          <p:nvPr/>
        </p:nvSpPr>
        <p:spPr>
          <a:xfrm>
            <a:off x="10018738" y="5849618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956D15D-05AF-4397-875A-042FBE762B50}"/>
              </a:ext>
            </a:extLst>
          </p:cNvPr>
          <p:cNvSpPr/>
          <p:nvPr/>
        </p:nvSpPr>
        <p:spPr>
          <a:xfrm>
            <a:off x="1666044" y="3881362"/>
            <a:ext cx="216000" cy="21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545FB5F-3548-4A5E-AB78-24A2A470CA4B}"/>
              </a:ext>
            </a:extLst>
          </p:cNvPr>
          <p:cNvSpPr/>
          <p:nvPr/>
        </p:nvSpPr>
        <p:spPr>
          <a:xfrm>
            <a:off x="6813842" y="3518014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F9A2172-4DE3-47DE-98A4-64D81A0C88F0}"/>
              </a:ext>
            </a:extLst>
          </p:cNvPr>
          <p:cNvSpPr txBox="1"/>
          <p:nvPr/>
        </p:nvSpPr>
        <p:spPr>
          <a:xfrm>
            <a:off x="269044" y="1442585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 </a:t>
            </a:r>
            <a:r>
              <a:rPr lang="en-US" altLang="zh-TW" sz="2800" dirty="0" err="1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MinPts</a:t>
            </a:r>
            <a:r>
              <a:rPr lang="en-US" altLang="zh-TW" sz="28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= 4</a:t>
            </a:r>
            <a:endParaRPr lang="zh-TW" altLang="en-US" sz="2800" dirty="0">
              <a:solidFill>
                <a:srgbClr val="0070C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7168169-F1E8-4847-8DF1-DF0E7A8D6584}"/>
              </a:ext>
            </a:extLst>
          </p:cNvPr>
          <p:cNvSpPr/>
          <p:nvPr/>
        </p:nvSpPr>
        <p:spPr>
          <a:xfrm>
            <a:off x="6678928" y="2969600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9EC2599B-3109-490F-BFD7-32BCB763593C}"/>
              </a:ext>
            </a:extLst>
          </p:cNvPr>
          <p:cNvSpPr/>
          <p:nvPr/>
        </p:nvSpPr>
        <p:spPr>
          <a:xfrm>
            <a:off x="7413252" y="3488557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F5BDA79-B85A-4FC8-B684-87E896797F93}"/>
              </a:ext>
            </a:extLst>
          </p:cNvPr>
          <p:cNvSpPr/>
          <p:nvPr/>
        </p:nvSpPr>
        <p:spPr>
          <a:xfrm>
            <a:off x="7844619" y="4212000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A210104-10AB-4B7B-A5EE-B189721D8314}"/>
              </a:ext>
            </a:extLst>
          </p:cNvPr>
          <p:cNvSpPr/>
          <p:nvPr/>
        </p:nvSpPr>
        <p:spPr>
          <a:xfrm>
            <a:off x="8463304" y="5037700"/>
            <a:ext cx="216000" cy="2160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6C3FF84-9460-4B9B-9E1A-5B9278E8AE94}"/>
              </a:ext>
            </a:extLst>
          </p:cNvPr>
          <p:cNvSpPr/>
          <p:nvPr/>
        </p:nvSpPr>
        <p:spPr>
          <a:xfrm>
            <a:off x="3736044" y="30903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4992AEBA-CD29-42CE-810F-B710789715FC}"/>
              </a:ext>
            </a:extLst>
          </p:cNvPr>
          <p:cNvSpPr/>
          <p:nvPr/>
        </p:nvSpPr>
        <p:spPr>
          <a:xfrm>
            <a:off x="3952044" y="3773362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AF52F04-BFD6-4B0E-83B9-817904929B0F}"/>
              </a:ext>
            </a:extLst>
          </p:cNvPr>
          <p:cNvSpPr/>
          <p:nvPr/>
        </p:nvSpPr>
        <p:spPr>
          <a:xfrm>
            <a:off x="3577254" y="46440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F7FF3C5-1CF7-4961-A74E-11BD36AD4B1D}"/>
              </a:ext>
            </a:extLst>
          </p:cNvPr>
          <p:cNvSpPr/>
          <p:nvPr/>
        </p:nvSpPr>
        <p:spPr>
          <a:xfrm>
            <a:off x="3970479" y="53320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BBCC69E-F4F9-496B-AA83-D12425C6F722}"/>
              </a:ext>
            </a:extLst>
          </p:cNvPr>
          <p:cNvSpPr/>
          <p:nvPr/>
        </p:nvSpPr>
        <p:spPr>
          <a:xfrm>
            <a:off x="4796544" y="53320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0DAB250-9629-4C19-BE10-2B9C10FE45AB}"/>
              </a:ext>
            </a:extLst>
          </p:cNvPr>
          <p:cNvSpPr/>
          <p:nvPr/>
        </p:nvSpPr>
        <p:spPr>
          <a:xfrm>
            <a:off x="5539444" y="49636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0B2FFA55-D6F2-47A8-8AE2-49E33DEF4BE4}"/>
              </a:ext>
            </a:extLst>
          </p:cNvPr>
          <p:cNvSpPr/>
          <p:nvPr/>
        </p:nvSpPr>
        <p:spPr>
          <a:xfrm>
            <a:off x="6328558" y="4929800"/>
            <a:ext cx="216000" cy="216000"/>
          </a:xfrm>
          <a:prstGeom prst="ellipse">
            <a:avLst/>
          </a:prstGeom>
          <a:solidFill>
            <a:srgbClr val="F2C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43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BD52EE2-973E-411E-9ABA-3A8E3311DE7D}"/>
              </a:ext>
            </a:extLst>
          </p:cNvPr>
          <p:cNvSpPr/>
          <p:nvPr/>
        </p:nvSpPr>
        <p:spPr>
          <a:xfrm>
            <a:off x="0" y="2074286"/>
            <a:ext cx="12191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8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找出</a:t>
            </a:r>
            <a:r>
              <a:rPr lang="zh-TW" altLang="en-US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屬性相似</a:t>
            </a:r>
            <a:r>
              <a:rPr lang="zh-TW" altLang="en-US" sz="8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的資料</a:t>
            </a:r>
            <a:endParaRPr lang="en-US" altLang="zh-TW" sz="8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en-US" altLang="zh-TW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每一群的資料</a:t>
            </a:r>
            <a:r>
              <a:rPr lang="en-US" altLang="zh-TW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19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557653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Mimic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en-US" altLang="zh-TW" sz="6000" b="1" dirty="0">
                <a:latin typeface="Comic Sans MS" panose="030F0702030302020204" pitchFamily="66" charset="0"/>
              </a:rPr>
              <a:t>Credit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F48B1-8966-47E1-ABCD-D2841A77D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2" b="19695"/>
          <a:stretch/>
        </p:blipFill>
        <p:spPr>
          <a:xfrm>
            <a:off x="103781" y="160795"/>
            <a:ext cx="1656000" cy="9719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99CF95-AC23-47A1-BB87-C512DF954642}"/>
              </a:ext>
            </a:extLst>
          </p:cNvPr>
          <p:cNvSpPr/>
          <p:nvPr/>
        </p:nvSpPr>
        <p:spPr>
          <a:xfrm>
            <a:off x="154172" y="2320905"/>
            <a:ext cx="11883656" cy="2514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TW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利用</a:t>
            </a:r>
            <a:r>
              <a:rPr lang="zh-CN" altLang="en-US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授信往來客戶</a:t>
            </a: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</a:t>
            </a:r>
            <a:r>
              <a:rPr lang="zh-TW" altLang="en-US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非信用卡、授信資料</a:t>
            </a:r>
            <a:r>
              <a:rPr lang="zh-TW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建模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60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57B828-8D78-42D7-A1C9-21C23267E110}"/>
              </a:ext>
            </a:extLst>
          </p:cNvPr>
          <p:cNvSpPr/>
          <p:nvPr/>
        </p:nvSpPr>
        <p:spPr>
          <a:xfrm>
            <a:off x="0" y="2663735"/>
            <a:ext cx="121879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將每群的資料</a:t>
            </a:r>
            <a:r>
              <a:rPr lang="zh-TW" altLang="en-US" sz="7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隨機等分成</a:t>
            </a:r>
            <a:r>
              <a:rPr lang="zh-TW" altLang="en-US" sz="72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二群</a:t>
            </a:r>
            <a:endParaRPr lang="en-US" altLang="zh-TW" sz="7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4399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9106A-D175-4931-93FC-EE2796257117}"/>
              </a:ext>
            </a:extLst>
          </p:cNvPr>
          <p:cNvSpPr txBox="1"/>
          <p:nvPr/>
        </p:nvSpPr>
        <p:spPr>
          <a:xfrm>
            <a:off x="0" y="266057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iris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data</a:t>
            </a:r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737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27CE2FE-7130-41CE-A1F5-A078A539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177"/>
            <a:ext cx="12192000" cy="833054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以隨機抽樣分 </a:t>
            </a:r>
            <a:r>
              <a:rPr lang="en-US" altLang="zh-CN" sz="6000" b="1" dirty="0">
                <a:latin typeface="Comic Sans MS" panose="030F0702030302020204" pitchFamily="66" charset="0"/>
              </a:rPr>
              <a:t>A/B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C62CEF-9633-46AC-A07D-9F46F2165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1162288"/>
            <a:ext cx="5559552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8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27CE2FE-7130-41CE-A1F5-A078A539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177"/>
            <a:ext cx="12192000" cy="833054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DBSCAN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 </a:t>
            </a:r>
            <a:r>
              <a:rPr lang="en-US" altLang="zh-CN" sz="6000" b="1" dirty="0">
                <a:latin typeface="Comic Sans MS" panose="030F0702030302020204" pitchFamily="66" charset="0"/>
              </a:rPr>
              <a:t>A/B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7B6BB6-B0C4-4381-A7DA-11FAEEF57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1159724"/>
            <a:ext cx="5559552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46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27CE2FE-7130-41CE-A1F5-A078A539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177"/>
            <a:ext cx="12192000" cy="833054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6000" b="1" dirty="0">
                <a:latin typeface="Comic Sans MS" panose="030F0702030302020204" pitchFamily="66" charset="0"/>
                <a:ea typeface="微軟正黑體" panose="020B0604030504040204" pitchFamily="34" charset="-120"/>
              </a:rPr>
              <a:t>K-Means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 </a:t>
            </a:r>
            <a:r>
              <a:rPr lang="en-US" altLang="zh-CN" sz="6000" b="1" dirty="0">
                <a:latin typeface="Comic Sans MS" panose="030F0702030302020204" pitchFamily="66" charset="0"/>
              </a:rPr>
              <a:t>A/B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3DA31F-CEC2-4405-8050-35B37D65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1159730"/>
            <a:ext cx="5559552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0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EC1BCB9-E0CD-4120-9A29-A7C5B73F3A24}"/>
              </a:ext>
            </a:extLst>
          </p:cNvPr>
          <p:cNvSpPr txBox="1"/>
          <p:nvPr/>
        </p:nvSpPr>
        <p:spPr>
          <a:xfrm>
            <a:off x="1340005" y="2196791"/>
            <a:ext cx="9511990" cy="31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TW" altLang="en-US" sz="6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需要給定</a:t>
            </a:r>
            <a:r>
              <a:rPr lang="zh-TW" altLang="en-US" sz="6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分群數</a:t>
            </a:r>
            <a:endParaRPr lang="en-US" altLang="zh-TW" sz="6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可以找出</a:t>
            </a:r>
            <a:r>
              <a:rPr lang="zh-TW" altLang="en-US" sz="6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任意形狀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的分群</a:t>
            </a:r>
            <a:endParaRPr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</a:t>
            </a:r>
            <a:r>
              <a:rPr lang="zh-TW" altLang="en-US" sz="6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辨別噪音點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40A652-8E8B-4BCF-AA33-7AD866C57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1" t="34672" r="82713" b="55773"/>
          <a:stretch/>
        </p:blipFill>
        <p:spPr>
          <a:xfrm>
            <a:off x="1340005" y="2377832"/>
            <a:ext cx="767576" cy="6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695929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DBSCAN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7020E8-D020-4588-B43C-72697954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" y="6338"/>
            <a:ext cx="1656000" cy="1258934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6CB5825A-336D-4480-808D-1F80A6A90CE0}"/>
              </a:ext>
            </a:extLst>
          </p:cNvPr>
          <p:cNvGrpSpPr/>
          <p:nvPr/>
        </p:nvGrpSpPr>
        <p:grpSpPr>
          <a:xfrm>
            <a:off x="2115944" y="2665141"/>
            <a:ext cx="7960112" cy="2131802"/>
            <a:chOff x="1340005" y="2196791"/>
            <a:chExt cx="7960112" cy="213180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A8C86AD-D01E-47E0-BE34-DAEF1FBB3515}"/>
                </a:ext>
              </a:extLst>
            </p:cNvPr>
            <p:cNvSpPr txBox="1"/>
            <p:nvPr/>
          </p:nvSpPr>
          <p:spPr>
            <a:xfrm>
              <a:off x="1340005" y="2196791"/>
              <a:ext cx="7960112" cy="2131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lnSpc>
                  <a:spcPct val="114000"/>
                </a:lnSpc>
                <a:buFont typeface="Wingdings" panose="05000000000000000000" pitchFamily="2" charset="2"/>
                <a:buChar char="ü"/>
              </a:pPr>
              <a:r>
                <a:rPr lang="zh-TW" altLang="en-US" sz="6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高維度資料</a:t>
              </a: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效果不佳</a:t>
              </a:r>
              <a:endParaRPr lang="en-US" altLang="zh-TW" sz="6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857250" indent="-857250">
                <a:lnSpc>
                  <a:spcPct val="114000"/>
                </a:lnSpc>
                <a:buFont typeface="Wingdings" panose="05000000000000000000" pitchFamily="2" charset="2"/>
                <a:buChar char="ü"/>
              </a:pPr>
              <a:r>
                <a:rPr lang="zh-TW" altLang="en-US" sz="6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需決定 </a:t>
              </a:r>
              <a:r>
                <a:rPr lang="en-US" altLang="zh-TW" sz="60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Ɛ</a:t>
              </a:r>
              <a:r>
                <a:rPr lang="en-US" altLang="zh-TW" sz="6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zh-CN" altLang="en-US" sz="60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和 </a:t>
              </a:r>
              <a:r>
                <a:rPr lang="en-US" altLang="zh-CN" sz="6000" b="1" dirty="0" err="1">
                  <a:solidFill>
                    <a:srgbClr val="C00000"/>
                  </a:solidFill>
                  <a:latin typeface="Comic Sans MS" panose="030F0702030302020204" pitchFamily="66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MinPts</a:t>
              </a:r>
              <a:endParaRPr lang="zh-TW" altLang="en-US" sz="6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endParaRP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2786B84C-A038-486B-A483-F506667C6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890" t="34672" r="82805" b="55773"/>
            <a:stretch/>
          </p:blipFill>
          <p:spPr>
            <a:xfrm>
              <a:off x="1449658" y="2377832"/>
              <a:ext cx="646771" cy="65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059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C194037-D7BF-44C1-9C15-DD50FD3F55C3}"/>
              </a:ext>
            </a:extLst>
          </p:cNvPr>
          <p:cNvSpPr/>
          <p:nvPr/>
        </p:nvSpPr>
        <p:spPr>
          <a:xfrm>
            <a:off x="0" y="2074286"/>
            <a:ext cx="121919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8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基於</a:t>
            </a:r>
            <a:r>
              <a:rPr lang="zh-CN" altLang="en-US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網格</a:t>
            </a:r>
            <a:r>
              <a:rPr lang="zh-TW" altLang="en-US" sz="8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的分群</a:t>
            </a:r>
            <a:endParaRPr lang="en-US" altLang="zh-TW" sz="8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ctr">
              <a:defRPr/>
            </a:pPr>
            <a:r>
              <a:rPr lang="en-US" altLang="zh-TW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(CLIQUE)</a:t>
            </a:r>
          </a:p>
        </p:txBody>
      </p:sp>
    </p:spTree>
    <p:extLst>
      <p:ext uri="{BB962C8B-B14F-4D97-AF65-F5344CB8AC3E}">
        <p14:creationId xmlns:p14="http://schemas.microsoft.com/office/powerpoint/2010/main" val="3580218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thank-you-cartoon.png">
            <a:extLst>
              <a:ext uri="{FF2B5EF4-FFF2-40B4-BE49-F238E27FC236}">
                <a16:creationId xmlns:a16="http://schemas.microsoft.com/office/drawing/2014/main" id="{1AC43781-27BC-4A9E-A4F3-BAB87930DB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6039" y="1601572"/>
            <a:ext cx="5779922" cy="36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6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557653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Mimic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en-US" altLang="zh-TW" sz="6000" b="1" dirty="0">
                <a:latin typeface="Comic Sans MS" panose="030F0702030302020204" pitchFamily="66" charset="0"/>
              </a:rPr>
              <a:t>Credit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F48B1-8966-47E1-ABCD-D2841A77D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2" b="19695"/>
          <a:stretch/>
        </p:blipFill>
        <p:spPr>
          <a:xfrm>
            <a:off x="103781" y="160795"/>
            <a:ext cx="1656000" cy="9719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99CF95-AC23-47A1-BB87-C512DF954642}"/>
              </a:ext>
            </a:extLst>
          </p:cNvPr>
          <p:cNvSpPr/>
          <p:nvPr/>
        </p:nvSpPr>
        <p:spPr>
          <a:xfrm>
            <a:off x="154172" y="2320905"/>
            <a:ext cx="11883656" cy="253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TW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授信往來客戶和純存款戶的 </a:t>
            </a:r>
            <a:r>
              <a:rPr lang="en-US" altLang="zh-TW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feature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分布</a:t>
            </a: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相似嗎？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7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C885F-AAC5-4923-BD0C-C3188E9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60" y="251177"/>
            <a:ext cx="5576531" cy="833054"/>
          </a:xfrm>
        </p:spPr>
        <p:txBody>
          <a:bodyPr>
            <a:noAutofit/>
          </a:bodyPr>
          <a:lstStyle/>
          <a:p>
            <a:r>
              <a:rPr lang="en-US" altLang="zh-TW" sz="6000" b="1" dirty="0">
                <a:latin typeface="Comic Sans MS" panose="030F0702030302020204" pitchFamily="66" charset="0"/>
              </a:rPr>
              <a:t>Mimic</a:t>
            </a:r>
            <a:r>
              <a:rPr lang="en-US" altLang="zh-TW" sz="4000" b="1" dirty="0">
                <a:latin typeface="Comic Sans MS" panose="030F0702030302020204" pitchFamily="66" charset="0"/>
              </a:rPr>
              <a:t> </a:t>
            </a:r>
            <a:r>
              <a:rPr lang="en-US" altLang="zh-TW" sz="6000" b="1" dirty="0">
                <a:latin typeface="Comic Sans MS" panose="030F0702030302020204" pitchFamily="66" charset="0"/>
              </a:rPr>
              <a:t>Credit</a:t>
            </a:r>
            <a:endParaRPr lang="zh-TW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F48B1-8966-47E1-ABCD-D2841A77D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2" b="19695"/>
          <a:stretch/>
        </p:blipFill>
        <p:spPr>
          <a:xfrm>
            <a:off x="103781" y="160795"/>
            <a:ext cx="1656000" cy="97196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99CF95-AC23-47A1-BB87-C512DF954642}"/>
              </a:ext>
            </a:extLst>
          </p:cNvPr>
          <p:cNvSpPr/>
          <p:nvPr/>
        </p:nvSpPr>
        <p:spPr>
          <a:xfrm>
            <a:off x="5491719" y="2421798"/>
            <a:ext cx="6363583" cy="339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zh-CN" sz="48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feature</a:t>
            </a:r>
            <a:r>
              <a:rPr lang="en-US" altLang="zh-CN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逐一比對 </a:t>
            </a:r>
            <a:endParaRPr lang="en-US" altLang="zh-CN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4000"/>
              </a:lnSpc>
            </a:pPr>
            <a:r>
              <a:rPr lang="en-US" altLang="zh-CN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費時</a:t>
            </a:r>
            <a:endParaRPr lang="en-US" altLang="zh-CN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zh-CN" sz="48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feature</a:t>
            </a:r>
            <a:r>
              <a:rPr lang="en-US" altLang="zh-CN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分布差異大</a:t>
            </a:r>
            <a:endParaRPr lang="en-US" altLang="zh-CN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4000"/>
              </a:lnSpc>
            </a:pPr>
            <a:r>
              <a:rPr lang="en-US" altLang="zh-CN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CN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怎麼重新抽樣？</a:t>
            </a:r>
            <a:endParaRPr lang="zh-TW" altLang="en-US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2A72EA-EE17-4673-97DE-CCE5F707B47B}"/>
              </a:ext>
            </a:extLst>
          </p:cNvPr>
          <p:cNvSpPr/>
          <p:nvPr/>
        </p:nvSpPr>
        <p:spPr>
          <a:xfrm>
            <a:off x="90374" y="1450412"/>
            <a:ext cx="11883656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4800" u="sng" dirty="0">
                <a:latin typeface="Comic Sans MS" panose="030F0702030302020204" pitchFamily="66" charset="0"/>
                <a:ea typeface="微軟正黑體" panose="020B0604030504040204" pitchFamily="34" charset="-120"/>
              </a:rPr>
              <a:t>BA</a:t>
            </a:r>
            <a:r>
              <a:rPr lang="en-US" altLang="zh-TW" sz="3600" u="sng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4800" u="sng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的作法</a:t>
            </a:r>
            <a:endParaRPr lang="zh-TW" altLang="en-US" sz="48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3BA174-7F05-40D2-97A8-044F1B50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" y="2619827"/>
            <a:ext cx="4777200" cy="3541643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EFF3A2B0-B287-468C-AF43-5289576508CF}"/>
              </a:ext>
            </a:extLst>
          </p:cNvPr>
          <p:cNvGrpSpPr/>
          <p:nvPr/>
        </p:nvGrpSpPr>
        <p:grpSpPr>
          <a:xfrm>
            <a:off x="1566977" y="6007581"/>
            <a:ext cx="2513355" cy="307777"/>
            <a:chOff x="585216" y="4825764"/>
            <a:chExt cx="2513355" cy="30777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070BBA4C-0F9A-4111-AF78-0422BCD47A38}"/>
                </a:ext>
              </a:extLst>
            </p:cNvPr>
            <p:cNvGrpSpPr/>
            <p:nvPr/>
          </p:nvGrpSpPr>
          <p:grpSpPr>
            <a:xfrm>
              <a:off x="585216" y="4825764"/>
              <a:ext cx="1133200" cy="307777"/>
              <a:chOff x="585216" y="4825764"/>
              <a:chExt cx="1133200" cy="30777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F8F5B8-66DB-4BCE-8D29-0567B493A978}"/>
                  </a:ext>
                </a:extLst>
              </p:cNvPr>
              <p:cNvSpPr/>
              <p:nvPr/>
            </p:nvSpPr>
            <p:spPr>
              <a:xfrm>
                <a:off x="585216" y="4832214"/>
                <a:ext cx="466344" cy="294876"/>
              </a:xfrm>
              <a:prstGeom prst="rect">
                <a:avLst/>
              </a:prstGeom>
              <a:solidFill>
                <a:srgbClr val="4466A1"/>
              </a:solidFill>
              <a:ln w="12700">
                <a:solidFill>
                  <a:srgbClr val="4466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AC35C7A-C47E-4B4A-82B3-F3D121BA1782}"/>
                  </a:ext>
                </a:extLst>
              </p:cNvPr>
              <p:cNvSpPr txBox="1"/>
              <p:nvPr/>
            </p:nvSpPr>
            <p:spPr>
              <a:xfrm>
                <a:off x="1041628" y="4825764"/>
                <a:ext cx="6767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卡</a:t>
                </a:r>
                <a:r>
                  <a:rPr lang="en-US" altLang="zh-TW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</a:t>
                </a: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F27A88E-F41B-4C4A-B1E7-F050512353A5}"/>
                </a:ext>
              </a:extLst>
            </p:cNvPr>
            <p:cNvGrpSpPr/>
            <p:nvPr/>
          </p:nvGrpSpPr>
          <p:grpSpPr>
            <a:xfrm>
              <a:off x="1908952" y="4825764"/>
              <a:ext cx="1189619" cy="307777"/>
              <a:chOff x="2385273" y="4825764"/>
              <a:chExt cx="1189619" cy="30777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597A4AC-BE94-4317-95B3-B2FF3BAF1009}"/>
                  </a:ext>
                </a:extLst>
              </p:cNvPr>
              <p:cNvSpPr/>
              <p:nvPr/>
            </p:nvSpPr>
            <p:spPr>
              <a:xfrm>
                <a:off x="2385273" y="4825764"/>
                <a:ext cx="466344" cy="2948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65E307-C83B-4F29-890E-D5BB97DC5E30}"/>
                  </a:ext>
                </a:extLst>
              </p:cNvPr>
              <p:cNvSpPr txBox="1"/>
              <p:nvPr/>
            </p:nvSpPr>
            <p:spPr>
              <a:xfrm>
                <a:off x="2851617" y="4825764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純存戶</a:t>
                </a:r>
              </a:p>
            </p:txBody>
          </p:sp>
        </p:grpSp>
      </p:grpSp>
      <p:pic>
        <p:nvPicPr>
          <p:cNvPr id="15" name="Picture 6" descr="D:\My Documents\Talks\@Arts\Handdrawn\arrow-red-up2.png">
            <a:extLst>
              <a:ext uri="{FF2B5EF4-FFF2-40B4-BE49-F238E27FC236}">
                <a16:creationId xmlns:a16="http://schemas.microsoft.com/office/drawing/2014/main" id="{14306969-DF05-4DD6-BB38-CA443A22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090462" y="3402639"/>
            <a:ext cx="627321" cy="61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D:\My Documents\Talks\@Arts\Handdrawn\arrow-red-up2.png">
            <a:extLst>
              <a:ext uri="{FF2B5EF4-FFF2-40B4-BE49-F238E27FC236}">
                <a16:creationId xmlns:a16="http://schemas.microsoft.com/office/drawing/2014/main" id="{24FC45FE-ABDE-40C3-878C-485979C12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6090462" y="5069061"/>
            <a:ext cx="627321" cy="61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49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48C792-76CF-4DA1-A556-944C01C07417}"/>
              </a:ext>
            </a:extLst>
          </p:cNvPr>
          <p:cNvSpPr txBox="1"/>
          <p:nvPr/>
        </p:nvSpPr>
        <p:spPr>
          <a:xfrm>
            <a:off x="468574" y="1882423"/>
            <a:ext cx="1219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想到了</a:t>
            </a:r>
            <a:r>
              <a:rPr lang="en-US" altLang="zh-CN" sz="6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…</a:t>
            </a:r>
            <a:endParaRPr lang="en-US" altLang="zh-TW" sz="60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5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Z-order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115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Curve</a:t>
            </a:r>
            <a:endParaRPr lang="zh-TW" altLang="en-US" sz="11500" b="1" dirty="0">
              <a:solidFill>
                <a:srgbClr val="C00000"/>
              </a:solidFill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87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9106A-D175-4931-93FC-EE2796257117}"/>
              </a:ext>
            </a:extLst>
          </p:cNvPr>
          <p:cNvSpPr txBox="1"/>
          <p:nvPr/>
        </p:nvSpPr>
        <p:spPr>
          <a:xfrm>
            <a:off x="0" y="266057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zh-CN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Z-order</a:t>
            </a:r>
            <a:r>
              <a:rPr lang="en-US" altLang="zh-CN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CN" sz="8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Curve</a:t>
            </a:r>
            <a:r>
              <a:rPr lang="zh-CN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48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0B57FD-8D58-440F-88D5-03D49CCA8708}"/>
              </a:ext>
            </a:extLst>
          </p:cNvPr>
          <p:cNvSpPr/>
          <p:nvPr/>
        </p:nvSpPr>
        <p:spPr>
          <a:xfrm>
            <a:off x="154172" y="2029338"/>
            <a:ext cx="11883656" cy="253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TW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如何運用</a:t>
            </a:r>
            <a:r>
              <a:rPr lang="zh-TW" altLang="en-US" sz="4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Z-order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72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Curve</a:t>
            </a:r>
            <a:r>
              <a:rPr lang="en-US" altLang="zh-TW" sz="4000" b="1" dirty="0">
                <a:solidFill>
                  <a:srgbClr val="C0000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在</a:t>
            </a:r>
            <a:r>
              <a:rPr lang="en-US" altLang="zh-CN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Mimic</a:t>
            </a:r>
            <a:r>
              <a:rPr lang="en-US" altLang="zh-CN" sz="4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CN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Credit</a:t>
            </a:r>
            <a:r>
              <a:rPr lang="en-US" altLang="zh-CN" sz="40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zh-CN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上呢？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24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4D7726-EC26-45C1-8BF4-7D4B0107A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37" y="0"/>
            <a:ext cx="914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7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733</Words>
  <Application>Microsoft Office PowerPoint</Application>
  <PresentationFormat>寬螢幕</PresentationFormat>
  <Paragraphs>157</Paragraphs>
  <Slides>38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9" baseType="lpstr"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Cambria Math</vt:lpstr>
      <vt:lpstr>Comic Sans MS</vt:lpstr>
      <vt:lpstr>Wingdings</vt:lpstr>
      <vt:lpstr>Office 佈景主題</vt:lpstr>
      <vt:lpstr>PowerPoint 簡報</vt:lpstr>
      <vt:lpstr>Mimic Credit</vt:lpstr>
      <vt:lpstr>Mimic Credit</vt:lpstr>
      <vt:lpstr>Mimic Credit</vt:lpstr>
      <vt:lpstr>Mimic Credit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DBSCAN 基本定義</vt:lpstr>
      <vt:lpstr>DBSCAN 基本定義</vt:lpstr>
      <vt:lpstr>DBSCAN 基本定義</vt:lpstr>
      <vt:lpstr>DBSCAN 基本定義</vt:lpstr>
      <vt:lpstr>DBSCAN 重要參數</vt:lpstr>
      <vt:lpstr>DBSCAN 群的產生方式</vt:lpstr>
      <vt:lpstr>DBSCAN 群的產生方式</vt:lpstr>
      <vt:lpstr>DBSCAN 群的產生方式</vt:lpstr>
      <vt:lpstr>DBSCAN 群的產生方式</vt:lpstr>
      <vt:lpstr>PowerPoint 簡報</vt:lpstr>
      <vt:lpstr>PowerPoint 簡報</vt:lpstr>
      <vt:lpstr>PowerPoint 簡報</vt:lpstr>
      <vt:lpstr>以隨機抽樣分 A/B</vt:lpstr>
      <vt:lpstr>以 DBSCAN 分 A/B</vt:lpstr>
      <vt:lpstr>以 K-Means 分 A/B</vt:lpstr>
      <vt:lpstr>DBSCAN 優點</vt:lpstr>
      <vt:lpstr>DBSCAN 缺點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 Hung</dc:creator>
  <cp:lastModifiedBy>TH Hung</cp:lastModifiedBy>
  <cp:revision>178</cp:revision>
  <dcterms:created xsi:type="dcterms:W3CDTF">2018-05-25T03:17:53Z</dcterms:created>
  <dcterms:modified xsi:type="dcterms:W3CDTF">2018-05-31T08:50:51Z</dcterms:modified>
</cp:coreProperties>
</file>