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 id="2147483766" r:id="rId2"/>
  </p:sldMasterIdLst>
  <p:notesMasterIdLst>
    <p:notesMasterId r:id="rId20"/>
  </p:notesMasterIdLst>
  <p:sldIdLst>
    <p:sldId id="940" r:id="rId3"/>
    <p:sldId id="945" r:id="rId4"/>
    <p:sldId id="958" r:id="rId5"/>
    <p:sldId id="959" r:id="rId6"/>
    <p:sldId id="960" r:id="rId7"/>
    <p:sldId id="961" r:id="rId8"/>
    <p:sldId id="955" r:id="rId9"/>
    <p:sldId id="956" r:id="rId10"/>
    <p:sldId id="943" r:id="rId11"/>
    <p:sldId id="925" r:id="rId12"/>
    <p:sldId id="954" r:id="rId13"/>
    <p:sldId id="952" r:id="rId14"/>
    <p:sldId id="949" r:id="rId15"/>
    <p:sldId id="920" r:id="rId16"/>
    <p:sldId id="957" r:id="rId17"/>
    <p:sldId id="942" r:id="rId18"/>
    <p:sldId id="950"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70C0"/>
    <a:srgbClr val="003F69"/>
    <a:srgbClr val="595959"/>
    <a:srgbClr val="FFFF99"/>
    <a:srgbClr val="339933"/>
    <a:srgbClr val="00CC99"/>
    <a:srgbClr val="C2E9FA"/>
    <a:srgbClr val="00FFFF"/>
    <a:srgbClr val="FF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84596" autoAdjust="0"/>
  </p:normalViewPr>
  <p:slideViewPr>
    <p:cSldViewPr snapToGrid="0">
      <p:cViewPr varScale="1">
        <p:scale>
          <a:sx n="79" d="100"/>
          <a:sy n="79" d="100"/>
        </p:scale>
        <p:origin x="1038" y="84"/>
      </p:cViewPr>
      <p:guideLst>
        <p:guide orient="horz" pos="2160"/>
        <p:guide pos="2880"/>
      </p:guideLst>
    </p:cSldViewPr>
  </p:slideViewPr>
  <p:outlineViewPr>
    <p:cViewPr>
      <p:scale>
        <a:sx n="33" d="100"/>
        <a:sy n="33" d="100"/>
      </p:scale>
      <p:origin x="0" y="10434"/>
    </p:cViewPr>
  </p:outlineViewPr>
  <p:notesTextViewPr>
    <p:cViewPr>
      <p:scale>
        <a:sx n="125" d="100"/>
        <a:sy n="125" d="100"/>
      </p:scale>
      <p:origin x="0" y="0"/>
    </p:cViewPr>
  </p:notesTextViewPr>
  <p:sorterViewPr>
    <p:cViewPr>
      <p:scale>
        <a:sx n="100" d="100"/>
        <a:sy n="100" d="100"/>
      </p:scale>
      <p:origin x="0" y="724"/>
    </p:cViewPr>
  </p:sorterViewPr>
  <p:notesViewPr>
    <p:cSldViewPr snapToGrid="0">
      <p:cViewPr varScale="1">
        <p:scale>
          <a:sx n="50" d="100"/>
          <a:sy n="50" d="100"/>
        </p:scale>
        <p:origin x="-137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3EDE57E-02B2-404B-ABF1-9946BF510284}" type="slidenum">
              <a:rPr lang="en-US"/>
              <a:pPr>
                <a:defRPr/>
              </a:pPr>
              <a:t>‹#›</a:t>
            </a:fld>
            <a:endParaRPr lang="en-US" dirty="0"/>
          </a:p>
        </p:txBody>
      </p:sp>
    </p:spTree>
    <p:extLst>
      <p:ext uri="{BB962C8B-B14F-4D97-AF65-F5344CB8AC3E}">
        <p14:creationId xmlns:p14="http://schemas.microsoft.com/office/powerpoint/2010/main" val="5766346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penhub.net/p/openstack/analyses/latest/languages_summary"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openhub.net/p/openstack/commit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Rot="1" noChangeAspect="1" noChangeArrowheads="1" noTextEdit="1"/>
          </p:cNvSpPr>
          <p:nvPr>
            <p:ph type="sldImg"/>
          </p:nvPr>
        </p:nvSpPr>
        <p:spPr>
          <a:ln/>
        </p:spPr>
      </p:sp>
      <p:sp>
        <p:nvSpPr>
          <p:cNvPr id="267266" name="Rectangle 3"/>
          <p:cNvSpPr>
            <a:spLocks noGrp="1" noChangeArrowheads="1"/>
          </p:cNvSpPr>
          <p:nvPr>
            <p:ph type="body" idx="1"/>
          </p:nvPr>
        </p:nvSpPr>
        <p:spPr>
          <a:noFill/>
          <a:ln/>
        </p:spPr>
        <p:txBody>
          <a:bodyPr lIns="91423" tIns="45711" rIns="91423" bIns="45711"/>
          <a:lstStyle/>
          <a:p>
            <a:r>
              <a:rPr lang="en-US" smtClean="0">
                <a:latin typeface="Arial" charset="0"/>
                <a:ea typeface="Geneva"/>
                <a:cs typeface="Arial" charset="0"/>
              </a:rPr>
              <a:t>Elevate Cloud </a:t>
            </a:r>
          </a:p>
          <a:p>
            <a:r>
              <a:rPr lang="en-US" smtClean="0">
                <a:latin typeface="Arial" charset="0"/>
                <a:ea typeface="Geneva"/>
                <a:cs typeface="Arial" charset="0"/>
              </a:rPr>
              <a:t>SL &amp; SaaS</a:t>
            </a:r>
          </a:p>
          <a:p>
            <a:r>
              <a:rPr lang="en-US" smtClean="0">
                <a:latin typeface="Arial" charset="0"/>
                <a:ea typeface="Geneva"/>
                <a:cs typeface="Arial" charset="0"/>
              </a:rPr>
              <a:t>Rallying the marketplace</a:t>
            </a:r>
          </a:p>
        </p:txBody>
      </p:sp>
    </p:spTree>
    <p:extLst>
      <p:ext uri="{BB962C8B-B14F-4D97-AF65-F5344CB8AC3E}">
        <p14:creationId xmlns:p14="http://schemas.microsoft.com/office/powerpoint/2010/main" val="115312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5051" y="8685235"/>
            <a:ext cx="2971382" cy="457200"/>
          </a:xfrm>
          <a:prstGeom prst="rect">
            <a:avLst/>
          </a:prstGeom>
          <a:noFill/>
          <a:ln w="9525">
            <a:noFill/>
            <a:miter lim="800000"/>
            <a:headEnd/>
            <a:tailEnd/>
          </a:ln>
        </p:spPr>
        <p:txBody>
          <a:bodyPr lIns="91421" tIns="45711" rIns="91421" bIns="45711" anchor="b"/>
          <a:lstStyle/>
          <a:p>
            <a:pPr algn="r" defTabSz="927207"/>
            <a:fld id="{D3C05ED9-A228-4389-9DC7-A4469B3E31E0}" type="slidenum">
              <a:rPr lang="en-US" sz="1200"/>
              <a:pPr algn="r" defTabSz="927207"/>
              <a:t>11</a:t>
            </a:fld>
            <a:endParaRPr lang="en-US" sz="1200" dirty="0"/>
          </a:p>
        </p:txBody>
      </p:sp>
      <p:sp>
        <p:nvSpPr>
          <p:cNvPr id="40963" name="Rectangle 2"/>
          <p:cNvSpPr>
            <a:spLocks noGrp="1" noRot="1" noChangeAspect="1" noChangeArrowheads="1" noTextEdit="1"/>
          </p:cNvSpPr>
          <p:nvPr>
            <p:ph type="sldImg"/>
          </p:nvPr>
        </p:nvSpPr>
        <p:spPr>
          <a:xfrm>
            <a:off x="0" y="0"/>
            <a:ext cx="0" cy="0"/>
          </a:xfrm>
          <a:ln/>
        </p:spPr>
      </p:sp>
      <p:sp>
        <p:nvSpPr>
          <p:cNvPr id="40964" name="Rectangle 3"/>
          <p:cNvSpPr>
            <a:spLocks noGrp="1" noChangeArrowheads="1"/>
          </p:cNvSpPr>
          <p:nvPr>
            <p:ph type="body" idx="1"/>
          </p:nvPr>
        </p:nvSpPr>
        <p:spPr>
          <a:xfrm>
            <a:off x="0" y="0"/>
            <a:ext cx="0" cy="0"/>
          </a:xfrm>
          <a:noFill/>
        </p:spPr>
        <p:txBody>
          <a:bodyPr lIns="91421" tIns="45711" rIns="91421" bIns="45711"/>
          <a:lstStyle/>
          <a:p>
            <a:pPr eaLnBrk="1" hangingPunct="1"/>
            <a:endParaRPr lang="en-US" dirty="0" smtClean="0">
              <a:latin typeface="Arial" pitchFamily="34" charset="0"/>
              <a:ea typeface="MS PGothic" pitchFamily="34" charset="-128"/>
              <a:cs typeface="Arial" pitchFamily="34" charset="0"/>
            </a:endParaRPr>
          </a:p>
        </p:txBody>
      </p:sp>
    </p:spTree>
    <p:extLst>
      <p:ext uri="{BB962C8B-B14F-4D97-AF65-F5344CB8AC3E}">
        <p14:creationId xmlns:p14="http://schemas.microsoft.com/office/powerpoint/2010/main" val="2274358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5051" y="8685235"/>
            <a:ext cx="2971382" cy="457200"/>
          </a:xfrm>
          <a:prstGeom prst="rect">
            <a:avLst/>
          </a:prstGeom>
          <a:noFill/>
          <a:ln w="9525">
            <a:noFill/>
            <a:miter lim="800000"/>
            <a:headEnd/>
            <a:tailEnd/>
          </a:ln>
        </p:spPr>
        <p:txBody>
          <a:bodyPr lIns="91421" tIns="45711" rIns="91421" bIns="45711" anchor="b"/>
          <a:lstStyle/>
          <a:p>
            <a:pPr algn="r" defTabSz="927207"/>
            <a:fld id="{D3C05ED9-A228-4389-9DC7-A4469B3E31E0}" type="slidenum">
              <a:rPr lang="en-US" sz="1200">
                <a:solidFill>
                  <a:srgbClr val="000000"/>
                </a:solidFill>
              </a:rPr>
              <a:pPr algn="r" defTabSz="927207"/>
              <a:t>12</a:t>
            </a:fld>
            <a:endParaRPr lang="en-US" sz="1200" dirty="0">
              <a:solidFill>
                <a:srgbClr val="000000"/>
              </a:solidFill>
            </a:endParaRPr>
          </a:p>
        </p:txBody>
      </p:sp>
      <p:sp>
        <p:nvSpPr>
          <p:cNvPr id="40963" name="Rectangle 2"/>
          <p:cNvSpPr>
            <a:spLocks noGrp="1" noRot="1" noChangeAspect="1" noChangeArrowheads="1" noTextEdit="1"/>
          </p:cNvSpPr>
          <p:nvPr>
            <p:ph type="sldImg"/>
          </p:nvPr>
        </p:nvSpPr>
        <p:spPr>
          <a:xfrm>
            <a:off x="0" y="0"/>
            <a:ext cx="0" cy="0"/>
          </a:xfrm>
          <a:ln/>
        </p:spPr>
      </p:sp>
      <p:sp>
        <p:nvSpPr>
          <p:cNvPr id="40964" name="Rectangle 3"/>
          <p:cNvSpPr>
            <a:spLocks noGrp="1" noChangeArrowheads="1"/>
          </p:cNvSpPr>
          <p:nvPr>
            <p:ph type="body" idx="1"/>
          </p:nvPr>
        </p:nvSpPr>
        <p:spPr>
          <a:xfrm>
            <a:off x="0" y="0"/>
            <a:ext cx="0" cy="0"/>
          </a:xfrm>
          <a:noFill/>
        </p:spPr>
        <p:txBody>
          <a:bodyPr lIns="91421" tIns="45711" rIns="91421" bIns="45711"/>
          <a:lstStyle/>
          <a:p>
            <a:pPr rtl="0"/>
            <a:r>
              <a:rPr lang="en-US" sz="1000" b="1" kern="1200" baseline="0" dirty="0" smtClean="0">
                <a:solidFill>
                  <a:schemeClr val="tx1"/>
                </a:solidFill>
                <a:latin typeface="Arial" charset="0"/>
                <a:ea typeface="ＭＳ Ｐゴシック" charset="-128"/>
                <a:cs typeface="ＭＳ Ｐゴシック" charset="-128"/>
              </a:rPr>
              <a:t>Nova</a:t>
            </a:r>
          </a:p>
          <a:p>
            <a:pPr rtl="0"/>
            <a:r>
              <a:rPr lang="en-US" sz="1200" kern="1200" baseline="0" dirty="0" smtClean="0">
                <a:solidFill>
                  <a:schemeClr val="tx1"/>
                </a:solidFill>
                <a:latin typeface="Arial" charset="0"/>
                <a:ea typeface="ＭＳ Ｐゴシック" charset="-128"/>
                <a:cs typeface="ＭＳ Ｐゴシック" charset="-128"/>
              </a:rPr>
              <a:t>IBM led the development of the new V2.1 API design which will be completed early in the Kilo release.  This work is the basis to simplify API enhancements in future releases. IBM also helped monitoring the health of the community development system and fixed over 350 bugs in this project. Also worked on infrastructure development to support upgrades. </a:t>
            </a:r>
            <a:endParaRPr lang="en-US" sz="1000" kern="1200" baseline="0" dirty="0" smtClean="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8301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038" y="-206375"/>
            <a:ext cx="6948488" cy="52117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Top contributors - Brant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ＭＳ Ｐゴシック" charset="-128"/>
                <a:cs typeface="ＭＳ Ｐゴシック" charset="-128"/>
              </a:rPr>
              <a:t>IBM demonstrated very strong leadership in Identity Service (#1 with 33% commits), Storage (#1 with 14% commits), Compute (# 2 with 17% commits) and Dashboard projects (#2 for code reviews, 1636 reviews) for this release. Even more importantly, IBM is leading the development of the </a:t>
            </a:r>
            <a:r>
              <a:rPr lang="en-US" sz="1200" kern="1200" baseline="0" dirty="0" err="1" smtClean="0">
                <a:solidFill>
                  <a:schemeClr val="tx1"/>
                </a:solidFill>
                <a:latin typeface="Arial" charset="0"/>
                <a:ea typeface="ＭＳ Ｐゴシック" charset="-128"/>
                <a:cs typeface="ＭＳ Ｐゴシック" charset="-128"/>
              </a:rPr>
              <a:t>RefStack</a:t>
            </a:r>
            <a:r>
              <a:rPr lang="en-US" sz="1200" kern="1200" baseline="0" dirty="0" smtClean="0">
                <a:solidFill>
                  <a:schemeClr val="tx1"/>
                </a:solidFill>
                <a:latin typeface="Arial" charset="0"/>
                <a:ea typeface="ＭＳ Ｐゴシック" charset="-128"/>
                <a:cs typeface="ＭＳ Ｐゴシック" charset="-128"/>
              </a:rPr>
              <a:t>-client to support interoperability with 80% of overall commits.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Knudson,</a:t>
            </a:r>
            <a:r>
              <a:rPr lang="en-US" b="0" baseline="0" dirty="0" smtClean="0"/>
              <a:t> Matt </a:t>
            </a:r>
            <a:r>
              <a:rPr lang="en-US" b="0" baseline="0" dirty="0" err="1" smtClean="0"/>
              <a:t>Riedemann</a:t>
            </a:r>
            <a:r>
              <a:rPr lang="en-US" b="0" baseline="0" dirty="0" smtClean="0"/>
              <a:t>, Steve </a:t>
            </a:r>
            <a:r>
              <a:rPr lang="en-US" b="0" baseline="0" dirty="0" err="1" smtClean="0"/>
              <a:t>Martinelli</a:t>
            </a:r>
            <a:r>
              <a:rPr lang="en-US" b="0" baseline="0" dirty="0" smtClean="0"/>
              <a:t>   </a:t>
            </a:r>
            <a:endParaRPr lang="en-US" b="0" dirty="0" smtClean="0"/>
          </a:p>
        </p:txBody>
      </p:sp>
      <p:sp>
        <p:nvSpPr>
          <p:cNvPr id="4" name="Date Placeholder 3"/>
          <p:cNvSpPr>
            <a:spLocks noGrp="1"/>
          </p:cNvSpPr>
          <p:nvPr>
            <p:ph type="dt" idx="10"/>
          </p:nvPr>
        </p:nvSpPr>
        <p:spPr/>
        <p:txBody>
          <a:bodyPr/>
          <a:lstStyle/>
          <a:p>
            <a:pPr>
              <a:defRPr/>
            </a:pPr>
            <a:r>
              <a:rPr lang="en-US" smtClean="0"/>
              <a:t>10/04/12</a:t>
            </a:r>
            <a:endParaRPr lang="en-US"/>
          </a:p>
        </p:txBody>
      </p:sp>
      <p:sp>
        <p:nvSpPr>
          <p:cNvPr id="5" name="Slide Number Placeholder 4"/>
          <p:cNvSpPr>
            <a:spLocks noGrp="1"/>
          </p:cNvSpPr>
          <p:nvPr>
            <p:ph type="sldNum" idx="11"/>
          </p:nvPr>
        </p:nvSpPr>
        <p:spPr/>
        <p:txBody>
          <a:bodyPr/>
          <a:lstStyle/>
          <a:p>
            <a:pPr>
              <a:defRPr/>
            </a:pPr>
            <a:fld id="{2C2E4FFB-383E-B443-B71D-7D57978392AE}" type="slidenum">
              <a:rPr lang="en-US" smtClean="0"/>
              <a:pPr>
                <a:defRPr/>
              </a:pPr>
              <a:t>13</a:t>
            </a:fld>
            <a:endParaRPr lang="en-US"/>
          </a:p>
        </p:txBody>
      </p:sp>
    </p:spTree>
    <p:extLst>
      <p:ext uri="{BB962C8B-B14F-4D97-AF65-F5344CB8AC3E}">
        <p14:creationId xmlns:p14="http://schemas.microsoft.com/office/powerpoint/2010/main" val="384307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Rot="1" noChangeAspect="1" noChangeArrowheads="1" noTextEdit="1"/>
          </p:cNvSpPr>
          <p:nvPr>
            <p:ph type="sldImg"/>
          </p:nvPr>
        </p:nvSpPr>
        <p:spPr>
          <a:ln/>
        </p:spPr>
      </p:sp>
      <p:sp>
        <p:nvSpPr>
          <p:cNvPr id="267266" name="Rectangle 3"/>
          <p:cNvSpPr>
            <a:spLocks noGrp="1" noChangeArrowheads="1"/>
          </p:cNvSpPr>
          <p:nvPr>
            <p:ph type="body" idx="1"/>
          </p:nvPr>
        </p:nvSpPr>
        <p:spPr>
          <a:noFill/>
          <a:ln/>
        </p:spPr>
        <p:txBody>
          <a:bodyPr lIns="91423" tIns="45711" rIns="91423" bIns="45711"/>
          <a:lstStyle/>
          <a:p>
            <a:r>
              <a:rPr lang="en-US" smtClean="0">
                <a:latin typeface="Arial" charset="0"/>
                <a:ea typeface="Geneva"/>
                <a:cs typeface="Arial" charset="0"/>
              </a:rPr>
              <a:t>Elevate Cloud </a:t>
            </a:r>
          </a:p>
          <a:p>
            <a:r>
              <a:rPr lang="en-US" smtClean="0">
                <a:latin typeface="Arial" charset="0"/>
                <a:ea typeface="Geneva"/>
                <a:cs typeface="Arial" charset="0"/>
              </a:rPr>
              <a:t>SL &amp; SaaS</a:t>
            </a:r>
          </a:p>
          <a:p>
            <a:r>
              <a:rPr lang="en-US" smtClean="0">
                <a:latin typeface="Arial" charset="0"/>
                <a:ea typeface="Geneva"/>
                <a:cs typeface="Arial" charset="0"/>
              </a:rPr>
              <a:t>Rallying the marketplace</a:t>
            </a:r>
          </a:p>
        </p:txBody>
      </p:sp>
    </p:spTree>
    <p:extLst>
      <p:ext uri="{BB962C8B-B14F-4D97-AF65-F5344CB8AC3E}">
        <p14:creationId xmlns:p14="http://schemas.microsoft.com/office/powerpoint/2010/main" val="396451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3EDE57E-02B2-404B-ABF1-9946BF510284}" type="slidenum">
              <a:rPr lang="en-US" smtClean="0"/>
              <a:pPr>
                <a:defRPr/>
              </a:pPr>
              <a:t>16</a:t>
            </a:fld>
            <a:endParaRPr lang="en-US" dirty="0"/>
          </a:p>
        </p:txBody>
      </p:sp>
    </p:spTree>
    <p:extLst>
      <p:ext uri="{BB962C8B-B14F-4D97-AF65-F5344CB8AC3E}">
        <p14:creationId xmlns:p14="http://schemas.microsoft.com/office/powerpoint/2010/main" val="261158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3EDE57E-02B2-404B-ABF1-9946BF510284}" type="slidenum">
              <a:rPr lang="en-US" smtClean="0"/>
              <a:pPr>
                <a:defRPr/>
              </a:pPr>
              <a:t>17</a:t>
            </a:fld>
            <a:endParaRPr lang="en-US" dirty="0"/>
          </a:p>
        </p:txBody>
      </p:sp>
    </p:spTree>
    <p:extLst>
      <p:ext uri="{BB962C8B-B14F-4D97-AF65-F5344CB8AC3E}">
        <p14:creationId xmlns:p14="http://schemas.microsoft.com/office/powerpoint/2010/main" val="87779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038" y="-206375"/>
            <a:ext cx="6948488" cy="5211763"/>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Date Placeholder 3"/>
          <p:cNvSpPr>
            <a:spLocks noGrp="1"/>
          </p:cNvSpPr>
          <p:nvPr>
            <p:ph type="dt" idx="10"/>
          </p:nvPr>
        </p:nvSpPr>
        <p:spPr/>
        <p:txBody>
          <a:bodyPr/>
          <a:lstStyle/>
          <a:p>
            <a:pPr>
              <a:defRPr/>
            </a:pPr>
            <a:r>
              <a:rPr lang="en-US" smtClean="0"/>
              <a:t>10/04/12</a:t>
            </a:r>
            <a:endParaRPr lang="en-US"/>
          </a:p>
        </p:txBody>
      </p:sp>
      <p:sp>
        <p:nvSpPr>
          <p:cNvPr id="5" name="Slide Number Placeholder 4"/>
          <p:cNvSpPr>
            <a:spLocks noGrp="1"/>
          </p:cNvSpPr>
          <p:nvPr>
            <p:ph type="sldNum" idx="11"/>
          </p:nvPr>
        </p:nvSpPr>
        <p:spPr/>
        <p:txBody>
          <a:bodyPr/>
          <a:lstStyle/>
          <a:p>
            <a:pPr>
              <a:defRPr/>
            </a:pPr>
            <a:fld id="{2C2E4FFB-383E-B443-B71D-7D57978392AE}" type="slidenum">
              <a:rPr lang="en-US" smtClean="0"/>
              <a:pPr>
                <a:defRPr/>
              </a:pPr>
              <a:t>2</a:t>
            </a:fld>
            <a:endParaRPr lang="en-US"/>
          </a:p>
        </p:txBody>
      </p:sp>
    </p:spTree>
    <p:extLst>
      <p:ext uri="{BB962C8B-B14F-4D97-AF65-F5344CB8AC3E}">
        <p14:creationId xmlns:p14="http://schemas.microsoft.com/office/powerpoint/2010/main" val="384307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038" y="-206375"/>
            <a:ext cx="6948488" cy="5211763"/>
          </a:xfrm>
        </p:spPr>
      </p:sp>
      <p:sp>
        <p:nvSpPr>
          <p:cNvPr id="3" name="Notes Placeholder 2"/>
          <p:cNvSpPr>
            <a:spLocks noGrp="1"/>
          </p:cNvSpPr>
          <p:nvPr>
            <p:ph type="body" idx="1"/>
          </p:nvPr>
        </p:nvSpPr>
        <p:spPr/>
        <p:txBody>
          <a:bodyPr/>
          <a:lstStyle/>
          <a:p>
            <a:r>
              <a:rPr lang="en-US" sz="1200" b="1" dirty="0" smtClean="0"/>
              <a:t>Release Highlights</a:t>
            </a:r>
          </a:p>
          <a:p>
            <a:r>
              <a:rPr lang="en-US" sz="1200" dirty="0" smtClean="0"/>
              <a:t>Overall focus on stability and maturity for the integrated release, with improvements to performance and upgrades</a:t>
            </a:r>
          </a:p>
          <a:p>
            <a:r>
              <a:rPr lang="en-US" sz="1200" dirty="0" smtClean="0"/>
              <a:t>New data processing capability automates provisioning and management of big data clusters using </a:t>
            </a:r>
            <a:r>
              <a:rPr lang="en-US" sz="1200" dirty="0" err="1" smtClean="0"/>
              <a:t>Hadoop</a:t>
            </a:r>
            <a:r>
              <a:rPr lang="en-US" sz="1200" dirty="0" smtClean="0"/>
              <a:t> and Spark</a:t>
            </a:r>
          </a:p>
          <a:p>
            <a:r>
              <a:rPr lang="en-US" sz="1200" dirty="0" smtClean="0"/>
              <a:t>Enterprise features such as storage policies for better control of cost and performance, the Identity service making it easier to connect to LDAP, and more HA networking options</a:t>
            </a:r>
          </a:p>
          <a:p>
            <a:r>
              <a:rPr lang="en-US" sz="1200" dirty="0" smtClean="0"/>
              <a:t>New </a:t>
            </a:r>
            <a:r>
              <a:rPr lang="en-US" sz="1200" dirty="0" err="1" smtClean="0"/>
              <a:t>subteam</a:t>
            </a:r>
            <a:r>
              <a:rPr lang="en-US" sz="1200" dirty="0" smtClean="0"/>
              <a:t> and features landing in the Compute project to lay the foundation for Network Functions Virtualization (NFV), a massive shift in how many networking and </a:t>
            </a:r>
            <a:r>
              <a:rPr lang="en-US" sz="1200" dirty="0" err="1" smtClean="0"/>
              <a:t>telco</a:t>
            </a:r>
            <a:r>
              <a:rPr lang="en-US" sz="1200" dirty="0" smtClean="0"/>
              <a:t> services are developed and deployed</a:t>
            </a:r>
            <a:endParaRPr lang="en-US" dirty="0"/>
          </a:p>
        </p:txBody>
      </p:sp>
      <p:sp>
        <p:nvSpPr>
          <p:cNvPr id="4" name="Date Placeholder 3"/>
          <p:cNvSpPr>
            <a:spLocks noGrp="1"/>
          </p:cNvSpPr>
          <p:nvPr>
            <p:ph type="dt" idx="10"/>
          </p:nvPr>
        </p:nvSpPr>
        <p:spPr/>
        <p:txBody>
          <a:bodyPr/>
          <a:lstStyle/>
          <a:p>
            <a:pPr>
              <a:defRPr/>
            </a:pPr>
            <a:r>
              <a:rPr lang="en-US" smtClean="0"/>
              <a:t>10/04/12</a:t>
            </a:r>
            <a:endParaRPr lang="en-US"/>
          </a:p>
        </p:txBody>
      </p:sp>
      <p:sp>
        <p:nvSpPr>
          <p:cNvPr id="5" name="Slide Number Placeholder 4"/>
          <p:cNvSpPr>
            <a:spLocks noGrp="1"/>
          </p:cNvSpPr>
          <p:nvPr>
            <p:ph type="sldNum" idx="11"/>
          </p:nvPr>
        </p:nvSpPr>
        <p:spPr/>
        <p:txBody>
          <a:bodyPr/>
          <a:lstStyle/>
          <a:p>
            <a:pPr>
              <a:defRPr/>
            </a:pPr>
            <a:fld id="{2C2E4FFB-383E-B443-B71D-7D57978392AE}" type="slidenum">
              <a:rPr lang="en-US" smtClean="0"/>
              <a:pPr>
                <a:defRPr/>
              </a:pPr>
              <a:t>3</a:t>
            </a:fld>
            <a:endParaRPr lang="en-US"/>
          </a:p>
        </p:txBody>
      </p:sp>
    </p:spTree>
    <p:extLst>
      <p:ext uri="{BB962C8B-B14F-4D97-AF65-F5344CB8AC3E}">
        <p14:creationId xmlns:p14="http://schemas.microsoft.com/office/powerpoint/2010/main" val="567121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038" y="-206375"/>
            <a:ext cx="6948488" cy="5211763"/>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Date Placeholder 3"/>
          <p:cNvSpPr>
            <a:spLocks noGrp="1"/>
          </p:cNvSpPr>
          <p:nvPr>
            <p:ph type="dt" idx="10"/>
          </p:nvPr>
        </p:nvSpPr>
        <p:spPr/>
        <p:txBody>
          <a:bodyPr/>
          <a:lstStyle/>
          <a:p>
            <a:pPr>
              <a:defRPr/>
            </a:pPr>
            <a:r>
              <a:rPr lang="en-US" smtClean="0"/>
              <a:t>10/04/12</a:t>
            </a:r>
            <a:endParaRPr lang="en-US"/>
          </a:p>
        </p:txBody>
      </p:sp>
      <p:sp>
        <p:nvSpPr>
          <p:cNvPr id="5" name="Slide Number Placeholder 4"/>
          <p:cNvSpPr>
            <a:spLocks noGrp="1"/>
          </p:cNvSpPr>
          <p:nvPr>
            <p:ph type="sldNum" idx="11"/>
          </p:nvPr>
        </p:nvSpPr>
        <p:spPr/>
        <p:txBody>
          <a:bodyPr/>
          <a:lstStyle/>
          <a:p>
            <a:pPr>
              <a:defRPr/>
            </a:pPr>
            <a:fld id="{2C2E4FFB-383E-B443-B71D-7D57978392AE}" type="slidenum">
              <a:rPr lang="en-US" smtClean="0"/>
              <a:pPr>
                <a:defRPr/>
              </a:pPr>
              <a:t>4</a:t>
            </a:fld>
            <a:endParaRPr lang="en-US"/>
          </a:p>
        </p:txBody>
      </p:sp>
    </p:spTree>
    <p:extLst>
      <p:ext uri="{BB962C8B-B14F-4D97-AF65-F5344CB8AC3E}">
        <p14:creationId xmlns:p14="http://schemas.microsoft.com/office/powerpoint/2010/main" val="3843078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038" y="-206375"/>
            <a:ext cx="6948488" cy="5211763"/>
          </a:xfrm>
        </p:spPr>
      </p:sp>
      <p:sp>
        <p:nvSpPr>
          <p:cNvPr id="3" name="Notes Placeholder 2"/>
          <p:cNvSpPr>
            <a:spLocks noGrp="1"/>
          </p:cNvSpPr>
          <p:nvPr>
            <p:ph type="body" idx="1"/>
          </p:nvPr>
        </p:nvSpPr>
        <p:spPr/>
        <p:txBody>
          <a:bodyPr/>
          <a:lstStyle/>
          <a:p>
            <a:r>
              <a:rPr lang="en-US" dirty="0" smtClean="0"/>
              <a:t>SDSS </a:t>
            </a:r>
            <a:endParaRPr lang="en-US" dirty="0"/>
          </a:p>
        </p:txBody>
      </p:sp>
      <p:sp>
        <p:nvSpPr>
          <p:cNvPr id="4" name="Date Placeholder 3"/>
          <p:cNvSpPr>
            <a:spLocks noGrp="1"/>
          </p:cNvSpPr>
          <p:nvPr>
            <p:ph type="dt" idx="10"/>
          </p:nvPr>
        </p:nvSpPr>
        <p:spPr/>
        <p:txBody>
          <a:bodyPr/>
          <a:lstStyle/>
          <a:p>
            <a:pPr>
              <a:defRPr/>
            </a:pPr>
            <a:r>
              <a:rPr lang="en-US" smtClean="0"/>
              <a:t>10/04/12</a:t>
            </a:r>
            <a:endParaRPr lang="en-US"/>
          </a:p>
        </p:txBody>
      </p:sp>
      <p:sp>
        <p:nvSpPr>
          <p:cNvPr id="5" name="Slide Number Placeholder 4"/>
          <p:cNvSpPr>
            <a:spLocks noGrp="1"/>
          </p:cNvSpPr>
          <p:nvPr>
            <p:ph type="sldNum" idx="11"/>
          </p:nvPr>
        </p:nvSpPr>
        <p:spPr/>
        <p:txBody>
          <a:bodyPr/>
          <a:lstStyle/>
          <a:p>
            <a:pPr>
              <a:defRPr/>
            </a:pPr>
            <a:fld id="{2C2E4FFB-383E-B443-B71D-7D57978392AE}" type="slidenum">
              <a:rPr lang="en-US" smtClean="0"/>
              <a:pPr>
                <a:defRPr/>
              </a:pPr>
              <a:t>5</a:t>
            </a:fld>
            <a:endParaRPr lang="en-US"/>
          </a:p>
        </p:txBody>
      </p:sp>
    </p:spTree>
    <p:extLst>
      <p:ext uri="{BB962C8B-B14F-4D97-AF65-F5344CB8AC3E}">
        <p14:creationId xmlns:p14="http://schemas.microsoft.com/office/powerpoint/2010/main" val="333963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p:spPr>
        <p:txBody>
          <a:bodyPr/>
          <a:lstStyle/>
          <a:p>
            <a:r>
              <a:rPr lang="en-US" dirty="0" smtClean="0">
                <a:hlinkClick r:id="rId3"/>
              </a:rPr>
              <a:t>2,084,291 lines of code</a:t>
            </a:r>
            <a:endParaRPr lang="en-US" dirty="0" smtClean="0"/>
          </a:p>
          <a:p>
            <a:r>
              <a:rPr lang="en-US" dirty="0" smtClean="0">
                <a:hlinkClick r:id="rId4"/>
              </a:rPr>
              <a:t>129,579 commits</a:t>
            </a:r>
            <a:endParaRPr lang="en-US" dirty="0" smtClean="0">
              <a:ea typeface="ＭＳ Ｐゴシック" pitchFamily="34" charset="-128"/>
            </a:endParaRPr>
          </a:p>
          <a:p>
            <a:r>
              <a:rPr lang="en-US" dirty="0" smtClean="0">
                <a:ea typeface="ＭＳ Ｐゴシック" pitchFamily="34" charset="-128"/>
              </a:rPr>
              <a:t>Updated on Oct</a:t>
            </a:r>
            <a:r>
              <a:rPr lang="en-US" baseline="0" dirty="0" smtClean="0">
                <a:ea typeface="ＭＳ Ｐゴシック" pitchFamily="34" charset="-128"/>
              </a:rPr>
              <a:t> 16</a:t>
            </a:r>
            <a:r>
              <a:rPr lang="en-US" baseline="30000" dirty="0" smtClean="0">
                <a:ea typeface="ＭＳ Ｐゴシック" pitchFamily="34" charset="-128"/>
              </a:rPr>
              <a:t>th</a:t>
            </a:r>
            <a:r>
              <a:rPr lang="en-US" baseline="0" dirty="0" smtClean="0">
                <a:ea typeface="ＭＳ Ｐゴシック" pitchFamily="34" charset="-128"/>
              </a:rPr>
              <a:t> 2</a:t>
            </a:r>
            <a:r>
              <a:rPr lang="en-US" dirty="0" smtClean="0">
                <a:ea typeface="ＭＳ Ｐゴシック" pitchFamily="34" charset="-128"/>
              </a:rPr>
              <a:t>014 – sources</a:t>
            </a:r>
            <a:r>
              <a:rPr lang="en-US" baseline="0" dirty="0" smtClean="0">
                <a:ea typeface="ＭＳ Ｐゴシック" pitchFamily="34" charset="-128"/>
              </a:rPr>
              <a:t> include:</a:t>
            </a:r>
            <a:endParaRPr lang="en-US" dirty="0" smtClean="0">
              <a:ea typeface="ＭＳ Ｐゴシック" pitchFamily="34" charset="-128"/>
            </a:endParaRPr>
          </a:p>
          <a:p>
            <a:r>
              <a:rPr lang="en-US" dirty="0" smtClean="0">
                <a:ea typeface="ＭＳ Ｐゴシック" pitchFamily="34" charset="-128"/>
              </a:rPr>
              <a:t>https://www.openstack.org</a:t>
            </a:r>
          </a:p>
          <a:p>
            <a:r>
              <a:rPr lang="en-US" dirty="0" smtClean="0">
                <a:ea typeface="ＭＳ Ｐゴシック" pitchFamily="34" charset="-128"/>
              </a:rPr>
              <a:t>https://www.openstack.org/foundation/companies </a:t>
            </a:r>
          </a:p>
          <a:p>
            <a:r>
              <a:rPr lang="en-US" dirty="0" smtClean="0">
                <a:ea typeface="ＭＳ Ｐゴシック" pitchFamily="34" charset="-128"/>
              </a:rPr>
              <a:t>http://www.ohloh.net/p/openstack/commits/summary </a:t>
            </a:r>
          </a:p>
        </p:txBody>
      </p:sp>
      <p:sp>
        <p:nvSpPr>
          <p:cNvPr id="4915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00531A0-B7ED-4349-B8E5-F81597B9BEDB}" type="slidenum">
              <a:rPr lang="en-US" sz="1200">
                <a:solidFill>
                  <a:prstClr val="black"/>
                </a:solidFill>
                <a:latin typeface="Arial" charset="0"/>
                <a:ea typeface="ＭＳ Ｐゴシック" charset="0"/>
              </a:rPr>
              <a:pPr algn="r"/>
              <a:t>7</a:t>
            </a:fld>
            <a:endParaRPr lang="en-US" sz="1200">
              <a:solidFill>
                <a:prstClr val="black"/>
              </a:solidFill>
              <a:latin typeface="Arial" charset="0"/>
              <a:ea typeface="ＭＳ Ｐゴシック" charset="0"/>
            </a:endParaRPr>
          </a:p>
        </p:txBody>
      </p:sp>
    </p:spTree>
    <p:extLst>
      <p:ext uri="{BB962C8B-B14F-4D97-AF65-F5344CB8AC3E}">
        <p14:creationId xmlns:p14="http://schemas.microsoft.com/office/powerpoint/2010/main" val="409791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Arial" charset="0"/>
                <a:ea typeface="ＭＳ Ｐゴシック" charset="-128"/>
                <a:cs typeface="ＭＳ Ｐゴシック" charset="-128"/>
              </a:rPr>
              <a:t> </a:t>
            </a:r>
            <a:r>
              <a:rPr lang="en-US" sz="1000" b="0" kern="1200" baseline="0" dirty="0" smtClean="0">
                <a:solidFill>
                  <a:schemeClr val="tx1"/>
                </a:solidFill>
                <a:latin typeface="Arial" charset="0"/>
                <a:ea typeface="ＭＳ Ｐゴシック" charset="-128"/>
                <a:cs typeface="ＭＳ Ｐゴシック" charset="-128"/>
              </a:rPr>
              <a:t>IBM is proud to be a #2 contributor and to have made 12% of commits to OpenStack integrated projects in this latest release. IBM had a total of 109 technical contributors working on Juno with 1,636 commits across 78 projects and 175K lines of code. The IBM team should stand proud of our commitment and contributions to OpenStack!</a:t>
            </a:r>
          </a:p>
          <a:p>
            <a:pPr rtl="0"/>
            <a:endParaRPr lang="en-US" sz="1000" b="0" kern="1200" baseline="0" dirty="0" smtClean="0">
              <a:solidFill>
                <a:schemeClr val="tx1"/>
              </a:solidFill>
              <a:latin typeface="Arial" charset="0"/>
              <a:ea typeface="ＭＳ Ｐゴシック" charset="-128"/>
              <a:cs typeface="ＭＳ Ｐゴシック" charset="-128"/>
            </a:endParaRPr>
          </a:p>
          <a:p>
            <a:pPr rtl="0"/>
            <a:r>
              <a:rPr lang="en-US" sz="1000" b="0" kern="1200" baseline="0" dirty="0" smtClean="0">
                <a:solidFill>
                  <a:schemeClr val="tx1"/>
                </a:solidFill>
                <a:latin typeface="Arial" charset="0"/>
                <a:ea typeface="ＭＳ Ｐゴシック" charset="-128"/>
                <a:cs typeface="ＭＳ Ｐゴシック" charset="-128"/>
              </a:rPr>
              <a:t>IBM demonstrated very strong leadership in Identity Service (#1 with 33% commits), Storage (#1 with 14% commits), Compute (# 2 with 17% commits) and Dashboard projects (#2 for code reviews, 1636 reviews) for this release. Even more importantly, IBM is leading the development of the </a:t>
            </a:r>
            <a:r>
              <a:rPr lang="en-US" sz="1000" b="0" kern="1200" baseline="0" dirty="0" err="1" smtClean="0">
                <a:solidFill>
                  <a:schemeClr val="tx1"/>
                </a:solidFill>
                <a:latin typeface="Arial" charset="0"/>
                <a:ea typeface="ＭＳ Ｐゴシック" charset="-128"/>
                <a:cs typeface="ＭＳ Ｐゴシック" charset="-128"/>
              </a:rPr>
              <a:t>RefStack</a:t>
            </a:r>
            <a:r>
              <a:rPr lang="en-US" sz="1000" b="0" kern="1200" baseline="0" dirty="0" smtClean="0">
                <a:solidFill>
                  <a:schemeClr val="tx1"/>
                </a:solidFill>
                <a:latin typeface="Arial" charset="0"/>
                <a:ea typeface="ＭＳ Ｐゴシック" charset="-128"/>
                <a:cs typeface="ＭＳ Ｐゴシック" charset="-128"/>
              </a:rPr>
              <a:t>-client to support interoperability with 80% of overall commits. </a:t>
            </a:r>
            <a:endParaRPr lang="en-US" sz="1000" b="0" dirty="0"/>
          </a:p>
        </p:txBody>
      </p:sp>
      <p:sp>
        <p:nvSpPr>
          <p:cNvPr id="4" name="Slide Number Placeholder 3"/>
          <p:cNvSpPr>
            <a:spLocks noGrp="1"/>
          </p:cNvSpPr>
          <p:nvPr>
            <p:ph type="sldNum" sz="quarter" idx="10"/>
          </p:nvPr>
        </p:nvSpPr>
        <p:spPr/>
        <p:txBody>
          <a:bodyPr/>
          <a:lstStyle/>
          <a:p>
            <a:pPr>
              <a:defRPr/>
            </a:pPr>
            <a:fld id="{13EDE57E-02B2-404B-ABF1-9946BF510284}" type="slidenum">
              <a:rPr lang="en-US" smtClean="0"/>
              <a:pPr>
                <a:defRPr/>
              </a:pPr>
              <a:t>8</a:t>
            </a:fld>
            <a:endParaRPr lang="en-US" dirty="0"/>
          </a:p>
        </p:txBody>
      </p:sp>
    </p:spTree>
    <p:extLst>
      <p:ext uri="{BB962C8B-B14F-4D97-AF65-F5344CB8AC3E}">
        <p14:creationId xmlns:p14="http://schemas.microsoft.com/office/powerpoint/2010/main" val="374350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Arial" charset="0"/>
                <a:ea typeface="ＭＳ Ｐゴシック" charset="-128"/>
                <a:cs typeface="ＭＳ Ｐゴシック" charset="-128"/>
              </a:rPr>
              <a:t> </a:t>
            </a:r>
            <a:endParaRPr lang="en-US" dirty="0"/>
          </a:p>
        </p:txBody>
      </p:sp>
      <p:sp>
        <p:nvSpPr>
          <p:cNvPr id="4" name="Slide Number Placeholder 3"/>
          <p:cNvSpPr>
            <a:spLocks noGrp="1"/>
          </p:cNvSpPr>
          <p:nvPr>
            <p:ph type="sldNum" sz="quarter" idx="10"/>
          </p:nvPr>
        </p:nvSpPr>
        <p:spPr/>
        <p:txBody>
          <a:bodyPr/>
          <a:lstStyle/>
          <a:p>
            <a:pPr>
              <a:defRPr/>
            </a:pPr>
            <a:fld id="{13EDE57E-02B2-404B-ABF1-9946BF510284}" type="slidenum">
              <a:rPr lang="en-US" smtClean="0"/>
              <a:pPr>
                <a:defRPr/>
              </a:pPr>
              <a:t>9</a:t>
            </a:fld>
            <a:endParaRPr lang="en-US" dirty="0"/>
          </a:p>
        </p:txBody>
      </p:sp>
    </p:spTree>
    <p:extLst>
      <p:ext uri="{BB962C8B-B14F-4D97-AF65-F5344CB8AC3E}">
        <p14:creationId xmlns:p14="http://schemas.microsoft.com/office/powerpoint/2010/main" val="361019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5051" y="8685235"/>
            <a:ext cx="2971382" cy="457200"/>
          </a:xfrm>
          <a:prstGeom prst="rect">
            <a:avLst/>
          </a:prstGeom>
          <a:noFill/>
          <a:ln w="9525">
            <a:noFill/>
            <a:miter lim="800000"/>
            <a:headEnd/>
            <a:tailEnd/>
          </a:ln>
        </p:spPr>
        <p:txBody>
          <a:bodyPr lIns="91421" tIns="45711" rIns="91421" bIns="45711" anchor="b"/>
          <a:lstStyle/>
          <a:p>
            <a:pPr algn="r" defTabSz="927207"/>
            <a:fld id="{D3C05ED9-A228-4389-9DC7-A4469B3E31E0}" type="slidenum">
              <a:rPr lang="en-US" sz="1200"/>
              <a:pPr algn="r" defTabSz="927207"/>
              <a:t>10</a:t>
            </a:fld>
            <a:endParaRPr lang="en-US" sz="1200" dirty="0"/>
          </a:p>
        </p:txBody>
      </p:sp>
      <p:sp>
        <p:nvSpPr>
          <p:cNvPr id="40963" name="Rectangle 2"/>
          <p:cNvSpPr>
            <a:spLocks noGrp="1" noRot="1" noChangeAspect="1" noChangeArrowheads="1" noTextEdit="1"/>
          </p:cNvSpPr>
          <p:nvPr>
            <p:ph type="sldImg"/>
          </p:nvPr>
        </p:nvSpPr>
        <p:spPr>
          <a:xfrm>
            <a:off x="0" y="0"/>
            <a:ext cx="0" cy="0"/>
          </a:xfrm>
          <a:ln/>
        </p:spPr>
      </p:sp>
      <p:sp>
        <p:nvSpPr>
          <p:cNvPr id="40964" name="Rectangle 3"/>
          <p:cNvSpPr>
            <a:spLocks noGrp="1" noChangeArrowheads="1"/>
          </p:cNvSpPr>
          <p:nvPr>
            <p:ph type="body" idx="1"/>
          </p:nvPr>
        </p:nvSpPr>
        <p:spPr>
          <a:xfrm>
            <a:off x="0" y="0"/>
            <a:ext cx="0" cy="0"/>
          </a:xfrm>
          <a:noFill/>
        </p:spPr>
        <p:txBody>
          <a:bodyPr lIns="91421" tIns="45711" rIns="91421" bIns="45711"/>
          <a:lstStyle/>
          <a:p>
            <a:pPr eaLnBrk="1" hangingPunct="1"/>
            <a:endParaRPr lang="en-US" dirty="0" smtClean="0">
              <a:latin typeface="Arial" pitchFamily="34" charset="0"/>
              <a:ea typeface="MS PGothic" pitchFamily="34" charset="-128"/>
              <a:cs typeface="Arial" pitchFamily="34" charset="0"/>
            </a:endParaRPr>
          </a:p>
        </p:txBody>
      </p:sp>
    </p:spTree>
    <p:extLst>
      <p:ext uri="{BB962C8B-B14F-4D97-AF65-F5344CB8AC3E}">
        <p14:creationId xmlns:p14="http://schemas.microsoft.com/office/powerpoint/2010/main" val="65675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320265" y="239802"/>
            <a:ext cx="7357845" cy="543684"/>
          </a:xfrm>
          <a:prstGeom prst="rect">
            <a:avLst/>
          </a:prstGeom>
          <a:noFill/>
          <a:ln>
            <a:noFill/>
          </a:ln>
          <a:effectLst/>
          <a:extLst/>
        </p:spPr>
        <p:txBody>
          <a:bodyPr/>
          <a:lstStyle/>
          <a:p>
            <a:pPr lvl="0"/>
            <a:r>
              <a:rPr lang="en-GB" dirty="0"/>
              <a:t>Click to edit the title text format</a:t>
            </a:r>
          </a:p>
        </p:txBody>
      </p:sp>
      <p:sp>
        <p:nvSpPr>
          <p:cNvPr id="6" name="Content Placeholder 5"/>
          <p:cNvSpPr>
            <a:spLocks noGrp="1"/>
          </p:cNvSpPr>
          <p:nvPr>
            <p:ph sz="quarter" idx="10"/>
          </p:nvPr>
        </p:nvSpPr>
        <p:spPr>
          <a:xfrm>
            <a:off x="499565" y="1446288"/>
            <a:ext cx="6859395" cy="3912397"/>
          </a:xfrm>
        </p:spPr>
        <p:txBody>
          <a:bodyPr/>
          <a:lstStyle>
            <a:lvl1pPr>
              <a:defRPr>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8489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86622" y="1409870"/>
            <a:ext cx="7357845" cy="4063669"/>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3539492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067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335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25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60375" y="1015600"/>
            <a:ext cx="6856413" cy="4497388"/>
          </a:xfrm>
          <a:prstGeom prst="rect">
            <a:avLst/>
          </a:prstGeom>
        </p:spPr>
        <p:txBody>
          <a:bodyPr/>
          <a:lstStyle>
            <a:lvl1pPr>
              <a:lnSpc>
                <a:spcPct val="150000"/>
              </a:lnSpc>
              <a:defRPr sz="2400">
                <a:solidFill>
                  <a:schemeClr val="tx2"/>
                </a:solidFill>
              </a:defRPr>
            </a:lvl1pPr>
            <a:lvl2pPr>
              <a:lnSpc>
                <a:spcPct val="150000"/>
              </a:lnSpc>
              <a:defRPr sz="1600">
                <a:solidFill>
                  <a:schemeClr val="tx2"/>
                </a:solidFill>
              </a:defRPr>
            </a:lvl2pPr>
            <a:lvl3pPr>
              <a:lnSpc>
                <a:spcPct val="150000"/>
              </a:lnSpc>
              <a:defRPr sz="1400">
                <a:solidFill>
                  <a:schemeClr val="tx2"/>
                </a:solidFill>
              </a:defRPr>
            </a:lvl3pPr>
            <a:lvl4pPr>
              <a:lnSpc>
                <a:spcPct val="150000"/>
              </a:lnSpc>
              <a:defRPr sz="1400">
                <a:solidFill>
                  <a:schemeClr val="tx2"/>
                </a:solidFill>
              </a:defRPr>
            </a:lvl4pPr>
            <a:lvl5pPr>
              <a:lnSpc>
                <a:spcPct val="150000"/>
              </a:lnSpc>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458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1354" y="116525"/>
            <a:ext cx="8857135" cy="555822"/>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1335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250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250763" y="1445729"/>
            <a:ext cx="7357845" cy="4063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5692" tIns="35692" rIns="35692" bIns="35692" numCol="1" anchor="t" anchorCtr="0" compatLnSpc="1">
            <a:prstTxWarp prst="textNoShape">
              <a:avLst/>
            </a:prstTxWarp>
          </a:bodyPr>
          <a:lstStyle/>
          <a:p>
            <a:pPr lvl="0"/>
            <a:r>
              <a:rPr lang="en-GB" dirty="0"/>
              <a:t>Click to edit the outline text format</a:t>
            </a:r>
          </a:p>
        </p:txBody>
      </p:sp>
      <p:sp>
        <p:nvSpPr>
          <p:cNvPr id="2051" name="Rectangle 2"/>
          <p:cNvSpPr>
            <a:spLocks noGrp="1" noChangeArrowheads="1"/>
          </p:cNvSpPr>
          <p:nvPr>
            <p:ph type="title"/>
          </p:nvPr>
        </p:nvSpPr>
        <p:spPr bwMode="auto">
          <a:xfrm>
            <a:off x="267508" y="201231"/>
            <a:ext cx="7358961" cy="5983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GB" dirty="0"/>
              <a:t>Click to edit the title text format</a:t>
            </a:r>
          </a:p>
        </p:txBody>
      </p:sp>
      <p:pic>
        <p:nvPicPr>
          <p:cNvPr id="2052" name="Picture 6" descr="openstack-cloud-software-vertical-web.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55562" y="5769518"/>
            <a:ext cx="1088438" cy="1088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3" name="Slide Number Placeholder 5"/>
          <p:cNvSpPr>
            <a:spLocks noGrp="1"/>
          </p:cNvSpPr>
          <p:nvPr/>
        </p:nvSpPr>
        <p:spPr bwMode="auto">
          <a:xfrm>
            <a:off x="410816" y="6375720"/>
            <a:ext cx="321508" cy="256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4298" tIns="32148" rIns="64298" bIns="32148" anchor="ctr"/>
          <a:lstStyle/>
          <a:p>
            <a:pPr defTabSz="321487">
              <a:buClr>
                <a:srgbClr val="000000"/>
              </a:buClr>
              <a:buSzPct val="100000"/>
              <a:buFont typeface="Times New Roman" charset="0"/>
              <a:buNone/>
            </a:pPr>
            <a:fld id="{D862166F-E982-B047-B0D1-1A471865332C}" type="slidenum">
              <a:rPr lang="en-US" sz="1100">
                <a:solidFill>
                  <a:srgbClr val="7F7F7F"/>
                </a:solidFill>
                <a:latin typeface="Helvetica Neue" charset="0"/>
                <a:ea typeface="ヒラギノ角ゴ ProN W3" charset="0"/>
                <a:cs typeface="ヒラギノ角ゴ ProN W3" charset="0"/>
              </a:rPr>
              <a:pPr defTabSz="321487">
                <a:buClr>
                  <a:srgbClr val="000000"/>
                </a:buClr>
                <a:buSzPct val="100000"/>
                <a:buFont typeface="Times New Roman" charset="0"/>
                <a:buNone/>
              </a:pPr>
              <a:t>‹#›</a:t>
            </a:fld>
            <a:endParaRPr lang="en-US" sz="1100">
              <a:solidFill>
                <a:srgbClr val="7F7F7F"/>
              </a:solidFill>
              <a:latin typeface="Helvetica Neue" charset="0"/>
              <a:ea typeface="ヒラギノ角ゴ ProN W3" charset="0"/>
              <a:cs typeface="ヒラギノ角ゴ ProN W3" charset="0"/>
            </a:endParaRPr>
          </a:p>
        </p:txBody>
      </p:sp>
    </p:spTree>
    <p:extLst>
      <p:ext uri="{BB962C8B-B14F-4D97-AF65-F5344CB8AC3E}">
        <p14:creationId xmlns:p14="http://schemas.microsoft.com/office/powerpoint/2010/main" val="267178860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80" r:id="rId4"/>
    <p:sldLayoutId id="2147483781" r:id="rId5"/>
  </p:sldLayoutIdLst>
  <p:hf sldNum="0" hdr="0" ftr="0" dt="0"/>
  <p:txStyles>
    <p:titleStyle>
      <a:lvl1pPr algn="l" defTabSz="321487" rtl="0" eaLnBrk="0" fontAlgn="base" hangingPunct="0">
        <a:spcBef>
          <a:spcPct val="0"/>
        </a:spcBef>
        <a:spcAft>
          <a:spcPct val="0"/>
        </a:spcAft>
        <a:buClr>
          <a:srgbClr val="000000"/>
        </a:buClr>
        <a:buSzPct val="100000"/>
        <a:buFont typeface="Times New Roman" charset="0"/>
        <a:defRPr sz="2400">
          <a:solidFill>
            <a:srgbClr val="991918"/>
          </a:solidFill>
          <a:latin typeface="+mj-lt"/>
          <a:ea typeface="+mj-ea"/>
          <a:cs typeface="+mj-cs"/>
        </a:defRPr>
      </a:lvl1pPr>
      <a:lvl2pPr algn="l" defTabSz="321487" rtl="0" eaLnBrk="0" fontAlgn="base" hangingPunct="0">
        <a:spcBef>
          <a:spcPct val="0"/>
        </a:spcBef>
        <a:spcAft>
          <a:spcPct val="0"/>
        </a:spcAft>
        <a:buClr>
          <a:srgbClr val="000000"/>
        </a:buClr>
        <a:buSzPct val="100000"/>
        <a:buFont typeface="Times New Roman" charset="0"/>
        <a:defRPr sz="2800">
          <a:solidFill>
            <a:srgbClr val="991918"/>
          </a:solidFill>
          <a:latin typeface="Helvetica Neue" charset="0"/>
          <a:ea typeface="ヒラギノ角ゴ ProN W3" charset="0"/>
          <a:cs typeface="ヒラギノ角ゴ ProN W3" charset="0"/>
        </a:defRPr>
      </a:lvl2pPr>
      <a:lvl3pPr algn="l" defTabSz="321487" rtl="0" eaLnBrk="0" fontAlgn="base" hangingPunct="0">
        <a:spcBef>
          <a:spcPct val="0"/>
        </a:spcBef>
        <a:spcAft>
          <a:spcPct val="0"/>
        </a:spcAft>
        <a:buClr>
          <a:srgbClr val="000000"/>
        </a:buClr>
        <a:buSzPct val="100000"/>
        <a:buFont typeface="Times New Roman" charset="0"/>
        <a:defRPr sz="2800">
          <a:solidFill>
            <a:srgbClr val="991918"/>
          </a:solidFill>
          <a:latin typeface="Helvetica Neue" charset="0"/>
          <a:ea typeface="ヒラギノ角ゴ ProN W3" charset="0"/>
          <a:cs typeface="ヒラギノ角ゴ ProN W3" charset="0"/>
        </a:defRPr>
      </a:lvl3pPr>
      <a:lvl4pPr algn="l" defTabSz="321487" rtl="0" eaLnBrk="0" fontAlgn="base" hangingPunct="0">
        <a:spcBef>
          <a:spcPct val="0"/>
        </a:spcBef>
        <a:spcAft>
          <a:spcPct val="0"/>
        </a:spcAft>
        <a:buClr>
          <a:srgbClr val="000000"/>
        </a:buClr>
        <a:buSzPct val="100000"/>
        <a:buFont typeface="Times New Roman" charset="0"/>
        <a:defRPr sz="2800">
          <a:solidFill>
            <a:srgbClr val="991918"/>
          </a:solidFill>
          <a:latin typeface="Helvetica Neue" charset="0"/>
          <a:ea typeface="ヒラギノ角ゴ ProN W3" charset="0"/>
          <a:cs typeface="ヒラギノ角ゴ ProN W3" charset="0"/>
        </a:defRPr>
      </a:lvl4pPr>
      <a:lvl5pPr algn="l" defTabSz="321487" rtl="0" eaLnBrk="0" fontAlgn="base" hangingPunct="0">
        <a:spcBef>
          <a:spcPct val="0"/>
        </a:spcBef>
        <a:spcAft>
          <a:spcPct val="0"/>
        </a:spcAft>
        <a:buClr>
          <a:srgbClr val="000000"/>
        </a:buClr>
        <a:buSzPct val="100000"/>
        <a:buFont typeface="Times New Roman" charset="0"/>
        <a:defRPr sz="2800">
          <a:solidFill>
            <a:srgbClr val="991918"/>
          </a:solidFill>
          <a:latin typeface="Helvetica Neue" charset="0"/>
          <a:ea typeface="ヒラギノ角ゴ ProN W3" charset="0"/>
          <a:cs typeface="ヒラギノ角ゴ ProN W3" charset="0"/>
        </a:defRPr>
      </a:lvl5pPr>
      <a:lvl6pPr marL="1768180" indent="-160744" algn="l" defTabSz="321487" rtl="0" eaLnBrk="0" fontAlgn="base" hangingPunct="0">
        <a:spcBef>
          <a:spcPct val="0"/>
        </a:spcBef>
        <a:spcAft>
          <a:spcPct val="0"/>
        </a:spcAft>
        <a:buClr>
          <a:srgbClr val="000000"/>
        </a:buClr>
        <a:buSzPct val="100000"/>
        <a:buFont typeface="Times New Roman" charset="0"/>
        <a:defRPr sz="2800">
          <a:solidFill>
            <a:srgbClr val="991918"/>
          </a:solidFill>
          <a:latin typeface="Helvetica Neue" charset="0"/>
          <a:ea typeface="ヒラギノ角ゴ ProN W3" charset="0"/>
          <a:cs typeface="ヒラギノ角ゴ ProN W3" charset="0"/>
        </a:defRPr>
      </a:lvl6pPr>
      <a:lvl7pPr marL="2089666" indent="-160744" algn="l" defTabSz="321487" rtl="0" eaLnBrk="0" fontAlgn="base" hangingPunct="0">
        <a:spcBef>
          <a:spcPct val="0"/>
        </a:spcBef>
        <a:spcAft>
          <a:spcPct val="0"/>
        </a:spcAft>
        <a:buClr>
          <a:srgbClr val="000000"/>
        </a:buClr>
        <a:buSzPct val="100000"/>
        <a:buFont typeface="Times New Roman" charset="0"/>
        <a:defRPr sz="2800">
          <a:solidFill>
            <a:srgbClr val="991918"/>
          </a:solidFill>
          <a:latin typeface="Helvetica Neue" charset="0"/>
          <a:ea typeface="ヒラギノ角ゴ ProN W3" charset="0"/>
          <a:cs typeface="ヒラギノ角ゴ ProN W3" charset="0"/>
        </a:defRPr>
      </a:lvl7pPr>
      <a:lvl8pPr marL="2411153" indent="-160744" algn="l" defTabSz="321487" rtl="0" eaLnBrk="0" fontAlgn="base" hangingPunct="0">
        <a:spcBef>
          <a:spcPct val="0"/>
        </a:spcBef>
        <a:spcAft>
          <a:spcPct val="0"/>
        </a:spcAft>
        <a:buClr>
          <a:srgbClr val="000000"/>
        </a:buClr>
        <a:buSzPct val="100000"/>
        <a:buFont typeface="Times New Roman" charset="0"/>
        <a:defRPr sz="2800">
          <a:solidFill>
            <a:srgbClr val="991918"/>
          </a:solidFill>
          <a:latin typeface="Helvetica Neue" charset="0"/>
          <a:ea typeface="ヒラギノ角ゴ ProN W3" charset="0"/>
          <a:cs typeface="ヒラギノ角ゴ ProN W3" charset="0"/>
        </a:defRPr>
      </a:lvl8pPr>
      <a:lvl9pPr marL="2732640" indent="-160744" algn="l" defTabSz="321487" rtl="0" eaLnBrk="0" fontAlgn="base" hangingPunct="0">
        <a:spcBef>
          <a:spcPct val="0"/>
        </a:spcBef>
        <a:spcAft>
          <a:spcPct val="0"/>
        </a:spcAft>
        <a:buClr>
          <a:srgbClr val="000000"/>
        </a:buClr>
        <a:buSzPct val="100000"/>
        <a:buFont typeface="Times New Roman" charset="0"/>
        <a:defRPr sz="2800">
          <a:solidFill>
            <a:srgbClr val="991918"/>
          </a:solidFill>
          <a:latin typeface="Helvetica Neue" charset="0"/>
          <a:ea typeface="ヒラギノ角ゴ ProN W3" charset="0"/>
          <a:cs typeface="ヒラギノ角ゴ ProN W3" charset="0"/>
        </a:defRPr>
      </a:lvl9pPr>
    </p:titleStyle>
    <p:bodyStyle>
      <a:lvl1pPr marL="241115" indent="-241115" algn="l" defTabSz="321487" rtl="0" eaLnBrk="0" fontAlgn="base" hangingPunct="0">
        <a:spcBef>
          <a:spcPts val="1688"/>
        </a:spcBef>
        <a:spcAft>
          <a:spcPct val="0"/>
        </a:spcAft>
        <a:buClr>
          <a:srgbClr val="000000"/>
        </a:buClr>
        <a:buSzPct val="100000"/>
        <a:buFont typeface="Times New Roman" charset="0"/>
        <a:defRPr sz="2300">
          <a:solidFill>
            <a:srgbClr val="595959"/>
          </a:solidFill>
          <a:latin typeface="Arial" pitchFamily="34" charset="0"/>
          <a:ea typeface="+mn-ea"/>
          <a:cs typeface="Arial" pitchFamily="34" charset="0"/>
        </a:defRPr>
      </a:lvl1pPr>
      <a:lvl2pPr marL="522416" indent="-200929" algn="l" defTabSz="321487" rtl="0" eaLnBrk="0" fontAlgn="base" hangingPunct="0">
        <a:spcBef>
          <a:spcPts val="1688"/>
        </a:spcBef>
        <a:spcAft>
          <a:spcPct val="0"/>
        </a:spcAft>
        <a:buClr>
          <a:srgbClr val="000000"/>
        </a:buClr>
        <a:buSzPct val="100000"/>
        <a:buFont typeface="Times New Roman" charset="0"/>
        <a:defRPr sz="2300">
          <a:solidFill>
            <a:srgbClr val="595959"/>
          </a:solidFill>
          <a:latin typeface="+mn-lt"/>
          <a:ea typeface="+mn-ea"/>
          <a:cs typeface="+mn-cs"/>
        </a:defRPr>
      </a:lvl2pPr>
      <a:lvl3pPr marL="803718" indent="-160744" algn="l" defTabSz="321487" rtl="0" eaLnBrk="0" fontAlgn="base" hangingPunct="0">
        <a:spcBef>
          <a:spcPts val="1688"/>
        </a:spcBef>
        <a:spcAft>
          <a:spcPct val="0"/>
        </a:spcAft>
        <a:buClr>
          <a:srgbClr val="000000"/>
        </a:buClr>
        <a:buSzPct val="100000"/>
        <a:buFont typeface="Times New Roman" charset="0"/>
        <a:defRPr sz="2100">
          <a:solidFill>
            <a:srgbClr val="646464"/>
          </a:solidFill>
          <a:latin typeface="+mn-lt"/>
          <a:ea typeface="+mn-ea"/>
          <a:cs typeface="+mn-cs"/>
        </a:defRPr>
      </a:lvl3pPr>
      <a:lvl4pPr marL="1125205" indent="-160744" algn="l" defTabSz="321487" rtl="0" eaLnBrk="0" fontAlgn="base" hangingPunct="0">
        <a:spcBef>
          <a:spcPts val="1688"/>
        </a:spcBef>
        <a:spcAft>
          <a:spcPct val="0"/>
        </a:spcAft>
        <a:buClr>
          <a:srgbClr val="000000"/>
        </a:buClr>
        <a:buSzPct val="100000"/>
        <a:buFont typeface="Times New Roman" charset="0"/>
        <a:defRPr sz="2100">
          <a:solidFill>
            <a:srgbClr val="646464"/>
          </a:solidFill>
          <a:latin typeface="+mn-lt"/>
          <a:ea typeface="+mn-ea"/>
          <a:cs typeface="+mn-cs"/>
        </a:defRPr>
      </a:lvl4pPr>
      <a:lvl5pPr marL="1446692" indent="-160744" algn="l" defTabSz="321487" rtl="0" eaLnBrk="0" fontAlgn="base" hangingPunct="0">
        <a:spcBef>
          <a:spcPts val="1688"/>
        </a:spcBef>
        <a:spcAft>
          <a:spcPct val="0"/>
        </a:spcAft>
        <a:buClr>
          <a:srgbClr val="000000"/>
        </a:buClr>
        <a:buSzPct val="100000"/>
        <a:buFont typeface="Times New Roman" charset="0"/>
        <a:defRPr sz="2100">
          <a:solidFill>
            <a:srgbClr val="646464"/>
          </a:solidFill>
          <a:latin typeface="+mn-lt"/>
          <a:ea typeface="+mn-ea"/>
          <a:cs typeface="+mn-cs"/>
        </a:defRPr>
      </a:lvl5pPr>
      <a:lvl6pPr marL="1768180" indent="-160744" algn="l" defTabSz="321487" rtl="0" eaLnBrk="0" fontAlgn="base" hangingPunct="0">
        <a:spcBef>
          <a:spcPts val="1688"/>
        </a:spcBef>
        <a:spcAft>
          <a:spcPct val="0"/>
        </a:spcAft>
        <a:buClr>
          <a:srgbClr val="000000"/>
        </a:buClr>
        <a:buSzPct val="100000"/>
        <a:buFont typeface="Times New Roman" charset="0"/>
        <a:defRPr sz="2100">
          <a:solidFill>
            <a:srgbClr val="646464"/>
          </a:solidFill>
          <a:latin typeface="+mn-lt"/>
          <a:ea typeface="+mn-ea"/>
          <a:cs typeface="+mn-cs"/>
        </a:defRPr>
      </a:lvl6pPr>
      <a:lvl7pPr marL="2089666" indent="-160744" algn="l" defTabSz="321487" rtl="0" eaLnBrk="0" fontAlgn="base" hangingPunct="0">
        <a:spcBef>
          <a:spcPts val="1688"/>
        </a:spcBef>
        <a:spcAft>
          <a:spcPct val="0"/>
        </a:spcAft>
        <a:buClr>
          <a:srgbClr val="000000"/>
        </a:buClr>
        <a:buSzPct val="100000"/>
        <a:buFont typeface="Times New Roman" charset="0"/>
        <a:defRPr sz="2100">
          <a:solidFill>
            <a:srgbClr val="646464"/>
          </a:solidFill>
          <a:latin typeface="+mn-lt"/>
          <a:ea typeface="+mn-ea"/>
          <a:cs typeface="+mn-cs"/>
        </a:defRPr>
      </a:lvl7pPr>
      <a:lvl8pPr marL="2411153" indent="-160744" algn="l" defTabSz="321487" rtl="0" eaLnBrk="0" fontAlgn="base" hangingPunct="0">
        <a:spcBef>
          <a:spcPts val="1688"/>
        </a:spcBef>
        <a:spcAft>
          <a:spcPct val="0"/>
        </a:spcAft>
        <a:buClr>
          <a:srgbClr val="000000"/>
        </a:buClr>
        <a:buSzPct val="100000"/>
        <a:buFont typeface="Times New Roman" charset="0"/>
        <a:defRPr sz="2100">
          <a:solidFill>
            <a:srgbClr val="646464"/>
          </a:solidFill>
          <a:latin typeface="+mn-lt"/>
          <a:ea typeface="+mn-ea"/>
          <a:cs typeface="+mn-cs"/>
        </a:defRPr>
      </a:lvl8pPr>
      <a:lvl9pPr marL="2732640" indent="-160744" algn="l" defTabSz="321487" rtl="0" eaLnBrk="0" fontAlgn="base" hangingPunct="0">
        <a:spcBef>
          <a:spcPts val="1688"/>
        </a:spcBef>
        <a:spcAft>
          <a:spcPct val="0"/>
        </a:spcAft>
        <a:buClr>
          <a:srgbClr val="000000"/>
        </a:buClr>
        <a:buSzPct val="100000"/>
        <a:buFont typeface="Times New Roman" charset="0"/>
        <a:defRPr sz="2100">
          <a:solidFill>
            <a:srgbClr val="646464"/>
          </a:solidFill>
          <a:latin typeface="+mn-lt"/>
          <a:ea typeface="+mn-ea"/>
          <a:cs typeface="+mn-cs"/>
        </a:defRPr>
      </a:lvl9pPr>
    </p:bodyStyle>
    <p:otherStyle>
      <a:defPPr>
        <a:defRPr lang="en-US"/>
      </a:defPPr>
      <a:lvl1pPr marL="0" algn="l" defTabSz="321487" rtl="0" eaLnBrk="1" latinLnBrk="0" hangingPunct="1">
        <a:defRPr sz="1300" kern="1200">
          <a:solidFill>
            <a:schemeClr val="tx1"/>
          </a:solidFill>
          <a:latin typeface="+mn-lt"/>
          <a:ea typeface="+mn-ea"/>
          <a:cs typeface="+mn-cs"/>
        </a:defRPr>
      </a:lvl1pPr>
      <a:lvl2pPr marL="321487" algn="l" defTabSz="321487" rtl="0" eaLnBrk="1" latinLnBrk="0" hangingPunct="1">
        <a:defRPr sz="1300" kern="1200">
          <a:solidFill>
            <a:schemeClr val="tx1"/>
          </a:solidFill>
          <a:latin typeface="+mn-lt"/>
          <a:ea typeface="+mn-ea"/>
          <a:cs typeface="+mn-cs"/>
        </a:defRPr>
      </a:lvl2pPr>
      <a:lvl3pPr marL="642974" algn="l" defTabSz="321487" rtl="0" eaLnBrk="1" latinLnBrk="0" hangingPunct="1">
        <a:defRPr sz="1300" kern="1200">
          <a:solidFill>
            <a:schemeClr val="tx1"/>
          </a:solidFill>
          <a:latin typeface="+mn-lt"/>
          <a:ea typeface="+mn-ea"/>
          <a:cs typeface="+mn-cs"/>
        </a:defRPr>
      </a:lvl3pPr>
      <a:lvl4pPr marL="964461" algn="l" defTabSz="321487" rtl="0" eaLnBrk="1" latinLnBrk="0" hangingPunct="1">
        <a:defRPr sz="1300" kern="1200">
          <a:solidFill>
            <a:schemeClr val="tx1"/>
          </a:solidFill>
          <a:latin typeface="+mn-lt"/>
          <a:ea typeface="+mn-ea"/>
          <a:cs typeface="+mn-cs"/>
        </a:defRPr>
      </a:lvl4pPr>
      <a:lvl5pPr marL="1285948" algn="l" defTabSz="321487" rtl="0" eaLnBrk="1" latinLnBrk="0" hangingPunct="1">
        <a:defRPr sz="1300" kern="1200">
          <a:solidFill>
            <a:schemeClr val="tx1"/>
          </a:solidFill>
          <a:latin typeface="+mn-lt"/>
          <a:ea typeface="+mn-ea"/>
          <a:cs typeface="+mn-cs"/>
        </a:defRPr>
      </a:lvl5pPr>
      <a:lvl6pPr marL="1607435" algn="l" defTabSz="321487" rtl="0" eaLnBrk="1" latinLnBrk="0" hangingPunct="1">
        <a:defRPr sz="1300" kern="1200">
          <a:solidFill>
            <a:schemeClr val="tx1"/>
          </a:solidFill>
          <a:latin typeface="+mn-lt"/>
          <a:ea typeface="+mn-ea"/>
          <a:cs typeface="+mn-cs"/>
        </a:defRPr>
      </a:lvl6pPr>
      <a:lvl7pPr marL="1928923" algn="l" defTabSz="321487" rtl="0" eaLnBrk="1" latinLnBrk="0" hangingPunct="1">
        <a:defRPr sz="1300" kern="1200">
          <a:solidFill>
            <a:schemeClr val="tx1"/>
          </a:solidFill>
          <a:latin typeface="+mn-lt"/>
          <a:ea typeface="+mn-ea"/>
          <a:cs typeface="+mn-cs"/>
        </a:defRPr>
      </a:lvl7pPr>
      <a:lvl8pPr marL="2250409" algn="l" defTabSz="321487" rtl="0" eaLnBrk="1" latinLnBrk="0" hangingPunct="1">
        <a:defRPr sz="1300" kern="1200">
          <a:solidFill>
            <a:schemeClr val="tx1"/>
          </a:solidFill>
          <a:latin typeface="+mn-lt"/>
          <a:ea typeface="+mn-ea"/>
          <a:cs typeface="+mn-cs"/>
        </a:defRPr>
      </a:lvl8pPr>
      <a:lvl9pPr marL="2571896" algn="l" defTabSz="321487"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3074" y="179279"/>
            <a:ext cx="8910925" cy="523206"/>
          </a:xfrm>
          <a:prstGeom prst="rect">
            <a:avLst/>
          </a:prstGeom>
          <a:noFill/>
          <a:ln w="9525">
            <a:noFill/>
            <a:miter lim="800000"/>
            <a:headEnd/>
            <a:tailEnd/>
          </a:ln>
        </p:spPr>
        <p:txBody>
          <a:bodyPr vert="horz" wrap="square" lIns="0" tIns="45713" rIns="91425" bIns="45713" numCol="1" anchor="t" anchorCtr="0" compatLnSpc="1">
            <a:prstTxWarp prst="textNoShape">
              <a:avLst/>
            </a:prstTxWarp>
            <a:spAutoFit/>
          </a:bodyPr>
          <a:lstStyle/>
          <a:p>
            <a:pPr lvl="0"/>
            <a:r>
              <a:rPr lang="en-US" dirty="0" smtClean="0"/>
              <a:t>Click to edit Master title style</a:t>
            </a:r>
          </a:p>
        </p:txBody>
      </p:sp>
      <p:sp>
        <p:nvSpPr>
          <p:cNvPr id="1029" name="Text Box 6"/>
          <p:cNvSpPr txBox="1">
            <a:spLocks noChangeArrowheads="1"/>
          </p:cNvSpPr>
          <p:nvPr/>
        </p:nvSpPr>
        <p:spPr bwMode="auto">
          <a:xfrm>
            <a:off x="8091488" y="6450013"/>
            <a:ext cx="582612" cy="346075"/>
          </a:xfrm>
          <a:prstGeom prst="rect">
            <a:avLst/>
          </a:prstGeom>
          <a:noFill/>
          <a:ln>
            <a:noFill/>
          </a:ln>
          <a:extLst/>
        </p:spPr>
        <p:txBody>
          <a:bodyPr lIns="64002" tIns="32000" rIns="64002" bIns="32000">
            <a:spAutoFit/>
          </a:bodyPr>
          <a:lstStyle>
            <a:lvl1pPr eaLnBrk="0" hangingPunct="0">
              <a:defRPr sz="1600">
                <a:solidFill>
                  <a:schemeClr val="tx1"/>
                </a:solidFill>
                <a:latin typeface="Arial" pitchFamily="34" charset="0"/>
                <a:ea typeface="MS PGothic" pitchFamily="34" charset="-128"/>
              </a:defRPr>
            </a:lvl1pPr>
            <a:lvl2pPr marL="742950" indent="-285750" eaLnBrk="0" hangingPunct="0">
              <a:defRPr sz="1600">
                <a:solidFill>
                  <a:schemeClr val="tx1"/>
                </a:solidFill>
                <a:latin typeface="Arial" pitchFamily="34" charset="0"/>
                <a:ea typeface="MS PGothic" pitchFamily="34" charset="-128"/>
              </a:defRPr>
            </a:lvl2pPr>
            <a:lvl3pPr marL="1143000" indent="-228600" eaLnBrk="0" hangingPunct="0">
              <a:defRPr sz="1600">
                <a:solidFill>
                  <a:schemeClr val="tx1"/>
                </a:solidFill>
                <a:latin typeface="Arial" pitchFamily="34" charset="0"/>
                <a:ea typeface="MS PGothic" pitchFamily="34" charset="-128"/>
              </a:defRPr>
            </a:lvl3pPr>
            <a:lvl4pPr marL="1600200" indent="-228600" eaLnBrk="0" hangingPunct="0">
              <a:defRPr sz="1600">
                <a:solidFill>
                  <a:schemeClr val="tx1"/>
                </a:solidFill>
                <a:latin typeface="Arial" pitchFamily="34" charset="0"/>
                <a:ea typeface="MS PGothic" pitchFamily="34" charset="-128"/>
              </a:defRPr>
            </a:lvl4pPr>
            <a:lvl5pPr marL="2057400" indent="-228600" eaLnBrk="0" hangingPunct="0">
              <a:defRPr sz="1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Arial" pitchFamily="34" charset="0"/>
                <a:ea typeface="MS PGothic" pitchFamily="34" charset="-128"/>
              </a:defRPr>
            </a:lvl9pPr>
          </a:lstStyle>
          <a:p>
            <a:pPr eaLnBrk="1" hangingPunct="1">
              <a:spcBef>
                <a:spcPct val="50000"/>
              </a:spcBef>
              <a:defRPr/>
            </a:pPr>
            <a:endParaRPr lang="en-US" sz="1800" smtClean="0">
              <a:solidFill>
                <a:srgbClr val="000000"/>
              </a:solidFill>
              <a:ea typeface="Geneva" pitchFamily="125" charset="-128"/>
              <a:cs typeface="Arial"/>
            </a:endParaRPr>
          </a:p>
        </p:txBody>
      </p:sp>
      <p:sp>
        <p:nvSpPr>
          <p:cNvPr id="4103" name="Text Box 7"/>
          <p:cNvSpPr txBox="1">
            <a:spLocks noChangeArrowheads="1"/>
          </p:cNvSpPr>
          <p:nvPr/>
        </p:nvSpPr>
        <p:spPr bwMode="auto">
          <a:xfrm>
            <a:off x="165633" y="6508377"/>
            <a:ext cx="409575" cy="122238"/>
          </a:xfrm>
          <a:prstGeom prst="rect">
            <a:avLst/>
          </a:prstGeom>
          <a:noFill/>
          <a:ln w="9525">
            <a:noFill/>
            <a:miter lim="800000"/>
            <a:headEnd/>
            <a:tailEnd/>
          </a:ln>
          <a:effectLst/>
        </p:spPr>
        <p:txBody>
          <a:bodyPr lIns="0" tIns="0" rIns="0" bIns="0">
            <a:spAutoFit/>
          </a:bodyPr>
          <a:lstStyle>
            <a:lvl1pPr eaLnBrk="0" hangingPunct="0">
              <a:defRPr sz="1600">
                <a:solidFill>
                  <a:schemeClr val="tx1"/>
                </a:solidFill>
                <a:latin typeface="Arial" charset="0"/>
                <a:ea typeface="MS PGothic" charset="0"/>
                <a:cs typeface="MS PGothic" charset="0"/>
              </a:defRPr>
            </a:lvl1pPr>
            <a:lvl2pPr marL="742950" indent="-285750" eaLnBrk="0" hangingPunct="0">
              <a:defRPr sz="1600">
                <a:solidFill>
                  <a:schemeClr val="tx1"/>
                </a:solidFill>
                <a:latin typeface="Arial" charset="0"/>
                <a:ea typeface="MS PGothic" charset="0"/>
                <a:cs typeface="MS PGothic" charset="0"/>
              </a:defRPr>
            </a:lvl2pPr>
            <a:lvl3pPr marL="1143000" indent="-228600" eaLnBrk="0" hangingPunct="0">
              <a:defRPr sz="1600">
                <a:solidFill>
                  <a:schemeClr val="tx1"/>
                </a:solidFill>
                <a:latin typeface="Arial" charset="0"/>
                <a:ea typeface="MS PGothic" charset="0"/>
                <a:cs typeface="MS PGothic" charset="0"/>
              </a:defRPr>
            </a:lvl3pPr>
            <a:lvl4pPr marL="1600200" indent="-228600" eaLnBrk="0" hangingPunct="0">
              <a:defRPr sz="1600">
                <a:solidFill>
                  <a:schemeClr val="tx1"/>
                </a:solidFill>
                <a:latin typeface="Arial" charset="0"/>
                <a:ea typeface="MS PGothic" charset="0"/>
                <a:cs typeface="MS PGothic" charset="0"/>
              </a:defRPr>
            </a:lvl4pPr>
            <a:lvl5pPr marL="2057400" indent="-228600" eaLnBrk="0" hangingPunct="0">
              <a:defRPr sz="16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Arial" charset="0"/>
                <a:ea typeface="MS PGothic" charset="0"/>
                <a:cs typeface="MS PGothic" charset="0"/>
              </a:defRPr>
            </a:lvl9pPr>
          </a:lstStyle>
          <a:p>
            <a:pPr algn="r" eaLnBrk="1" hangingPunct="1">
              <a:spcBef>
                <a:spcPct val="50000"/>
              </a:spcBef>
              <a:defRPr/>
            </a:pPr>
            <a:fld id="{F118BB39-01D6-4B78-8F2C-72DFF130666E}" type="slidenum">
              <a:rPr lang="en-US" sz="800">
                <a:solidFill>
                  <a:srgbClr val="000000"/>
                </a:solidFill>
              </a:rPr>
              <a:pPr algn="r" eaLnBrk="1" hangingPunct="1">
                <a:spcBef>
                  <a:spcPct val="50000"/>
                </a:spcBef>
                <a:defRPr/>
              </a:pPr>
              <a:t>‹#›</a:t>
            </a:fld>
            <a:endParaRPr lang="en-US" sz="800" dirty="0">
              <a:solidFill>
                <a:srgbClr val="000000"/>
              </a:solidFill>
            </a:endParaRPr>
          </a:p>
        </p:txBody>
      </p:sp>
      <p:pic>
        <p:nvPicPr>
          <p:cNvPr id="1031" name="Picture 9" descr="5300_IBMpos_black"/>
          <p:cNvPicPr>
            <a:picLocks noChangeAspect="1" noChangeArrowheads="1"/>
          </p:cNvPicPr>
          <p:nvPr/>
        </p:nvPicPr>
        <p:blipFill>
          <a:blip r:embed="rId5"/>
          <a:srcRect r="4839" b="-6136"/>
          <a:stretch>
            <a:fillRect/>
          </a:stretch>
        </p:blipFill>
        <p:spPr bwMode="auto">
          <a:xfrm>
            <a:off x="8103776" y="6221506"/>
            <a:ext cx="729542" cy="305081"/>
          </a:xfrm>
          <a:prstGeom prst="rect">
            <a:avLst/>
          </a:prstGeom>
          <a:noFill/>
          <a:ln w="9525">
            <a:noFill/>
            <a:miter lim="800000"/>
            <a:headEnd/>
            <a:tailEnd/>
          </a:ln>
        </p:spPr>
      </p:pic>
    </p:spTree>
    <p:extLst>
      <p:ext uri="{BB962C8B-B14F-4D97-AF65-F5344CB8AC3E}">
        <p14:creationId xmlns:p14="http://schemas.microsoft.com/office/powerpoint/2010/main" val="1611866941"/>
      </p:ext>
    </p:extLst>
  </p:cSld>
  <p:clrMap bg1="lt1" tx1="dk1" bg2="lt2" tx2="dk2" accent1="accent1" accent2="accent2" accent3="accent3" accent4="accent4" accent5="accent5" accent6="accent6" hlink="hlink" folHlink="folHlink"/>
  <p:sldLayoutIdLst>
    <p:sldLayoutId id="2147483767" r:id="rId1"/>
    <p:sldLayoutId id="2147483771" r:id="rId2"/>
    <p:sldLayoutId id="2147483772" r:id="rId3"/>
  </p:sldLayoutIdLst>
  <p:hf sldNum="0" hdr="0" ftr="0" dt="0"/>
  <p:txStyles>
    <p:titleStyle>
      <a:lvl1pPr algn="l" rtl="0" eaLnBrk="0" fontAlgn="base" hangingPunct="0">
        <a:spcBef>
          <a:spcPct val="0"/>
        </a:spcBef>
        <a:spcAft>
          <a:spcPct val="0"/>
        </a:spcAft>
        <a:defRPr sz="2800" b="0">
          <a:solidFill>
            <a:schemeClr val="tx2"/>
          </a:solidFill>
          <a:latin typeface="Helvetica Neue"/>
          <a:ea typeface="Helvetica Neue"/>
          <a:cs typeface="+mj-cs"/>
        </a:defRPr>
      </a:lvl1pPr>
      <a:lvl2pPr algn="l" rtl="0" eaLnBrk="0" fontAlgn="base" hangingPunct="0">
        <a:spcBef>
          <a:spcPct val="0"/>
        </a:spcBef>
        <a:spcAft>
          <a:spcPct val="0"/>
        </a:spcAft>
        <a:defRPr sz="2200" b="1">
          <a:solidFill>
            <a:schemeClr val="tx2"/>
          </a:solidFill>
          <a:latin typeface="Arial" pitchFamily="34" charset="0"/>
          <a:ea typeface="Geneva" charset="0"/>
          <a:cs typeface="Arial" pitchFamily="34" charset="0"/>
        </a:defRPr>
      </a:lvl2pPr>
      <a:lvl3pPr algn="l" rtl="0" eaLnBrk="0" fontAlgn="base" hangingPunct="0">
        <a:spcBef>
          <a:spcPct val="0"/>
        </a:spcBef>
        <a:spcAft>
          <a:spcPct val="0"/>
        </a:spcAft>
        <a:defRPr sz="2200" b="1">
          <a:solidFill>
            <a:schemeClr val="tx2"/>
          </a:solidFill>
          <a:latin typeface="Arial" pitchFamily="34" charset="0"/>
          <a:ea typeface="Geneva" charset="0"/>
          <a:cs typeface="Arial" pitchFamily="34" charset="0"/>
        </a:defRPr>
      </a:lvl3pPr>
      <a:lvl4pPr algn="l" rtl="0" eaLnBrk="0" fontAlgn="base" hangingPunct="0">
        <a:spcBef>
          <a:spcPct val="0"/>
        </a:spcBef>
        <a:spcAft>
          <a:spcPct val="0"/>
        </a:spcAft>
        <a:defRPr sz="2200" b="1">
          <a:solidFill>
            <a:schemeClr val="tx2"/>
          </a:solidFill>
          <a:latin typeface="Arial" pitchFamily="34" charset="0"/>
          <a:ea typeface="Geneva" charset="0"/>
          <a:cs typeface="Arial" pitchFamily="34" charset="0"/>
        </a:defRPr>
      </a:lvl4pPr>
      <a:lvl5pPr algn="l" rtl="0" eaLnBrk="0" fontAlgn="base" hangingPunct="0">
        <a:spcBef>
          <a:spcPct val="0"/>
        </a:spcBef>
        <a:spcAft>
          <a:spcPct val="0"/>
        </a:spcAft>
        <a:defRPr sz="2200" b="1">
          <a:solidFill>
            <a:schemeClr val="tx2"/>
          </a:solidFill>
          <a:latin typeface="Arial" pitchFamily="34" charset="0"/>
          <a:ea typeface="Geneva" charset="0"/>
          <a:cs typeface="Arial" pitchFamily="34" charset="0"/>
        </a:defRPr>
      </a:lvl5pPr>
      <a:lvl6pPr marL="457154" algn="l" rtl="0" eaLnBrk="1" fontAlgn="base" hangingPunct="1">
        <a:spcBef>
          <a:spcPct val="0"/>
        </a:spcBef>
        <a:spcAft>
          <a:spcPct val="0"/>
        </a:spcAft>
        <a:defRPr sz="2200" b="1">
          <a:solidFill>
            <a:schemeClr val="tx2"/>
          </a:solidFill>
          <a:latin typeface="Arial" pitchFamily="34" charset="0"/>
          <a:cs typeface="Arial" pitchFamily="34" charset="0"/>
        </a:defRPr>
      </a:lvl6pPr>
      <a:lvl7pPr marL="914306" algn="l" rtl="0" eaLnBrk="1" fontAlgn="base" hangingPunct="1">
        <a:spcBef>
          <a:spcPct val="0"/>
        </a:spcBef>
        <a:spcAft>
          <a:spcPct val="0"/>
        </a:spcAft>
        <a:defRPr sz="2200" b="1">
          <a:solidFill>
            <a:schemeClr val="tx2"/>
          </a:solidFill>
          <a:latin typeface="Arial" pitchFamily="34" charset="0"/>
          <a:cs typeface="Arial" pitchFamily="34" charset="0"/>
        </a:defRPr>
      </a:lvl7pPr>
      <a:lvl8pPr marL="1371460" algn="l" rtl="0" eaLnBrk="1" fontAlgn="base" hangingPunct="1">
        <a:spcBef>
          <a:spcPct val="0"/>
        </a:spcBef>
        <a:spcAft>
          <a:spcPct val="0"/>
        </a:spcAft>
        <a:defRPr sz="2200" b="1">
          <a:solidFill>
            <a:schemeClr val="tx2"/>
          </a:solidFill>
          <a:latin typeface="Arial" pitchFamily="34" charset="0"/>
          <a:cs typeface="Arial" pitchFamily="34" charset="0"/>
        </a:defRPr>
      </a:lvl8pPr>
      <a:lvl9pPr marL="1828613" algn="l" rtl="0" eaLnBrk="1" fontAlgn="base" hangingPunct="1">
        <a:spcBef>
          <a:spcPct val="0"/>
        </a:spcBef>
        <a:spcAft>
          <a:spcPct val="0"/>
        </a:spcAft>
        <a:defRPr sz="2200" b="1">
          <a:solidFill>
            <a:schemeClr val="tx2"/>
          </a:solidFill>
          <a:latin typeface="Arial" pitchFamily="34" charset="0"/>
          <a:cs typeface="Arial" pitchFamily="34" charset="0"/>
        </a:defRPr>
      </a:lvl9pPr>
    </p:titleStyle>
    <p:bodyStyle>
      <a:lvl1pPr marL="169863" indent="-169863" algn="l" rtl="0" eaLnBrk="0" fontAlgn="base" hangingPunct="0">
        <a:spcBef>
          <a:spcPct val="0"/>
        </a:spcBef>
        <a:spcAft>
          <a:spcPct val="5000"/>
        </a:spcAft>
        <a:buClr>
          <a:schemeClr val="tx1"/>
        </a:buClr>
        <a:buChar char="•"/>
        <a:defRPr sz="2000">
          <a:solidFill>
            <a:schemeClr val="tx1"/>
          </a:solidFill>
          <a:latin typeface="+mn-lt"/>
          <a:ea typeface="Geneva" charset="0"/>
          <a:cs typeface="+mn-cs"/>
        </a:defRPr>
      </a:lvl1pPr>
      <a:lvl2pPr marL="571500" indent="-228600" algn="l" rtl="0" eaLnBrk="0" fontAlgn="base" hangingPunct="0">
        <a:spcBef>
          <a:spcPct val="0"/>
        </a:spcBef>
        <a:spcAft>
          <a:spcPct val="5000"/>
        </a:spcAft>
        <a:buClr>
          <a:schemeClr val="tx1"/>
        </a:buClr>
        <a:buFont typeface="Wingdings" pitchFamily="2" charset="2"/>
        <a:buChar char="Ø"/>
        <a:defRPr sz="1400">
          <a:solidFill>
            <a:schemeClr val="tx1"/>
          </a:solidFill>
          <a:latin typeface="+mn-lt"/>
          <a:ea typeface="Geneva" pitchFamily="125" charset="-128"/>
          <a:cs typeface="+mn-cs"/>
        </a:defRPr>
      </a:lvl2pPr>
      <a:lvl3pPr marL="882650" indent="-201613" algn="l" rtl="0" eaLnBrk="0" fontAlgn="base" hangingPunct="0">
        <a:spcBef>
          <a:spcPct val="20000"/>
        </a:spcBef>
        <a:spcAft>
          <a:spcPct val="0"/>
        </a:spcAft>
        <a:buClr>
          <a:schemeClr val="tx1"/>
        </a:buClr>
        <a:buChar char="•"/>
        <a:defRPr sz="1300">
          <a:solidFill>
            <a:schemeClr val="tx1"/>
          </a:solidFill>
          <a:latin typeface="+mn-lt"/>
          <a:ea typeface="Geneva" pitchFamily="125" charset="-128"/>
          <a:cs typeface="+mn-cs"/>
        </a:defRPr>
      </a:lvl3pPr>
      <a:lvl4pPr marL="1481138" indent="-227013" algn="l" rtl="0" eaLnBrk="0" fontAlgn="base" hangingPunct="0">
        <a:spcBef>
          <a:spcPct val="20000"/>
        </a:spcBef>
        <a:spcAft>
          <a:spcPct val="0"/>
        </a:spcAft>
        <a:buClr>
          <a:schemeClr val="tx1"/>
        </a:buClr>
        <a:buChar char="–"/>
        <a:defRPr sz="1300">
          <a:solidFill>
            <a:schemeClr val="tx1"/>
          </a:solidFill>
          <a:latin typeface="+mn-lt"/>
          <a:ea typeface="Geneva" pitchFamily="125" charset="-128"/>
          <a:cs typeface="+mn-cs"/>
        </a:defRPr>
      </a:lvl4pPr>
      <a:lvl5pPr marL="1938338" indent="-227013" algn="l" rtl="0" eaLnBrk="0" fontAlgn="base" hangingPunct="0">
        <a:spcBef>
          <a:spcPct val="20000"/>
        </a:spcBef>
        <a:spcAft>
          <a:spcPct val="0"/>
        </a:spcAft>
        <a:buClr>
          <a:schemeClr val="tx1"/>
        </a:buClr>
        <a:buChar char="»"/>
        <a:defRPr sz="1300">
          <a:solidFill>
            <a:schemeClr val="tx1"/>
          </a:solidFill>
          <a:latin typeface="+mn-lt"/>
          <a:ea typeface="Geneva" pitchFamily="125" charset="-128"/>
          <a:cs typeface="+mn-cs"/>
        </a:defRPr>
      </a:lvl5pPr>
      <a:lvl6pPr marL="2396879" indent="-228576" algn="l" rtl="0" eaLnBrk="1" fontAlgn="base" hangingPunct="1">
        <a:spcBef>
          <a:spcPct val="20000"/>
        </a:spcBef>
        <a:spcAft>
          <a:spcPct val="0"/>
        </a:spcAft>
        <a:buClr>
          <a:schemeClr val="tx1"/>
        </a:buClr>
        <a:defRPr sz="1300">
          <a:solidFill>
            <a:schemeClr val="tx1"/>
          </a:solidFill>
          <a:latin typeface="+mn-lt"/>
          <a:cs typeface="+mn-cs"/>
        </a:defRPr>
      </a:lvl6pPr>
      <a:lvl7pPr marL="2854033" indent="-228576" algn="l" rtl="0" eaLnBrk="1" fontAlgn="base" hangingPunct="1">
        <a:spcBef>
          <a:spcPct val="20000"/>
        </a:spcBef>
        <a:spcAft>
          <a:spcPct val="0"/>
        </a:spcAft>
        <a:buClr>
          <a:schemeClr val="tx1"/>
        </a:buClr>
        <a:defRPr sz="1300">
          <a:solidFill>
            <a:schemeClr val="tx1"/>
          </a:solidFill>
          <a:latin typeface="+mn-lt"/>
          <a:cs typeface="+mn-cs"/>
        </a:defRPr>
      </a:lvl7pPr>
      <a:lvl8pPr marL="3311187" indent="-228576" algn="l" rtl="0" eaLnBrk="1" fontAlgn="base" hangingPunct="1">
        <a:spcBef>
          <a:spcPct val="20000"/>
        </a:spcBef>
        <a:spcAft>
          <a:spcPct val="0"/>
        </a:spcAft>
        <a:buClr>
          <a:schemeClr val="tx1"/>
        </a:buClr>
        <a:defRPr sz="1300">
          <a:solidFill>
            <a:schemeClr val="tx1"/>
          </a:solidFill>
          <a:latin typeface="+mn-lt"/>
          <a:cs typeface="+mn-cs"/>
        </a:defRPr>
      </a:lvl8pPr>
      <a:lvl9pPr marL="3768339" indent="-228576" algn="l" rtl="0" eaLnBrk="1" fontAlgn="base" hangingPunct="1">
        <a:spcBef>
          <a:spcPct val="20000"/>
        </a:spcBef>
        <a:spcAft>
          <a:spcPct val="0"/>
        </a:spcAft>
        <a:buClr>
          <a:schemeClr val="tx1"/>
        </a:buClr>
        <a:defRPr sz="1300">
          <a:solidFill>
            <a:schemeClr val="tx1"/>
          </a:solidFill>
          <a:latin typeface="+mn-lt"/>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8" Type="http://schemas.openxmlformats.org/officeDocument/2006/relationships/hyperlink" Target="http://www.infoworld.com/article/2607766/openstack/openstack-s-latest-release-keeps-the-diy-private-cloud-features-coming.html" TargetMode="External"/><Relationship Id="rId13" Type="http://schemas.openxmlformats.org/officeDocument/2006/relationships/hyperlink" Target="http://blogs.wsj.com/cio/2014/04/16/openstack-winning-business-converts/" TargetMode="External"/><Relationship Id="rId3" Type="http://schemas.openxmlformats.org/officeDocument/2006/relationships/hyperlink" Target="http://ibm.co/1v4vNQr" TargetMode="External"/><Relationship Id="rId7" Type="http://schemas.openxmlformats.org/officeDocument/2006/relationships/hyperlink" Target="https://wiki.openstack.org/wiki/ReleaseNotes/Juno" TargetMode="External"/><Relationship Id="rId12" Type="http://schemas.openxmlformats.org/officeDocument/2006/relationships/hyperlink" Target="http://www.eweek.com/cloud/openstack-juno-cloud-features-trove-database-as-a-service-updates.html" TargetMode="External"/><Relationship Id="rId2" Type="http://schemas.openxmlformats.org/officeDocument/2006/relationships/hyperlink" Target="http://www.openstack.org/software/Juno/press-release/" TargetMode="External"/><Relationship Id="rId1" Type="http://schemas.openxmlformats.org/officeDocument/2006/relationships/slideLayout" Target="../slideLayouts/slideLayout6.xml"/><Relationship Id="rId6" Type="http://schemas.openxmlformats.org/officeDocument/2006/relationships/hyperlink" Target="http://www.openstack.org/software/" TargetMode="External"/><Relationship Id="rId11" Type="http://schemas.openxmlformats.org/officeDocument/2006/relationships/hyperlink" Target="http://www.v3.co.uk/v3-uk/analysis/2375141/openstack-juno-update-will-support-hadoop-for-big-data-processing" TargetMode="External"/><Relationship Id="rId5" Type="http://schemas.openxmlformats.org/officeDocument/2006/relationships/hyperlink" Target="http://www.slideshare.net/openstack/openstack-juno-october-2014" TargetMode="External"/><Relationship Id="rId10" Type="http://schemas.openxmlformats.org/officeDocument/2006/relationships/hyperlink" Target="http://www.eweek.com/cloud/openstack-juno-brings-big-data-to-the-cloud.html" TargetMode="External"/><Relationship Id="rId4" Type="http://schemas.openxmlformats.org/officeDocument/2006/relationships/hyperlink" Target="http://ibm.co/1xLp39A" TargetMode="External"/><Relationship Id="rId9" Type="http://schemas.openxmlformats.org/officeDocument/2006/relationships/hyperlink" Target="http://www.infoworld.com/article/2834375/openstack/openstack-juno-widens-audience.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tackalytics.com/?project_type=integrated&amp;metric=commits&amp;release=juno" TargetMode="External"/><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stackalytics.com/?release=icehouse&amp;metric=commits&amp;project_type=&amp;module=&amp;company=ibm&amp;user_id="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tackalytics.com/?release=juno&amp;metric=commits&amp;project_type=openstack"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tackalytics.com/?release=juno&amp;metric=commits&amp;project_type=openstackhttp://stackalytics.com/?project_type=integrated&amp;metric=commits&amp;release=juno" TargetMode="External"/><Relationship Id="rId4" Type="http://schemas.openxmlformats.org/officeDocument/2006/relationships/hyperlink" Target="http://www.stackalytics.com/?release=juno&amp;metric=commits&amp;project_type=&amp;module=&amp;company=ibm&amp;user_i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peruser.openstack.org/articles/cloud-heat-brings-a-new-kind-of-startup-to-your-basement" TargetMode="External"/><Relationship Id="rId2" Type="http://schemas.openxmlformats.org/officeDocument/2006/relationships/hyperlink" Target="http://www.openstack.org/enterprise/auto/" TargetMode="External"/><Relationship Id="rId1" Type="http://schemas.openxmlformats.org/officeDocument/2006/relationships/slideLayout" Target="../slideLayouts/slideLayout2.xml"/><Relationship Id="rId6" Type="http://schemas.openxmlformats.org/officeDocument/2006/relationships/hyperlink" Target="http://superuser.openstack.org/articles/godaddy-builds-their-open-cloud-with-openstack" TargetMode="External"/><Relationship Id="rId5" Type="http://schemas.openxmlformats.org/officeDocument/2006/relationships/hyperlink" Target="http://superuser.openstack.org/articles/the-backbone-to-intelemage-s-infrastructure" TargetMode="External"/><Relationship Id="rId4" Type="http://schemas.openxmlformats.org/officeDocument/2006/relationships/hyperlink" Target="http://superuser.openstack.org/articles/with-openstack-pacnet-reduces-provisioning-time-from-weeks-to-second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www.stackalytics.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www.stackalytics.com/" TargetMode="External"/><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4"/>
          <p:cNvSpPr>
            <a:spLocks noGrp="1" noChangeArrowheads="1"/>
          </p:cNvSpPr>
          <p:nvPr>
            <p:ph type="ctrTitle" idx="4294967295"/>
          </p:nvPr>
        </p:nvSpPr>
        <p:spPr>
          <a:xfrm>
            <a:off x="236406" y="2086983"/>
            <a:ext cx="8221662" cy="1292653"/>
          </a:xfrm>
        </p:spPr>
        <p:txBody>
          <a:bodyPr tIns="45716" rIns="91430" bIns="45716" anchor="b"/>
          <a:lstStyle/>
          <a:p>
            <a:pPr eaLnBrk="1" hangingPunct="1"/>
            <a:r>
              <a:rPr lang="en-US" sz="3200" dirty="0">
                <a:solidFill>
                  <a:srgbClr val="002060"/>
                </a:solidFill>
                <a:ea typeface="ＭＳ Ｐゴシック" charset="0"/>
                <a:cs typeface="ＭＳ Ｐゴシック" charset="0"/>
              </a:rPr>
              <a:t>OpenStack </a:t>
            </a:r>
            <a:r>
              <a:rPr lang="en-US" sz="3200" dirty="0" smtClean="0">
                <a:solidFill>
                  <a:srgbClr val="002060"/>
                </a:solidFill>
                <a:ea typeface="ＭＳ Ｐゴシック" charset="0"/>
                <a:cs typeface="ＭＳ Ｐゴシック" charset="0"/>
              </a:rPr>
              <a:t>Juno Release </a:t>
            </a:r>
            <a:r>
              <a:rPr lang="en-US" sz="3200" dirty="0">
                <a:solidFill>
                  <a:srgbClr val="002060"/>
                </a:solidFill>
                <a:ea typeface="ＭＳ Ｐゴシック" charset="0"/>
                <a:cs typeface="ＭＳ Ｐゴシック" charset="0"/>
              </a:rPr>
              <a:t>Press Kit</a:t>
            </a:r>
            <a:r>
              <a:rPr lang="en-US" sz="2800" dirty="0">
                <a:solidFill>
                  <a:schemeClr val="tx1"/>
                </a:solidFill>
                <a:latin typeface="Arial" charset="0"/>
                <a:ea typeface="ＭＳ Ｐゴシック" charset="0"/>
                <a:cs typeface="ＭＳ Ｐゴシック" charset="0"/>
              </a:rPr>
              <a:t/>
            </a:r>
            <a:br>
              <a:rPr lang="en-US" sz="2800" dirty="0">
                <a:solidFill>
                  <a:schemeClr val="tx1"/>
                </a:solidFill>
                <a:latin typeface="Arial" charset="0"/>
                <a:ea typeface="ＭＳ Ｐゴシック" charset="0"/>
                <a:cs typeface="ＭＳ Ｐゴシック" charset="0"/>
              </a:rPr>
            </a:br>
            <a:r>
              <a:rPr lang="en-US" sz="2800" dirty="0" smtClean="0">
                <a:solidFill>
                  <a:schemeClr val="tx1"/>
                </a:solidFill>
                <a:latin typeface="Arial" charset="0"/>
                <a:ea typeface="ＭＳ Ｐゴシック" charset="0"/>
                <a:cs typeface="ＭＳ Ｐゴシック" charset="0"/>
              </a:rPr>
              <a:t/>
            </a:r>
            <a:br>
              <a:rPr lang="en-US" sz="2800" dirty="0" smtClean="0">
                <a:solidFill>
                  <a:schemeClr val="tx1"/>
                </a:solidFill>
                <a:latin typeface="Arial" charset="0"/>
                <a:ea typeface="ＭＳ Ｐゴシック" charset="0"/>
                <a:cs typeface="ＭＳ Ｐゴシック" charset="0"/>
              </a:rPr>
            </a:br>
            <a:r>
              <a:rPr lang="en-US" sz="1800" i="1" dirty="0" smtClean="0">
                <a:solidFill>
                  <a:srgbClr val="002060"/>
                </a:solidFill>
                <a:latin typeface="Arial" charset="0"/>
                <a:ea typeface="ＭＳ Ｐゴシック" charset="0"/>
                <a:cs typeface="ＭＳ Ｐゴシック" charset="0"/>
              </a:rPr>
              <a:t>Oct 16, </a:t>
            </a:r>
            <a:r>
              <a:rPr lang="en-US" sz="1800" i="1" dirty="0">
                <a:solidFill>
                  <a:srgbClr val="002060"/>
                </a:solidFill>
                <a:latin typeface="Arial" charset="0"/>
                <a:ea typeface="ＭＳ Ｐゴシック" charset="0"/>
                <a:cs typeface="ＭＳ Ｐゴシック" charset="0"/>
              </a:rPr>
              <a:t>2014</a:t>
            </a:r>
            <a:endParaRPr lang="en-US" sz="2800" dirty="0" smtClean="0">
              <a:solidFill>
                <a:srgbClr val="002060"/>
              </a:solidFill>
              <a:ea typeface="Geneva"/>
            </a:endParaRPr>
          </a:p>
        </p:txBody>
      </p:sp>
      <p:pic>
        <p:nvPicPr>
          <p:cNvPr id="266243" name="Picture 13" descr="Cloud_PP_Options_v3.png"/>
          <p:cNvPicPr>
            <a:picLocks noChangeAspect="1"/>
          </p:cNvPicPr>
          <p:nvPr/>
        </p:nvPicPr>
        <p:blipFill>
          <a:blip r:embed="rId3"/>
          <a:srcRect/>
          <a:stretch>
            <a:fillRect/>
          </a:stretch>
        </p:blipFill>
        <p:spPr bwMode="auto">
          <a:xfrm>
            <a:off x="236538" y="4214813"/>
            <a:ext cx="8640762" cy="1811337"/>
          </a:xfrm>
          <a:prstGeom prst="rect">
            <a:avLst/>
          </a:prstGeom>
          <a:noFill/>
          <a:ln w="9525">
            <a:noFill/>
            <a:miter lim="800000"/>
            <a:headEnd/>
            <a:tailEnd/>
          </a:ln>
        </p:spPr>
      </p:pic>
    </p:spTree>
    <p:extLst>
      <p:ext uri="{BB962C8B-B14F-4D97-AF65-F5344CB8AC3E}">
        <p14:creationId xmlns:p14="http://schemas.microsoft.com/office/powerpoint/2010/main" val="2405352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5" name="Title 26"/>
          <p:cNvSpPr>
            <a:spLocks noGrp="1"/>
          </p:cNvSpPr>
          <p:nvPr>
            <p:ph type="title"/>
          </p:nvPr>
        </p:nvSpPr>
        <p:spPr>
          <a:xfrm>
            <a:off x="161354" y="116525"/>
            <a:ext cx="8857135" cy="1200321"/>
          </a:xfrm>
        </p:spPr>
        <p:txBody>
          <a:bodyPr lIns="91431" tIns="45716" rIns="91431" bIns="45716" anchor="t"/>
          <a:lstStyle/>
          <a:p>
            <a:pPr marL="3175" eaLnBrk="1" hangingPunct="1">
              <a:defRPr/>
            </a:pPr>
            <a:r>
              <a:rPr lang="en-US" sz="2400" b="0" dirty="0" smtClean="0">
                <a:solidFill>
                  <a:srgbClr val="002060"/>
                </a:solidFill>
                <a:latin typeface="Helvetica Neue"/>
                <a:cs typeface="Helvetica Neue"/>
              </a:rPr>
              <a:t>IBM Contributions to OpenStack Juno Release: Key Areas</a:t>
            </a:r>
            <a:br>
              <a:rPr lang="en-US" sz="2400" b="0" dirty="0" smtClean="0">
                <a:solidFill>
                  <a:srgbClr val="002060"/>
                </a:solidFill>
                <a:latin typeface="Helvetica Neue"/>
                <a:cs typeface="Helvetica Neue"/>
              </a:rPr>
            </a:br>
            <a:r>
              <a:rPr lang="en-US" sz="2400" b="0" dirty="0" smtClean="0">
                <a:solidFill>
                  <a:srgbClr val="000000"/>
                </a:solidFill>
                <a:latin typeface="Helvetica Neue"/>
                <a:cs typeface="Helvetica Neue"/>
              </a:rPr>
              <a:t/>
            </a:r>
            <a:br>
              <a:rPr lang="en-US" sz="2400" b="0" dirty="0" smtClean="0">
                <a:solidFill>
                  <a:srgbClr val="000000"/>
                </a:solidFill>
                <a:latin typeface="Helvetica Neue"/>
                <a:cs typeface="Helvetica Neue"/>
              </a:rPr>
            </a:br>
            <a:endParaRPr lang="en-US" sz="2400" b="0" dirty="0" smtClean="0">
              <a:solidFill>
                <a:srgbClr val="000000"/>
              </a:solidFill>
              <a:latin typeface="Helvetica Neue"/>
              <a:ea typeface="+mj-ea"/>
              <a:cs typeface="Helvetica Neue"/>
            </a:endParaRPr>
          </a:p>
        </p:txBody>
      </p:sp>
      <p:sp>
        <p:nvSpPr>
          <p:cNvPr id="8" name="TextBox 7"/>
          <p:cNvSpPr txBox="1"/>
          <p:nvPr/>
        </p:nvSpPr>
        <p:spPr>
          <a:xfrm>
            <a:off x="183862" y="803313"/>
            <a:ext cx="8883889" cy="5509200"/>
          </a:xfrm>
          <a:prstGeom prst="rect">
            <a:avLst/>
          </a:prstGeom>
          <a:noFill/>
        </p:spPr>
        <p:txBody>
          <a:bodyPr wrap="square" rtlCol="0">
            <a:spAutoFit/>
          </a:bodyPr>
          <a:lstStyle/>
          <a:p>
            <a:r>
              <a:rPr lang="en-US" sz="1600" b="1" dirty="0" smtClean="0"/>
              <a:t>Identity Service (Keystone)</a:t>
            </a:r>
          </a:p>
          <a:p>
            <a:r>
              <a:rPr lang="en-US" sz="1600" dirty="0" smtClean="0"/>
              <a:t>Collaborating heavily with CERN and </a:t>
            </a:r>
            <a:r>
              <a:rPr lang="en-US" sz="1600" dirty="0" err="1" smtClean="0"/>
              <a:t>Rackspace</a:t>
            </a:r>
            <a:r>
              <a:rPr lang="en-US" sz="1600" dirty="0" smtClean="0"/>
              <a:t>, IBM implemented new features that enable Keystones from multiple clouds to work together using industry standard federation protocols thus laying a solid foundation for enabling OpenStack based hybrid clouds. </a:t>
            </a:r>
          </a:p>
          <a:p>
            <a:r>
              <a:rPr lang="en-US" sz="1600" dirty="0" smtClean="0"/>
              <a:t>In addition,  IBM continued to expand on its critical CADF Standard based auditing work and enhance the support for multiple identity </a:t>
            </a:r>
            <a:r>
              <a:rPr lang="en-US" sz="1600" dirty="0" err="1" smtClean="0"/>
              <a:t>backends</a:t>
            </a:r>
            <a:r>
              <a:rPr lang="en-US" sz="1600" dirty="0" smtClean="0"/>
              <a:t>.  </a:t>
            </a:r>
          </a:p>
          <a:p>
            <a:endParaRPr lang="en-US" sz="1600" dirty="0" smtClean="0"/>
          </a:p>
          <a:p>
            <a:r>
              <a:rPr lang="en-US" sz="1600" b="1" dirty="0" smtClean="0"/>
              <a:t>Block Storage (Cinder)</a:t>
            </a:r>
          </a:p>
          <a:p>
            <a:r>
              <a:rPr lang="en-US" sz="1600" dirty="0" smtClean="0"/>
              <a:t>For two consecutive releases, IBM has been the top contributor to Cinder implementing security and internationalization features as well as volume replication a critical feature in the case of a catastrophic storage system failure.  </a:t>
            </a:r>
          </a:p>
          <a:p>
            <a:endParaRPr lang="en-US" sz="1600" dirty="0" smtClean="0"/>
          </a:p>
          <a:p>
            <a:r>
              <a:rPr lang="en-US" sz="1600" b="1" dirty="0" smtClean="0"/>
              <a:t>Dashboard (Horizon)</a:t>
            </a:r>
          </a:p>
          <a:p>
            <a:r>
              <a:rPr lang="en-US" sz="1600" dirty="0" smtClean="0"/>
              <a:t>In an effort to improve the OpenStack user experience, IBM participated in over 1500 code review in Horizon and climbed to number three in contributions.  </a:t>
            </a:r>
          </a:p>
          <a:p>
            <a:r>
              <a:rPr lang="en-US" sz="1600" dirty="0" smtClean="0"/>
              <a:t>IBM implemented key features such as custom tooltip support, filtering and pagination support, improved help text and increased internationalization support. In addition IBM has been focused on improving performance and responsiveness by moving Horizon to a client-side rendering model.</a:t>
            </a:r>
          </a:p>
          <a:p>
            <a:r>
              <a:rPr lang="en-US" sz="1600" dirty="0" smtClean="0"/>
              <a:t> </a:t>
            </a:r>
          </a:p>
          <a:p>
            <a:endParaRPr lang="en-US" sz="1600" dirty="0" smtClean="0"/>
          </a:p>
          <a:p>
            <a:endParaRPr lang="en-US" sz="1600" dirty="0"/>
          </a:p>
        </p:txBody>
      </p:sp>
    </p:spTree>
    <p:extLst>
      <p:ext uri="{BB962C8B-B14F-4D97-AF65-F5344CB8AC3E}">
        <p14:creationId xmlns:p14="http://schemas.microsoft.com/office/powerpoint/2010/main" val="2849637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5" name="Title 26"/>
          <p:cNvSpPr>
            <a:spLocks noGrp="1"/>
          </p:cNvSpPr>
          <p:nvPr>
            <p:ph type="title"/>
          </p:nvPr>
        </p:nvSpPr>
        <p:spPr>
          <a:xfrm>
            <a:off x="161354" y="116525"/>
            <a:ext cx="8857135" cy="1200321"/>
          </a:xfrm>
        </p:spPr>
        <p:txBody>
          <a:bodyPr lIns="91431" tIns="45716" rIns="91431" bIns="45716" anchor="t"/>
          <a:lstStyle/>
          <a:p>
            <a:pPr marL="3175" eaLnBrk="1" hangingPunct="1">
              <a:defRPr/>
            </a:pPr>
            <a:r>
              <a:rPr lang="en-US" sz="2400" b="0" dirty="0" smtClean="0">
                <a:solidFill>
                  <a:srgbClr val="002060"/>
                </a:solidFill>
                <a:latin typeface="Helvetica Neue"/>
                <a:cs typeface="Helvetica Neue"/>
              </a:rPr>
              <a:t>IBM Contributions to OpenStack Juno Release: Key Areas</a:t>
            </a:r>
            <a:r>
              <a:rPr lang="en-US" sz="2400" b="0" dirty="0" smtClean="0">
                <a:solidFill>
                  <a:srgbClr val="000000"/>
                </a:solidFill>
                <a:latin typeface="Helvetica Neue"/>
                <a:cs typeface="Helvetica Neue"/>
              </a:rPr>
              <a:t/>
            </a:r>
            <a:br>
              <a:rPr lang="en-US" sz="2400" b="0" dirty="0" smtClean="0">
                <a:solidFill>
                  <a:srgbClr val="000000"/>
                </a:solidFill>
                <a:latin typeface="Helvetica Neue"/>
                <a:cs typeface="Helvetica Neue"/>
              </a:rPr>
            </a:br>
            <a:r>
              <a:rPr lang="en-US" sz="2400" b="0" dirty="0" smtClean="0">
                <a:solidFill>
                  <a:srgbClr val="000000"/>
                </a:solidFill>
                <a:latin typeface="Helvetica Neue"/>
                <a:cs typeface="Helvetica Neue"/>
              </a:rPr>
              <a:t/>
            </a:r>
            <a:br>
              <a:rPr lang="en-US" sz="2400" b="0" dirty="0" smtClean="0">
                <a:solidFill>
                  <a:srgbClr val="000000"/>
                </a:solidFill>
                <a:latin typeface="Helvetica Neue"/>
                <a:cs typeface="Helvetica Neue"/>
              </a:rPr>
            </a:br>
            <a:endParaRPr lang="en-US" sz="2400" b="0" dirty="0" smtClean="0">
              <a:solidFill>
                <a:srgbClr val="000000"/>
              </a:solidFill>
              <a:latin typeface="Helvetica Neue"/>
              <a:ea typeface="+mj-ea"/>
              <a:cs typeface="Helvetica Neue"/>
            </a:endParaRPr>
          </a:p>
        </p:txBody>
      </p:sp>
      <p:sp>
        <p:nvSpPr>
          <p:cNvPr id="8" name="TextBox 7"/>
          <p:cNvSpPr txBox="1"/>
          <p:nvPr/>
        </p:nvSpPr>
        <p:spPr>
          <a:xfrm>
            <a:off x="183862" y="900135"/>
            <a:ext cx="8883889" cy="3785652"/>
          </a:xfrm>
          <a:prstGeom prst="rect">
            <a:avLst/>
          </a:prstGeom>
          <a:noFill/>
        </p:spPr>
        <p:txBody>
          <a:bodyPr wrap="square" rtlCol="0">
            <a:spAutoFit/>
          </a:bodyPr>
          <a:lstStyle/>
          <a:p>
            <a:r>
              <a:rPr lang="en-US" sz="1600" b="1" dirty="0" smtClean="0"/>
              <a:t>Compute (Nova)</a:t>
            </a:r>
          </a:p>
          <a:p>
            <a:r>
              <a:rPr lang="en-US" sz="1600" dirty="0" smtClean="0"/>
              <a:t>IBM led the development of the new V2.1 API design which will be completed early in the Kilo release.  This work is the basis to simplify API enhancements in future releases. IBM also helped monitoring the health of the community development system and fixed over 350 bugs in this project.  </a:t>
            </a:r>
          </a:p>
          <a:p>
            <a:endParaRPr lang="en-US" sz="1600" dirty="0" smtClean="0"/>
          </a:p>
          <a:p>
            <a:r>
              <a:rPr lang="en-US" sz="1600" b="1" dirty="0" err="1" smtClean="0"/>
              <a:t>RefStack</a:t>
            </a:r>
            <a:endParaRPr lang="en-US" sz="1600" b="1" dirty="0" smtClean="0"/>
          </a:p>
          <a:p>
            <a:r>
              <a:rPr lang="en-US" sz="1600" dirty="0" smtClean="0"/>
              <a:t>IBM has been one of the leaders in the effort around the OpenStack certification process and the interoperability tools. For Juno, IBM is the major contributor to the development of the </a:t>
            </a:r>
            <a:r>
              <a:rPr lang="en-US" sz="1600" dirty="0" err="1" smtClean="0"/>
              <a:t>Refstack</a:t>
            </a:r>
            <a:r>
              <a:rPr lang="en-US" sz="1600" dirty="0" smtClean="0"/>
              <a:t>-client which is a compliance test tool for OpenStack deployments.  IBM also contributes to the development of the </a:t>
            </a:r>
            <a:r>
              <a:rPr lang="en-US" sz="1600" dirty="0" err="1" smtClean="0"/>
              <a:t>Refstack</a:t>
            </a:r>
            <a:r>
              <a:rPr lang="en-US" sz="1600" dirty="0" smtClean="0"/>
              <a:t> portal code that stores test results, performs analysis and reports compliance status.</a:t>
            </a:r>
          </a:p>
          <a:p>
            <a:r>
              <a:rPr lang="en-US" sz="1600" dirty="0" smtClean="0"/>
              <a:t> </a:t>
            </a:r>
          </a:p>
          <a:p>
            <a:endParaRPr lang="en-US" sz="1600" dirty="0" smtClean="0"/>
          </a:p>
          <a:p>
            <a:endParaRPr lang="en-US" sz="1600" dirty="0"/>
          </a:p>
        </p:txBody>
      </p:sp>
    </p:spTree>
    <p:extLst>
      <p:ext uri="{BB962C8B-B14F-4D97-AF65-F5344CB8AC3E}">
        <p14:creationId xmlns:p14="http://schemas.microsoft.com/office/powerpoint/2010/main" val="2849637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3" descr="OpenStackArch"/>
          <p:cNvPicPr>
            <a:picLocks noChangeAspect="1" noChangeArrowheads="1"/>
          </p:cNvPicPr>
          <p:nvPr/>
        </p:nvPicPr>
        <p:blipFill>
          <a:blip r:embed="rId3" cstate="print"/>
          <a:srcRect/>
          <a:stretch>
            <a:fillRect/>
          </a:stretch>
        </p:blipFill>
        <p:spPr bwMode="auto">
          <a:xfrm>
            <a:off x="4981629" y="693059"/>
            <a:ext cx="3561188" cy="1860115"/>
          </a:xfrm>
          <a:prstGeom prst="rect">
            <a:avLst/>
          </a:prstGeom>
          <a:noFill/>
          <a:ln w="9525">
            <a:noFill/>
            <a:miter lim="800000"/>
            <a:headEnd/>
            <a:tailEnd/>
          </a:ln>
        </p:spPr>
      </p:pic>
      <p:sp>
        <p:nvSpPr>
          <p:cNvPr id="11285" name="Rectangle 8"/>
          <p:cNvSpPr>
            <a:spLocks noChangeArrowheads="1"/>
          </p:cNvSpPr>
          <p:nvPr/>
        </p:nvSpPr>
        <p:spPr bwMode="auto">
          <a:xfrm>
            <a:off x="306495" y="601386"/>
            <a:ext cx="4616527" cy="636136"/>
          </a:xfrm>
          <a:prstGeom prst="rect">
            <a:avLst/>
          </a:prstGeom>
          <a:noFill/>
          <a:ln w="9525">
            <a:noFill/>
            <a:miter lim="800000"/>
            <a:headEnd/>
            <a:tailEnd/>
          </a:ln>
        </p:spPr>
        <p:txBody>
          <a:bodyPr wrap="square">
            <a:spAutoFit/>
          </a:bodyPr>
          <a:lstStyle/>
          <a:p>
            <a:pPr marL="111125" indent="-111125" defTabSz="457200">
              <a:lnSpc>
                <a:spcPct val="93000"/>
              </a:lnSpc>
              <a:buClr>
                <a:srgbClr val="000000"/>
              </a:buClr>
              <a:buSzPct val="100000"/>
            </a:pPr>
            <a:r>
              <a:rPr lang="en-US" sz="1400" b="1" dirty="0" smtClean="0">
                <a:solidFill>
                  <a:srgbClr val="002060"/>
                </a:solidFill>
                <a:ea typeface="SimSun" pitchFamily="2" charset="-122"/>
              </a:rPr>
              <a:t>Compute (Nova) </a:t>
            </a:r>
            <a:endParaRPr lang="en-US" sz="1100" b="1" dirty="0">
              <a:solidFill>
                <a:srgbClr val="002060"/>
              </a:solidFill>
              <a:ea typeface="SimSun" pitchFamily="2" charset="-122"/>
            </a:endParaRPr>
          </a:p>
          <a:p>
            <a:pPr marL="171450" indent="-171450" defTabSz="457200">
              <a:lnSpc>
                <a:spcPct val="93000"/>
              </a:lnSpc>
              <a:buClr>
                <a:srgbClr val="000000"/>
              </a:buClr>
              <a:buSzPct val="100000"/>
              <a:buFont typeface="Wingdings" panose="05000000000000000000" pitchFamily="2" charset="2"/>
              <a:buChar char="§"/>
            </a:pPr>
            <a:r>
              <a:rPr lang="en-US" sz="1200" dirty="0" smtClean="0"/>
              <a:t>Significant  V2.1 API  implementation </a:t>
            </a:r>
          </a:p>
          <a:p>
            <a:pPr marL="171450" indent="-171450" defTabSz="457200">
              <a:lnSpc>
                <a:spcPct val="93000"/>
              </a:lnSpc>
              <a:buClr>
                <a:srgbClr val="000000"/>
              </a:buClr>
              <a:buSzPct val="100000"/>
              <a:buFont typeface="Wingdings" panose="05000000000000000000" pitchFamily="2" charset="2"/>
              <a:buChar char="§"/>
            </a:pPr>
            <a:r>
              <a:rPr lang="en-US" sz="1200" dirty="0" smtClean="0">
                <a:ea typeface="SimSun" pitchFamily="2" charset="-122"/>
              </a:rPr>
              <a:t>Numerous bug fixing :  369 for 18% of total bugs </a:t>
            </a:r>
            <a:endParaRPr lang="en-US" sz="1100" dirty="0">
              <a:ea typeface="SimSun" pitchFamily="2" charset="-122"/>
            </a:endParaRPr>
          </a:p>
        </p:txBody>
      </p:sp>
      <p:sp>
        <p:nvSpPr>
          <p:cNvPr id="11272" name="Rectangle 8"/>
          <p:cNvSpPr>
            <a:spLocks noChangeArrowheads="1"/>
          </p:cNvSpPr>
          <p:nvPr/>
        </p:nvSpPr>
        <p:spPr bwMode="auto">
          <a:xfrm>
            <a:off x="4579320" y="2596744"/>
            <a:ext cx="4564680" cy="2732736"/>
          </a:xfrm>
          <a:prstGeom prst="rect">
            <a:avLst/>
          </a:prstGeom>
          <a:noFill/>
          <a:ln w="9525">
            <a:noFill/>
            <a:miter lim="800000"/>
            <a:headEnd/>
            <a:tailEnd/>
          </a:ln>
        </p:spPr>
        <p:txBody>
          <a:bodyPr wrap="square">
            <a:spAutoFit/>
          </a:bodyPr>
          <a:lstStyle/>
          <a:p>
            <a:pPr marL="111125" indent="-111125" defTabSz="457200">
              <a:lnSpc>
                <a:spcPct val="93000"/>
              </a:lnSpc>
              <a:buClr>
                <a:srgbClr val="000000"/>
              </a:buClr>
              <a:buSzPct val="100000"/>
            </a:pPr>
            <a:r>
              <a:rPr lang="en-US" sz="1400" b="1" dirty="0" smtClean="0">
                <a:solidFill>
                  <a:srgbClr val="003F69"/>
                </a:solidFill>
                <a:ea typeface="SimSun" pitchFamily="2" charset="-122"/>
              </a:rPr>
              <a:t>Orchestration  </a:t>
            </a:r>
            <a:endParaRPr lang="en-US" sz="1100" b="1" dirty="0" smtClean="0">
              <a:solidFill>
                <a:srgbClr val="003F69"/>
              </a:solidFill>
              <a:ea typeface="SimSun" pitchFamily="2" charset="-122"/>
            </a:endParaRPr>
          </a:p>
          <a:p>
            <a:pPr marL="170053" indent="-171450" defTabSz="457200">
              <a:lnSpc>
                <a:spcPct val="93000"/>
              </a:lnSpc>
              <a:buClr>
                <a:srgbClr val="000000"/>
              </a:buClr>
              <a:buSzPct val="100000"/>
              <a:buFont typeface="Wingdings" panose="05000000000000000000" pitchFamily="2" charset="2"/>
              <a:buChar char="§"/>
            </a:pPr>
            <a:r>
              <a:rPr lang="en-US" sz="1200" dirty="0" smtClean="0"/>
              <a:t>Image metadata to enable TOSCA based Image Query Selection</a:t>
            </a:r>
          </a:p>
          <a:p>
            <a:pPr marL="170053" indent="-171450" defTabSz="457200">
              <a:lnSpc>
                <a:spcPct val="93000"/>
              </a:lnSpc>
              <a:buClr>
                <a:srgbClr val="000000"/>
              </a:buClr>
              <a:buSzPct val="100000"/>
              <a:buFont typeface="Wingdings" panose="05000000000000000000" pitchFamily="2" charset="2"/>
              <a:buChar char="§"/>
            </a:pPr>
            <a:r>
              <a:rPr lang="en-US" sz="1200" dirty="0" smtClean="0"/>
              <a:t>Heat translator for TOSCA – Storage support</a:t>
            </a:r>
          </a:p>
          <a:p>
            <a:pPr marL="170053" indent="-171450" defTabSz="457200">
              <a:lnSpc>
                <a:spcPct val="93000"/>
              </a:lnSpc>
              <a:buClr>
                <a:srgbClr val="000000"/>
              </a:buClr>
              <a:buSzPct val="100000"/>
              <a:buFont typeface="Wingdings" panose="05000000000000000000" pitchFamily="2" charset="2"/>
              <a:buChar char="§"/>
            </a:pPr>
            <a:r>
              <a:rPr lang="en-US" sz="1200" dirty="0" smtClean="0"/>
              <a:t>TOSCA like lifecycle operations for Heat software components</a:t>
            </a:r>
          </a:p>
          <a:p>
            <a:pPr marL="170053" indent="-171450" defTabSz="457200">
              <a:lnSpc>
                <a:spcPct val="93000"/>
              </a:lnSpc>
              <a:buClr>
                <a:srgbClr val="000000"/>
              </a:buClr>
              <a:buSzPct val="100000"/>
              <a:buFont typeface="Wingdings" panose="05000000000000000000" pitchFamily="2" charset="2"/>
              <a:buChar char="§"/>
            </a:pPr>
            <a:r>
              <a:rPr lang="en-US" sz="1200" dirty="0"/>
              <a:t>Heat stack breakpoint </a:t>
            </a:r>
            <a:r>
              <a:rPr lang="en-US" sz="1200" dirty="0" smtClean="0"/>
              <a:t>support</a:t>
            </a:r>
          </a:p>
          <a:p>
            <a:pPr marL="170053" indent="-171450" defTabSz="457200">
              <a:lnSpc>
                <a:spcPct val="93000"/>
              </a:lnSpc>
              <a:buClr>
                <a:srgbClr val="000000"/>
              </a:buClr>
              <a:buSzPct val="100000"/>
              <a:buFont typeface="Wingdings" panose="05000000000000000000" pitchFamily="2" charset="2"/>
              <a:buChar char="§"/>
            </a:pPr>
            <a:r>
              <a:rPr lang="en-US" sz="1200" dirty="0" smtClean="0"/>
              <a:t>Heat software lifecycle aware software </a:t>
            </a:r>
            <a:r>
              <a:rPr lang="en-US" sz="1200" dirty="0" err="1" smtClean="0"/>
              <a:t>config</a:t>
            </a:r>
            <a:endParaRPr lang="en-US" sz="1200" dirty="0" smtClean="0"/>
          </a:p>
          <a:p>
            <a:pPr marL="170053" indent="-171450" defTabSz="457200">
              <a:lnSpc>
                <a:spcPct val="93000"/>
              </a:lnSpc>
              <a:buClr>
                <a:srgbClr val="000000"/>
              </a:buClr>
              <a:buSzPct val="100000"/>
              <a:buFont typeface="Wingdings" panose="05000000000000000000" pitchFamily="2" charset="2"/>
              <a:buChar char="§"/>
            </a:pPr>
            <a:endParaRPr lang="en-US" sz="1200" dirty="0">
              <a:solidFill>
                <a:srgbClr val="000000"/>
              </a:solidFill>
            </a:endParaRPr>
          </a:p>
          <a:p>
            <a:pPr marL="109728" indent="-111125" defTabSz="457200">
              <a:lnSpc>
                <a:spcPct val="93000"/>
              </a:lnSpc>
              <a:buClr>
                <a:srgbClr val="000000"/>
              </a:buClr>
              <a:buSzPct val="100000"/>
              <a:buFont typeface="Arial" pitchFamily="34" charset="0"/>
              <a:buChar char="•"/>
            </a:pPr>
            <a:endParaRPr lang="en-US" sz="1200" dirty="0" smtClean="0">
              <a:solidFill>
                <a:srgbClr val="000000"/>
              </a:solidFill>
            </a:endParaRPr>
          </a:p>
          <a:p>
            <a:pPr marL="274320" indent="-111125" defTabSz="457200">
              <a:lnSpc>
                <a:spcPct val="93000"/>
              </a:lnSpc>
              <a:buClr>
                <a:srgbClr val="000000"/>
              </a:buClr>
              <a:buSzPct val="100000"/>
            </a:pPr>
            <a:endParaRPr lang="en-US" sz="1050" dirty="0" smtClean="0">
              <a:solidFill>
                <a:srgbClr val="000000"/>
              </a:solidFill>
              <a:ea typeface="SimSun" pitchFamily="2" charset="-122"/>
            </a:endParaRPr>
          </a:p>
          <a:p>
            <a:pPr marL="111125" indent="-111125" defTabSz="457200">
              <a:lnSpc>
                <a:spcPct val="93000"/>
              </a:lnSpc>
              <a:buClr>
                <a:srgbClr val="000000"/>
              </a:buClr>
              <a:buSzPct val="100000"/>
            </a:pPr>
            <a:endParaRPr lang="en-US" sz="1400" dirty="0" smtClean="0">
              <a:solidFill>
                <a:srgbClr val="000000"/>
              </a:solidFill>
              <a:ea typeface="SimSun" pitchFamily="2" charset="-122"/>
            </a:endParaRPr>
          </a:p>
          <a:p>
            <a:pPr marL="111125" indent="-111125" defTabSz="457200">
              <a:lnSpc>
                <a:spcPct val="93000"/>
              </a:lnSpc>
              <a:buClr>
                <a:srgbClr val="000000"/>
              </a:buClr>
              <a:buSzPct val="100000"/>
            </a:pPr>
            <a:endParaRPr lang="en-US" sz="1400" dirty="0" smtClean="0">
              <a:solidFill>
                <a:srgbClr val="000000"/>
              </a:solidFill>
              <a:ea typeface="SimSun" pitchFamily="2" charset="-122"/>
            </a:endParaRPr>
          </a:p>
          <a:p>
            <a:pPr marL="111125" indent="-111125" defTabSz="457200">
              <a:lnSpc>
                <a:spcPct val="93000"/>
              </a:lnSpc>
              <a:buClr>
                <a:srgbClr val="000000"/>
              </a:buClr>
              <a:buSzPct val="100000"/>
              <a:buFont typeface="Arial" pitchFamily="34" charset="0"/>
              <a:buChar char="•"/>
            </a:pPr>
            <a:endParaRPr lang="en-US" dirty="0" smtClean="0">
              <a:solidFill>
                <a:srgbClr val="000000"/>
              </a:solidFill>
              <a:ea typeface="SimSun" pitchFamily="2" charset="-122"/>
            </a:endParaRPr>
          </a:p>
          <a:p>
            <a:pPr marL="111125" indent="-111125" defTabSz="457200">
              <a:lnSpc>
                <a:spcPct val="93000"/>
              </a:lnSpc>
              <a:buClr>
                <a:srgbClr val="000000"/>
              </a:buClr>
              <a:buSzPct val="100000"/>
              <a:buFont typeface="Arial" pitchFamily="34" charset="0"/>
              <a:buChar char="•"/>
            </a:pPr>
            <a:endParaRPr lang="en-US" dirty="0">
              <a:solidFill>
                <a:srgbClr val="000000"/>
              </a:solidFill>
              <a:ea typeface="SimSun" pitchFamily="2" charset="-122"/>
            </a:endParaRPr>
          </a:p>
        </p:txBody>
      </p:sp>
      <p:sp>
        <p:nvSpPr>
          <p:cNvPr id="90125" name="Title 26"/>
          <p:cNvSpPr>
            <a:spLocks noGrp="1"/>
          </p:cNvSpPr>
          <p:nvPr>
            <p:ph type="title"/>
          </p:nvPr>
        </p:nvSpPr>
        <p:spPr>
          <a:xfrm>
            <a:off x="161354" y="116525"/>
            <a:ext cx="8857135" cy="461657"/>
          </a:xfrm>
        </p:spPr>
        <p:txBody>
          <a:bodyPr lIns="91431" tIns="45716" rIns="91431" bIns="45716" anchor="t"/>
          <a:lstStyle/>
          <a:p>
            <a:pPr marL="3175" eaLnBrk="1" hangingPunct="1">
              <a:defRPr/>
            </a:pPr>
            <a:r>
              <a:rPr lang="en-US" sz="2400" dirty="0" smtClean="0">
                <a:ea typeface="ＭＳ Ｐゴシック" charset="0"/>
                <a:cs typeface="Helvetica" pitchFamily="34" charset="0"/>
              </a:rPr>
              <a:t>IBM </a:t>
            </a:r>
            <a:r>
              <a:rPr lang="en-US" sz="2400" dirty="0" smtClean="0">
                <a:solidFill>
                  <a:srgbClr val="003F69"/>
                </a:solidFill>
                <a:ea typeface="ＭＳ Ｐゴシック" charset="0"/>
                <a:cs typeface="Helvetica" pitchFamily="34" charset="0"/>
              </a:rPr>
              <a:t>Contributions</a:t>
            </a:r>
            <a:r>
              <a:rPr lang="en-US" sz="2400" dirty="0" smtClean="0">
                <a:ea typeface="ＭＳ Ｐゴシック" charset="0"/>
                <a:cs typeface="Helvetica" pitchFamily="34" charset="0"/>
              </a:rPr>
              <a:t> to Juno Release: Enhancements   </a:t>
            </a:r>
            <a:endParaRPr lang="en-US" sz="2400" b="0" dirty="0" smtClean="0">
              <a:latin typeface="Arial Narrow" panose="020B0606020202030204" pitchFamily="34" charset="0"/>
              <a:ea typeface="+mj-ea"/>
            </a:endParaRPr>
          </a:p>
        </p:txBody>
      </p:sp>
      <p:sp>
        <p:nvSpPr>
          <p:cNvPr id="22" name="Rectangle 8"/>
          <p:cNvSpPr>
            <a:spLocks noChangeArrowheads="1"/>
          </p:cNvSpPr>
          <p:nvPr/>
        </p:nvSpPr>
        <p:spPr bwMode="auto">
          <a:xfrm>
            <a:off x="276777" y="4135600"/>
            <a:ext cx="4315331" cy="2954399"/>
          </a:xfrm>
          <a:prstGeom prst="rect">
            <a:avLst/>
          </a:prstGeom>
          <a:noFill/>
          <a:ln w="9525">
            <a:noFill/>
            <a:miter lim="800000"/>
            <a:headEnd/>
            <a:tailEnd/>
          </a:ln>
        </p:spPr>
        <p:txBody>
          <a:bodyPr wrap="square">
            <a:spAutoFit/>
          </a:bodyPr>
          <a:lstStyle/>
          <a:p>
            <a:pPr marL="111125" indent="-111125" defTabSz="457200">
              <a:lnSpc>
                <a:spcPct val="93000"/>
              </a:lnSpc>
              <a:buClr>
                <a:srgbClr val="000000"/>
              </a:buClr>
              <a:buSzPct val="100000"/>
            </a:pPr>
            <a:r>
              <a:rPr lang="en-US" sz="1400" b="1" dirty="0" smtClean="0">
                <a:solidFill>
                  <a:srgbClr val="003F69"/>
                </a:solidFill>
                <a:ea typeface="SimSun" pitchFamily="2" charset="-122"/>
              </a:rPr>
              <a:t>Storage (Cinder &amp; Swift)</a:t>
            </a:r>
            <a:endParaRPr lang="en-US" sz="1200" b="1" dirty="0">
              <a:solidFill>
                <a:srgbClr val="003F69"/>
              </a:solidFill>
              <a:ea typeface="SimSun" pitchFamily="2" charset="-122"/>
            </a:endParaRPr>
          </a:p>
          <a:p>
            <a:pPr marL="171450" indent="-171450" defTabSz="457200">
              <a:lnSpc>
                <a:spcPct val="93000"/>
              </a:lnSpc>
              <a:buClr>
                <a:srgbClr val="000000"/>
              </a:buClr>
              <a:buSzPct val="100000"/>
              <a:buFont typeface="Wingdings" panose="05000000000000000000" pitchFamily="2" charset="2"/>
              <a:buChar char="§"/>
            </a:pPr>
            <a:r>
              <a:rPr lang="en-US" sz="1200" dirty="0" smtClean="0">
                <a:solidFill>
                  <a:srgbClr val="000000"/>
                </a:solidFill>
                <a:ea typeface="SimSun" pitchFamily="2" charset="-122"/>
              </a:rPr>
              <a:t>Improved </a:t>
            </a:r>
            <a:r>
              <a:rPr lang="en-US" sz="1200" dirty="0" smtClean="0">
                <a:solidFill>
                  <a:srgbClr val="000000"/>
                </a:solidFill>
              </a:rPr>
              <a:t>Swift </a:t>
            </a:r>
            <a:r>
              <a:rPr lang="en-US" sz="1200" dirty="0">
                <a:solidFill>
                  <a:srgbClr val="000000"/>
                </a:solidFill>
              </a:rPr>
              <a:t>profiling </a:t>
            </a:r>
            <a:r>
              <a:rPr lang="en-US" sz="1200" dirty="0" smtClean="0">
                <a:solidFill>
                  <a:srgbClr val="000000"/>
                </a:solidFill>
              </a:rPr>
              <a:t>support</a:t>
            </a:r>
          </a:p>
          <a:p>
            <a:pPr marL="171450" indent="-171450" defTabSz="457200">
              <a:lnSpc>
                <a:spcPct val="93000"/>
              </a:lnSpc>
              <a:buClr>
                <a:srgbClr val="000000"/>
              </a:buClr>
              <a:buSzPct val="100000"/>
              <a:buFont typeface="Wingdings" panose="05000000000000000000" pitchFamily="2" charset="2"/>
              <a:buChar char="§"/>
            </a:pPr>
            <a:r>
              <a:rPr lang="en-US" sz="1200" dirty="0" smtClean="0">
                <a:solidFill>
                  <a:srgbClr val="000000"/>
                </a:solidFill>
              </a:rPr>
              <a:t>Enable Cinder to use DB2 as a backing database</a:t>
            </a:r>
            <a:endParaRPr lang="en-US" sz="1200" dirty="0">
              <a:solidFill>
                <a:srgbClr val="000000"/>
              </a:solidFill>
              <a:ea typeface="SimSun" pitchFamily="2" charset="-122"/>
            </a:endParaRPr>
          </a:p>
          <a:p>
            <a:pPr marL="171450" indent="-171450" defTabSz="457200">
              <a:lnSpc>
                <a:spcPct val="93000"/>
              </a:lnSpc>
              <a:buClr>
                <a:srgbClr val="000000"/>
              </a:buClr>
              <a:buSzPct val="100000"/>
              <a:buFont typeface="Wingdings" panose="05000000000000000000" pitchFamily="2" charset="2"/>
              <a:buChar char="§"/>
            </a:pPr>
            <a:r>
              <a:rPr lang="en-US" sz="1200" dirty="0" smtClean="0">
                <a:solidFill>
                  <a:srgbClr val="000000"/>
                </a:solidFill>
                <a:ea typeface="SimSun" pitchFamily="2" charset="-122"/>
              </a:rPr>
              <a:t>Replication support for Cinder volumes</a:t>
            </a:r>
          </a:p>
          <a:p>
            <a:pPr marL="171450" indent="-171450" defTabSz="457200">
              <a:lnSpc>
                <a:spcPct val="93000"/>
              </a:lnSpc>
              <a:buClr>
                <a:srgbClr val="000000"/>
              </a:buClr>
              <a:buSzPct val="100000"/>
              <a:buFont typeface="Wingdings" panose="05000000000000000000" pitchFamily="2" charset="2"/>
              <a:buChar char="§"/>
            </a:pPr>
            <a:r>
              <a:rPr lang="en-US" sz="1200" dirty="0" smtClean="0">
                <a:solidFill>
                  <a:srgbClr val="000000"/>
                </a:solidFill>
                <a:ea typeface="SimSun" pitchFamily="2" charset="-122"/>
              </a:rPr>
              <a:t>Internationalization support for Cinder </a:t>
            </a:r>
          </a:p>
          <a:p>
            <a:pPr marL="171450" indent="-171450" defTabSz="457200">
              <a:lnSpc>
                <a:spcPct val="93000"/>
              </a:lnSpc>
              <a:buClr>
                <a:srgbClr val="000000"/>
              </a:buClr>
              <a:buSzPct val="100000"/>
              <a:buFont typeface="Wingdings" panose="05000000000000000000" pitchFamily="2" charset="2"/>
              <a:buChar char="§"/>
            </a:pPr>
            <a:r>
              <a:rPr lang="en-US" sz="1200" dirty="0" err="1" smtClean="0">
                <a:solidFill>
                  <a:srgbClr val="000000"/>
                </a:solidFill>
                <a:ea typeface="SimSun" pitchFamily="2" charset="-122"/>
              </a:rPr>
              <a:t>QoS</a:t>
            </a:r>
            <a:r>
              <a:rPr lang="en-US" sz="1200" dirty="0" smtClean="0">
                <a:solidFill>
                  <a:srgbClr val="000000"/>
                </a:solidFill>
                <a:ea typeface="SimSun" pitchFamily="2" charset="-122"/>
              </a:rPr>
              <a:t> capability for IBM </a:t>
            </a:r>
            <a:r>
              <a:rPr lang="en-US" sz="1200" dirty="0" err="1" smtClean="0">
                <a:solidFill>
                  <a:srgbClr val="000000"/>
                </a:solidFill>
                <a:ea typeface="SimSun" pitchFamily="2" charset="-122"/>
              </a:rPr>
              <a:t>Storwize</a:t>
            </a:r>
            <a:r>
              <a:rPr lang="en-US" sz="1200" dirty="0" smtClean="0">
                <a:solidFill>
                  <a:srgbClr val="000000"/>
                </a:solidFill>
                <a:ea typeface="SimSun" pitchFamily="2" charset="-122"/>
              </a:rPr>
              <a:t> driver</a:t>
            </a:r>
          </a:p>
          <a:p>
            <a:pPr marL="171450" indent="-171450" defTabSz="457200">
              <a:lnSpc>
                <a:spcPct val="93000"/>
              </a:lnSpc>
              <a:buClr>
                <a:srgbClr val="000000"/>
              </a:buClr>
              <a:buSzPct val="100000"/>
              <a:buFont typeface="Wingdings" panose="05000000000000000000" pitchFamily="2" charset="2"/>
              <a:buChar char="§"/>
            </a:pPr>
            <a:endParaRPr lang="en-US" sz="1200" dirty="0" smtClean="0">
              <a:solidFill>
                <a:srgbClr val="000000"/>
              </a:solidFill>
              <a:ea typeface="SimSun" pitchFamily="2" charset="-122"/>
            </a:endParaRPr>
          </a:p>
          <a:p>
            <a:pPr marL="171450" indent="-171450" defTabSz="457200">
              <a:lnSpc>
                <a:spcPct val="93000"/>
              </a:lnSpc>
              <a:buClr>
                <a:srgbClr val="000000"/>
              </a:buClr>
              <a:buSzPct val="100000"/>
            </a:pPr>
            <a:r>
              <a:rPr lang="en-US" sz="1400" b="1" dirty="0" smtClean="0">
                <a:solidFill>
                  <a:srgbClr val="003F69"/>
                </a:solidFill>
                <a:ea typeface="SimSun" pitchFamily="2" charset="-122"/>
              </a:rPr>
              <a:t>Shared File System (Manila)</a:t>
            </a:r>
            <a:endParaRPr lang="en-US" sz="1200" dirty="0" smtClean="0">
              <a:solidFill>
                <a:srgbClr val="003F69"/>
              </a:solidFill>
              <a:ea typeface="SimSun" pitchFamily="2" charset="-122"/>
            </a:endParaRPr>
          </a:p>
          <a:p>
            <a:pPr marL="171450" indent="-171450" defTabSz="457200">
              <a:lnSpc>
                <a:spcPct val="93000"/>
              </a:lnSpc>
              <a:buClr>
                <a:srgbClr val="000000"/>
              </a:buClr>
              <a:buSzPct val="100000"/>
              <a:buFont typeface="Wingdings" panose="05000000000000000000" pitchFamily="2" charset="2"/>
              <a:buChar char="§"/>
            </a:pPr>
            <a:r>
              <a:rPr lang="en-US" sz="1200" dirty="0" smtClean="0">
                <a:ea typeface="SimSun" pitchFamily="2" charset="-122"/>
              </a:rPr>
              <a:t>Added GPFS support  </a:t>
            </a:r>
          </a:p>
          <a:p>
            <a:pPr marL="171450" indent="-171450" defTabSz="457200">
              <a:lnSpc>
                <a:spcPct val="93000"/>
              </a:lnSpc>
              <a:buClr>
                <a:srgbClr val="000000"/>
              </a:buClr>
              <a:buSzPct val="100000"/>
              <a:buFont typeface="Wingdings" panose="05000000000000000000" pitchFamily="2" charset="2"/>
              <a:buChar char="§"/>
            </a:pPr>
            <a:endParaRPr lang="en-US" sz="1200" dirty="0" smtClean="0">
              <a:solidFill>
                <a:srgbClr val="000000"/>
              </a:solidFill>
              <a:ea typeface="SimSun" pitchFamily="2" charset="-122"/>
            </a:endParaRPr>
          </a:p>
          <a:p>
            <a:pPr marL="111125" indent="-111125" defTabSz="457200">
              <a:lnSpc>
                <a:spcPct val="93000"/>
              </a:lnSpc>
              <a:buClr>
                <a:srgbClr val="000000"/>
              </a:buClr>
              <a:buSzPct val="100000"/>
            </a:pPr>
            <a:r>
              <a:rPr lang="en-US" sz="1400" b="1" dirty="0" smtClean="0">
                <a:solidFill>
                  <a:srgbClr val="003F69"/>
                </a:solidFill>
                <a:ea typeface="SimSun" pitchFamily="2" charset="-122"/>
              </a:rPr>
              <a:t>Networking (Neutron)  </a:t>
            </a:r>
          </a:p>
          <a:p>
            <a:pPr marL="171450" indent="-171450" defTabSz="457200">
              <a:lnSpc>
                <a:spcPct val="93000"/>
              </a:lnSpc>
              <a:buClr>
                <a:srgbClr val="000000"/>
              </a:buClr>
              <a:buSzPct val="100000"/>
              <a:buFont typeface="Wingdings" panose="05000000000000000000" pitchFamily="2" charset="2"/>
              <a:buChar char="§"/>
            </a:pPr>
            <a:r>
              <a:rPr lang="en-US" sz="1200" dirty="0" smtClean="0"/>
              <a:t>Support IPv6 DHCPv6 </a:t>
            </a:r>
            <a:r>
              <a:rPr lang="en-US" sz="1200" dirty="0" err="1" smtClean="0"/>
              <a:t>Stateful</a:t>
            </a:r>
            <a:r>
              <a:rPr lang="en-US" sz="1200" dirty="0" smtClean="0"/>
              <a:t> and Stateless mode</a:t>
            </a:r>
          </a:p>
          <a:p>
            <a:pPr marL="171450" indent="-171450" defTabSz="457200">
              <a:lnSpc>
                <a:spcPct val="93000"/>
              </a:lnSpc>
              <a:buClr>
                <a:srgbClr val="000000"/>
              </a:buClr>
              <a:buSzPct val="100000"/>
              <a:buFont typeface="Wingdings" panose="05000000000000000000" pitchFamily="2" charset="2"/>
              <a:buChar char="§"/>
            </a:pPr>
            <a:r>
              <a:rPr lang="en-US" sz="1200" dirty="0" smtClean="0"/>
              <a:t>Enable Neutron VPN as Service by Chef</a:t>
            </a:r>
            <a:endParaRPr lang="en-US" sz="1200" dirty="0" smtClean="0">
              <a:ea typeface="SimSun" pitchFamily="2" charset="-122"/>
            </a:endParaRPr>
          </a:p>
          <a:p>
            <a:pPr marL="171450" indent="-171450" defTabSz="457200">
              <a:lnSpc>
                <a:spcPct val="93000"/>
              </a:lnSpc>
              <a:buClr>
                <a:srgbClr val="000000"/>
              </a:buClr>
              <a:buSzPct val="100000"/>
              <a:buFont typeface="Wingdings" panose="05000000000000000000" pitchFamily="2" charset="2"/>
              <a:buChar char="§"/>
            </a:pPr>
            <a:endParaRPr lang="en-US" sz="1200" dirty="0" smtClean="0">
              <a:solidFill>
                <a:srgbClr val="000000"/>
              </a:solidFill>
              <a:ea typeface="SimSun" pitchFamily="2" charset="-122"/>
            </a:endParaRPr>
          </a:p>
          <a:p>
            <a:pPr marL="171450" indent="-171450" defTabSz="457200">
              <a:lnSpc>
                <a:spcPct val="93000"/>
              </a:lnSpc>
              <a:buClr>
                <a:srgbClr val="000000"/>
              </a:buClr>
              <a:buSzPct val="100000"/>
            </a:pPr>
            <a:endParaRPr lang="en-US" sz="1400" b="1" dirty="0" smtClean="0">
              <a:solidFill>
                <a:srgbClr val="000000"/>
              </a:solidFill>
              <a:ea typeface="SimSun" pitchFamily="2" charset="-122"/>
            </a:endParaRPr>
          </a:p>
          <a:p>
            <a:pPr marL="111125" indent="-111125" defTabSz="457200">
              <a:lnSpc>
                <a:spcPct val="93000"/>
              </a:lnSpc>
              <a:buClr>
                <a:srgbClr val="000000"/>
              </a:buClr>
              <a:buSzPct val="100000"/>
              <a:buFontTx/>
              <a:buChar char="•"/>
            </a:pPr>
            <a:endParaRPr lang="en-US" sz="1200" dirty="0" smtClean="0">
              <a:solidFill>
                <a:srgbClr val="000000"/>
              </a:solidFill>
              <a:ea typeface="SimSun" pitchFamily="2" charset="-122"/>
            </a:endParaRPr>
          </a:p>
        </p:txBody>
      </p:sp>
      <p:sp>
        <p:nvSpPr>
          <p:cNvPr id="20" name="Rectangle 8"/>
          <p:cNvSpPr>
            <a:spLocks noChangeArrowheads="1"/>
          </p:cNvSpPr>
          <p:nvPr/>
        </p:nvSpPr>
        <p:spPr bwMode="auto">
          <a:xfrm>
            <a:off x="287409" y="2760833"/>
            <a:ext cx="3980175" cy="1151277"/>
          </a:xfrm>
          <a:prstGeom prst="rect">
            <a:avLst/>
          </a:prstGeom>
          <a:noFill/>
          <a:ln w="9525">
            <a:noFill/>
            <a:miter lim="800000"/>
            <a:headEnd/>
            <a:tailEnd/>
          </a:ln>
        </p:spPr>
        <p:txBody>
          <a:bodyPr wrap="square">
            <a:spAutoFit/>
          </a:bodyPr>
          <a:lstStyle/>
          <a:p>
            <a:pPr marL="111125" indent="-111125" defTabSz="457200">
              <a:lnSpc>
                <a:spcPct val="93000"/>
              </a:lnSpc>
              <a:buClr>
                <a:srgbClr val="000000"/>
              </a:buClr>
              <a:buSzPct val="100000"/>
            </a:pPr>
            <a:r>
              <a:rPr lang="en-US" sz="1400" b="1" dirty="0" smtClean="0">
                <a:solidFill>
                  <a:srgbClr val="003F69"/>
                </a:solidFill>
                <a:ea typeface="SimSun" pitchFamily="2" charset="-122"/>
              </a:rPr>
              <a:t>Dashboard (Horizon)</a:t>
            </a:r>
            <a:endParaRPr lang="en-US" sz="1200" b="1" dirty="0">
              <a:solidFill>
                <a:srgbClr val="003F69"/>
              </a:solidFill>
              <a:ea typeface="SimSun" pitchFamily="2" charset="-122"/>
            </a:endParaRPr>
          </a:p>
          <a:p>
            <a:pPr marL="171450" indent="-171450" defTabSz="457200">
              <a:lnSpc>
                <a:spcPct val="93000"/>
              </a:lnSpc>
              <a:buClr>
                <a:srgbClr val="000000"/>
              </a:buClr>
              <a:buSzPct val="100000"/>
              <a:buFont typeface="Wingdings" panose="05000000000000000000" pitchFamily="2" charset="2"/>
              <a:buChar char="§"/>
            </a:pPr>
            <a:r>
              <a:rPr lang="en-US" sz="1200" dirty="0" smtClean="0">
                <a:ea typeface="SimSun" pitchFamily="2" charset="-122"/>
              </a:rPr>
              <a:t>Improved client &amp; server side pagination support</a:t>
            </a:r>
            <a:r>
              <a:rPr lang="en-US" sz="1200" dirty="0" smtClean="0"/>
              <a:t>  </a:t>
            </a:r>
            <a:endParaRPr lang="en-US" sz="1200" dirty="0" smtClean="0">
              <a:ea typeface="SimSun" pitchFamily="2" charset="-122"/>
            </a:endParaRPr>
          </a:p>
          <a:p>
            <a:pPr marL="171450" indent="-171450" defTabSz="457200">
              <a:lnSpc>
                <a:spcPct val="93000"/>
              </a:lnSpc>
              <a:buClr>
                <a:srgbClr val="000000"/>
              </a:buClr>
              <a:buSzPct val="100000"/>
              <a:buFont typeface="Wingdings" panose="05000000000000000000" pitchFamily="2" charset="2"/>
              <a:buChar char="§"/>
            </a:pPr>
            <a:r>
              <a:rPr lang="en-US" sz="1200" dirty="0" smtClean="0">
                <a:ea typeface="SimSun" pitchFamily="2" charset="-122"/>
              </a:rPr>
              <a:t>JQuery and </a:t>
            </a:r>
            <a:r>
              <a:rPr lang="en-US" sz="1200" dirty="0" err="1" smtClean="0">
                <a:ea typeface="SimSun" pitchFamily="2" charset="-122"/>
              </a:rPr>
              <a:t>AngularJS</a:t>
            </a:r>
            <a:r>
              <a:rPr lang="en-US" sz="1200" dirty="0" smtClean="0">
                <a:ea typeface="SimSun" pitchFamily="2" charset="-122"/>
              </a:rPr>
              <a:t> Enablement</a:t>
            </a:r>
          </a:p>
          <a:p>
            <a:pPr marL="171450" indent="-171450" defTabSz="457200">
              <a:lnSpc>
                <a:spcPct val="93000"/>
              </a:lnSpc>
              <a:buClr>
                <a:srgbClr val="000000"/>
              </a:buClr>
              <a:buSzPct val="100000"/>
              <a:buFont typeface="Wingdings" panose="05000000000000000000" pitchFamily="2" charset="2"/>
              <a:buChar char="§"/>
            </a:pPr>
            <a:r>
              <a:rPr lang="en-US" sz="1200" dirty="0" smtClean="0">
                <a:ea typeface="SimSun" pitchFamily="2" charset="-122"/>
              </a:rPr>
              <a:t>Hover-over help support</a:t>
            </a:r>
          </a:p>
          <a:p>
            <a:pPr marL="171450" indent="-171450" defTabSz="457200">
              <a:lnSpc>
                <a:spcPct val="93000"/>
              </a:lnSpc>
              <a:buClr>
                <a:srgbClr val="000000"/>
              </a:buClr>
              <a:buSzPct val="100000"/>
              <a:buFont typeface="Wingdings" panose="05000000000000000000" pitchFamily="2" charset="2"/>
              <a:buChar char="§"/>
            </a:pPr>
            <a:r>
              <a:rPr lang="en-US" sz="1200" dirty="0" smtClean="0">
                <a:ea typeface="SimSun" pitchFamily="2" charset="-122"/>
              </a:rPr>
              <a:t>Consistent sorting and filtering</a:t>
            </a:r>
          </a:p>
          <a:p>
            <a:pPr marL="171450" indent="-171450" defTabSz="457200">
              <a:lnSpc>
                <a:spcPct val="93000"/>
              </a:lnSpc>
              <a:buClr>
                <a:srgbClr val="000000"/>
              </a:buClr>
              <a:buSzPct val="100000"/>
              <a:buFont typeface="Wingdings" panose="05000000000000000000" pitchFamily="2" charset="2"/>
              <a:buChar char="§"/>
            </a:pPr>
            <a:r>
              <a:rPr lang="en-US" sz="1200" dirty="0" smtClean="0">
                <a:ea typeface="SimSun" pitchFamily="2" charset="-122"/>
              </a:rPr>
              <a:t>Usability and internationalization enhancement</a:t>
            </a:r>
            <a:r>
              <a:rPr lang="en-US" sz="1200" dirty="0" smtClean="0">
                <a:solidFill>
                  <a:srgbClr val="FF0000"/>
                </a:solidFill>
                <a:ea typeface="SimSun" pitchFamily="2" charset="-122"/>
              </a:rPr>
              <a:t>s</a:t>
            </a:r>
            <a:r>
              <a:rPr lang="en-US" sz="1200" dirty="0" smtClean="0">
                <a:solidFill>
                  <a:srgbClr val="000000"/>
                </a:solidFill>
                <a:ea typeface="SimSun" pitchFamily="2" charset="-122"/>
              </a:rPr>
              <a:t> </a:t>
            </a:r>
            <a:endParaRPr lang="en-US" sz="1100" dirty="0">
              <a:solidFill>
                <a:srgbClr val="000000"/>
              </a:solidFill>
              <a:ea typeface="SimSun" pitchFamily="2" charset="-122"/>
            </a:endParaRPr>
          </a:p>
        </p:txBody>
      </p:sp>
      <p:sp>
        <p:nvSpPr>
          <p:cNvPr id="17" name="Rectangle 8"/>
          <p:cNvSpPr>
            <a:spLocks noChangeArrowheads="1"/>
          </p:cNvSpPr>
          <p:nvPr/>
        </p:nvSpPr>
        <p:spPr bwMode="auto">
          <a:xfrm>
            <a:off x="296718" y="1455676"/>
            <a:ext cx="4668490" cy="1151277"/>
          </a:xfrm>
          <a:prstGeom prst="rect">
            <a:avLst/>
          </a:prstGeom>
          <a:noFill/>
          <a:ln w="9525">
            <a:noFill/>
            <a:miter lim="800000"/>
            <a:headEnd/>
            <a:tailEnd/>
          </a:ln>
        </p:spPr>
        <p:txBody>
          <a:bodyPr wrap="square">
            <a:spAutoFit/>
          </a:bodyPr>
          <a:lstStyle/>
          <a:p>
            <a:pPr marL="111125" indent="-111125" defTabSz="457200">
              <a:lnSpc>
                <a:spcPct val="93000"/>
              </a:lnSpc>
              <a:buClr>
                <a:srgbClr val="000000"/>
              </a:buClr>
              <a:buSzPct val="100000"/>
            </a:pPr>
            <a:r>
              <a:rPr lang="en-US" sz="1400" b="1" dirty="0" smtClean="0">
                <a:solidFill>
                  <a:srgbClr val="002060"/>
                </a:solidFill>
                <a:ea typeface="SimSun" pitchFamily="2" charset="-122"/>
              </a:rPr>
              <a:t>A</a:t>
            </a:r>
            <a:r>
              <a:rPr lang="en-US" sz="1400" b="1" dirty="0" smtClean="0">
                <a:solidFill>
                  <a:srgbClr val="003F69"/>
                </a:solidFill>
                <a:ea typeface="SimSun" pitchFamily="2" charset="-122"/>
              </a:rPr>
              <a:t>uthentication &amp; Security (Keystone)</a:t>
            </a:r>
          </a:p>
          <a:p>
            <a:pPr marL="171450" indent="-171450" defTabSz="457200">
              <a:lnSpc>
                <a:spcPct val="93000"/>
              </a:lnSpc>
              <a:buClr>
                <a:srgbClr val="000000"/>
              </a:buClr>
              <a:buSzPct val="100000"/>
              <a:buFont typeface="Wingdings" panose="05000000000000000000" pitchFamily="2" charset="2"/>
              <a:buChar char="§"/>
            </a:pPr>
            <a:r>
              <a:rPr lang="en-US" sz="1200" dirty="0"/>
              <a:t>Cloud Foundry/OpenStack Keystone integrated </a:t>
            </a:r>
            <a:r>
              <a:rPr lang="en-US" sz="1200" dirty="0" smtClean="0"/>
              <a:t>authentication</a:t>
            </a:r>
          </a:p>
          <a:p>
            <a:pPr marL="171450" indent="-171450" defTabSz="457200">
              <a:lnSpc>
                <a:spcPct val="93000"/>
              </a:lnSpc>
              <a:buClr>
                <a:srgbClr val="000000"/>
              </a:buClr>
              <a:buSzPct val="100000"/>
              <a:buFont typeface="Wingdings" panose="05000000000000000000" pitchFamily="2" charset="2"/>
              <a:buChar char="§"/>
            </a:pPr>
            <a:r>
              <a:rPr lang="en-US" sz="1200" dirty="0" smtClean="0"/>
              <a:t>Keystone to Keystone Federation for hybrid clouds</a:t>
            </a:r>
          </a:p>
          <a:p>
            <a:pPr marL="171450" indent="-171450" defTabSz="457200">
              <a:lnSpc>
                <a:spcPct val="93000"/>
              </a:lnSpc>
              <a:buClr>
                <a:srgbClr val="000000"/>
              </a:buClr>
              <a:buSzPct val="100000"/>
              <a:buFont typeface="Wingdings" panose="05000000000000000000" pitchFamily="2" charset="2"/>
              <a:buChar char="§"/>
            </a:pPr>
            <a:r>
              <a:rPr lang="en-US" sz="1200" dirty="0"/>
              <a:t>Cloud Audit support for Keystone </a:t>
            </a:r>
            <a:r>
              <a:rPr lang="en-US" sz="1200" dirty="0" smtClean="0"/>
              <a:t>Federation</a:t>
            </a:r>
          </a:p>
          <a:p>
            <a:pPr marL="171450" indent="-171450" defTabSz="457200">
              <a:lnSpc>
                <a:spcPct val="93000"/>
              </a:lnSpc>
              <a:buClr>
                <a:srgbClr val="000000"/>
              </a:buClr>
              <a:buSzPct val="100000"/>
              <a:buFont typeface="Wingdings" panose="05000000000000000000" pitchFamily="2" charset="2"/>
              <a:buChar char="§"/>
            </a:pPr>
            <a:r>
              <a:rPr lang="en-US" sz="1200" dirty="0" smtClean="0"/>
              <a:t>Keystone V3 Extension Discoverability</a:t>
            </a:r>
            <a:endParaRPr lang="en-US" sz="1200" dirty="0" smtClean="0">
              <a:ea typeface="SimSun" pitchFamily="2" charset="-122"/>
            </a:endParaRPr>
          </a:p>
          <a:p>
            <a:pPr marL="171450" indent="-171450" defTabSz="457200">
              <a:lnSpc>
                <a:spcPct val="93000"/>
              </a:lnSpc>
              <a:buClr>
                <a:srgbClr val="000000"/>
              </a:buClr>
              <a:buSzPct val="100000"/>
              <a:buFont typeface="Wingdings" panose="05000000000000000000" pitchFamily="2" charset="2"/>
              <a:buChar char="§"/>
            </a:pPr>
            <a:r>
              <a:rPr lang="en-US" sz="1200" dirty="0" smtClean="0"/>
              <a:t>Keystone API Versions Discoverability</a:t>
            </a:r>
          </a:p>
        </p:txBody>
      </p:sp>
      <p:sp>
        <p:nvSpPr>
          <p:cNvPr id="18" name="Rectangle 8"/>
          <p:cNvSpPr>
            <a:spLocks noChangeArrowheads="1"/>
          </p:cNvSpPr>
          <p:nvPr/>
        </p:nvSpPr>
        <p:spPr bwMode="auto">
          <a:xfrm>
            <a:off x="4572765" y="3537464"/>
            <a:ext cx="4377279" cy="3183436"/>
          </a:xfrm>
          <a:prstGeom prst="rect">
            <a:avLst/>
          </a:prstGeom>
          <a:noFill/>
          <a:ln w="9525">
            <a:noFill/>
            <a:miter lim="800000"/>
            <a:headEnd/>
            <a:tailEnd/>
          </a:ln>
        </p:spPr>
        <p:txBody>
          <a:bodyPr wrap="square">
            <a:spAutoFit/>
          </a:bodyPr>
          <a:lstStyle/>
          <a:p>
            <a:pPr marL="111125" indent="-111125" defTabSz="457200">
              <a:lnSpc>
                <a:spcPct val="93000"/>
              </a:lnSpc>
              <a:buClr>
                <a:srgbClr val="000000"/>
              </a:buClr>
              <a:buSzPct val="100000"/>
            </a:pPr>
            <a:endParaRPr lang="en-US" sz="1400" b="1" dirty="0" smtClean="0">
              <a:solidFill>
                <a:srgbClr val="FF0000"/>
              </a:solidFill>
              <a:ea typeface="SimSun" pitchFamily="2" charset="-122"/>
            </a:endParaRPr>
          </a:p>
          <a:p>
            <a:pPr marL="111125" indent="-111125" defTabSz="457200">
              <a:lnSpc>
                <a:spcPct val="93000"/>
              </a:lnSpc>
              <a:buClr>
                <a:srgbClr val="000000"/>
              </a:buClr>
              <a:buSzPct val="100000"/>
            </a:pPr>
            <a:endParaRPr lang="en-US" sz="1400" b="1" dirty="0" smtClean="0">
              <a:solidFill>
                <a:srgbClr val="000000"/>
              </a:solidFill>
              <a:ea typeface="SimSun" pitchFamily="2" charset="-122"/>
            </a:endParaRPr>
          </a:p>
          <a:p>
            <a:pPr marL="111125" indent="-111125" defTabSz="457200">
              <a:lnSpc>
                <a:spcPct val="93000"/>
              </a:lnSpc>
              <a:buClr>
                <a:srgbClr val="000000"/>
              </a:buClr>
              <a:buSzPct val="100000"/>
            </a:pPr>
            <a:r>
              <a:rPr lang="en-US" sz="1400" b="1" dirty="0" smtClean="0">
                <a:solidFill>
                  <a:srgbClr val="003F69"/>
                </a:solidFill>
                <a:ea typeface="SimSun" pitchFamily="2" charset="-122"/>
              </a:rPr>
              <a:t>Metering (Ceilometer)</a:t>
            </a:r>
            <a:endParaRPr lang="en-US" sz="1200" b="1" dirty="0" smtClean="0">
              <a:solidFill>
                <a:srgbClr val="003F69"/>
              </a:solidFill>
              <a:ea typeface="SimSun" pitchFamily="2" charset="-122"/>
            </a:endParaRPr>
          </a:p>
          <a:p>
            <a:pPr marL="170053" lvl="1" indent="-171450" defTabSz="457200">
              <a:lnSpc>
                <a:spcPct val="93000"/>
              </a:lnSpc>
              <a:buClr>
                <a:srgbClr val="000000"/>
              </a:buClr>
              <a:buSzPct val="100000"/>
              <a:buFont typeface="Wingdings" panose="05000000000000000000" pitchFamily="2" charset="2"/>
              <a:buChar char="§"/>
            </a:pPr>
            <a:r>
              <a:rPr lang="en-US" sz="1200" dirty="0" smtClean="0"/>
              <a:t>Expanded Cloud Audit Data Federation (CADF) support</a:t>
            </a:r>
          </a:p>
          <a:p>
            <a:pPr marL="170053" lvl="1" indent="-171450" defTabSz="457200">
              <a:lnSpc>
                <a:spcPct val="93000"/>
              </a:lnSpc>
              <a:buClr>
                <a:srgbClr val="000000"/>
              </a:buClr>
              <a:buSzPct val="100000"/>
              <a:buFont typeface="Wingdings" panose="05000000000000000000" pitchFamily="2" charset="2"/>
              <a:buChar char="§"/>
            </a:pPr>
            <a:endParaRPr lang="en-US" sz="1200" b="1" dirty="0" smtClean="0">
              <a:solidFill>
                <a:srgbClr val="003F69"/>
              </a:solidFill>
              <a:ea typeface="SimSun" pitchFamily="2" charset="-122"/>
            </a:endParaRPr>
          </a:p>
          <a:p>
            <a:pPr marL="111125" indent="-111125" defTabSz="457200">
              <a:lnSpc>
                <a:spcPct val="93000"/>
              </a:lnSpc>
              <a:buClr>
                <a:srgbClr val="000000"/>
              </a:buClr>
              <a:buSzPct val="100000"/>
            </a:pPr>
            <a:r>
              <a:rPr lang="en-US" sz="1400" b="1" dirty="0" smtClean="0">
                <a:solidFill>
                  <a:srgbClr val="003F69"/>
                </a:solidFill>
                <a:ea typeface="SimSun" pitchFamily="2" charset="-122"/>
              </a:rPr>
              <a:t>Internationalization enhancements</a:t>
            </a:r>
          </a:p>
          <a:p>
            <a:pPr marL="171450" indent="-171450" defTabSz="457200">
              <a:lnSpc>
                <a:spcPct val="93000"/>
              </a:lnSpc>
              <a:buClr>
                <a:srgbClr val="000000"/>
              </a:buClr>
              <a:buSzPct val="100000"/>
              <a:buFont typeface="Wingdings" panose="05000000000000000000" pitchFamily="2" charset="2"/>
              <a:buChar char="§"/>
            </a:pPr>
            <a:r>
              <a:rPr lang="en-US" sz="1200" dirty="0" smtClean="0">
                <a:solidFill>
                  <a:srgbClr val="000000"/>
                </a:solidFill>
                <a:ea typeface="SimSun" pitchFamily="2" charset="-122"/>
              </a:rPr>
              <a:t>New Tempest test cases for internationalization support</a:t>
            </a:r>
          </a:p>
          <a:p>
            <a:pPr marL="171450" indent="-171450" defTabSz="457200">
              <a:lnSpc>
                <a:spcPct val="93000"/>
              </a:lnSpc>
              <a:buClr>
                <a:srgbClr val="000000"/>
              </a:buClr>
              <a:buSzPct val="100000"/>
              <a:buFont typeface="Wingdings" panose="05000000000000000000" pitchFamily="2" charset="2"/>
              <a:buChar char="§"/>
            </a:pPr>
            <a:r>
              <a:rPr lang="en-US" sz="1200" dirty="0" smtClean="0">
                <a:solidFill>
                  <a:srgbClr val="000000"/>
                </a:solidFill>
                <a:ea typeface="SimSun" pitchFamily="2" charset="-122"/>
              </a:rPr>
              <a:t>New platform support for internationalization</a:t>
            </a:r>
          </a:p>
          <a:p>
            <a:pPr marL="171450" indent="-171450" defTabSz="457200">
              <a:lnSpc>
                <a:spcPct val="93000"/>
              </a:lnSpc>
              <a:buClr>
                <a:srgbClr val="000000"/>
              </a:buClr>
              <a:buSzPct val="100000"/>
              <a:buFont typeface="Wingdings" panose="05000000000000000000" pitchFamily="2" charset="2"/>
              <a:buChar char="§"/>
            </a:pPr>
            <a:endParaRPr lang="en-US" sz="1200" dirty="0" smtClean="0">
              <a:solidFill>
                <a:srgbClr val="000000"/>
              </a:solidFill>
              <a:ea typeface="SimSun" pitchFamily="2" charset="-122"/>
            </a:endParaRPr>
          </a:p>
          <a:p>
            <a:pPr marL="171450" indent="-171450" defTabSz="457200">
              <a:lnSpc>
                <a:spcPct val="93000"/>
              </a:lnSpc>
              <a:buClr>
                <a:srgbClr val="000000"/>
              </a:buClr>
              <a:buSzPct val="100000"/>
            </a:pPr>
            <a:r>
              <a:rPr lang="en-US" sz="1400" b="1" dirty="0" smtClean="0">
                <a:solidFill>
                  <a:srgbClr val="003F69"/>
                </a:solidFill>
                <a:ea typeface="SimSun" pitchFamily="2" charset="-122"/>
              </a:rPr>
              <a:t>Infrastructure </a:t>
            </a:r>
            <a:r>
              <a:rPr lang="en-US" sz="1400" b="1" dirty="0" smtClean="0">
                <a:solidFill>
                  <a:srgbClr val="FF0000"/>
                </a:solidFill>
                <a:ea typeface="SimSun" pitchFamily="2" charset="-122"/>
              </a:rPr>
              <a:t> </a:t>
            </a:r>
            <a:endParaRPr lang="en-US" sz="1400" dirty="0" smtClean="0">
              <a:solidFill>
                <a:srgbClr val="FF0000"/>
              </a:solidFill>
              <a:ea typeface="SimSun" pitchFamily="2" charset="-122"/>
            </a:endParaRPr>
          </a:p>
          <a:p>
            <a:pPr marL="171450" indent="-171450" defTabSz="457200">
              <a:lnSpc>
                <a:spcPct val="93000"/>
              </a:lnSpc>
              <a:buClr>
                <a:srgbClr val="000000"/>
              </a:buClr>
              <a:buSzPct val="100000"/>
              <a:buFont typeface="Wingdings" pitchFamily="2" charset="2"/>
              <a:buChar char="§"/>
            </a:pPr>
            <a:r>
              <a:rPr lang="en-US" sz="1200" dirty="0" smtClean="0"/>
              <a:t>Enabled Continuous Integration testing for IBM </a:t>
            </a:r>
            <a:r>
              <a:rPr lang="en-US" sz="1200" dirty="0" err="1" smtClean="0"/>
              <a:t>PowerKVM</a:t>
            </a:r>
            <a:r>
              <a:rPr lang="en-US" sz="1200" dirty="0" smtClean="0"/>
              <a:t> based systems</a:t>
            </a:r>
          </a:p>
          <a:p>
            <a:pPr marL="171450" indent="-171450" defTabSz="457200">
              <a:lnSpc>
                <a:spcPct val="93000"/>
              </a:lnSpc>
              <a:buClr>
                <a:srgbClr val="000000"/>
              </a:buClr>
              <a:buSzPct val="100000"/>
              <a:buFont typeface="Wingdings" pitchFamily="2" charset="2"/>
              <a:buChar char="§"/>
            </a:pPr>
            <a:endParaRPr lang="en-US" sz="1200" dirty="0" smtClean="0">
              <a:solidFill>
                <a:srgbClr val="FF0000"/>
              </a:solidFill>
              <a:ea typeface="SimSun" pitchFamily="2" charset="-122"/>
            </a:endParaRPr>
          </a:p>
          <a:p>
            <a:pPr marL="171450" indent="-171450" defTabSz="457200">
              <a:lnSpc>
                <a:spcPct val="93000"/>
              </a:lnSpc>
              <a:buClr>
                <a:srgbClr val="000000"/>
              </a:buClr>
              <a:buSzPct val="100000"/>
            </a:pPr>
            <a:r>
              <a:rPr lang="en-US" sz="1400" b="1" dirty="0" smtClean="0">
                <a:solidFill>
                  <a:srgbClr val="003F69"/>
                </a:solidFill>
                <a:ea typeface="SimSun" pitchFamily="2" charset="-122"/>
              </a:rPr>
              <a:t>Bare Metal Provisioning (Ironic)</a:t>
            </a:r>
          </a:p>
          <a:p>
            <a:pPr marL="171450" indent="-171450" defTabSz="457200">
              <a:lnSpc>
                <a:spcPct val="93000"/>
              </a:lnSpc>
              <a:buClr>
                <a:srgbClr val="000000"/>
              </a:buClr>
              <a:buSzPct val="100000"/>
              <a:buFont typeface="Wingdings" pitchFamily="2" charset="2"/>
              <a:buChar char="§"/>
            </a:pPr>
            <a:r>
              <a:rPr lang="en-US" sz="1200" dirty="0" smtClean="0">
                <a:ea typeface="SimSun" pitchFamily="2" charset="-122"/>
              </a:rPr>
              <a:t>Serial Console Support  </a:t>
            </a:r>
          </a:p>
          <a:p>
            <a:pPr marL="171450" indent="-171450" defTabSz="457200">
              <a:lnSpc>
                <a:spcPct val="93000"/>
              </a:lnSpc>
              <a:buClr>
                <a:srgbClr val="000000"/>
              </a:buClr>
              <a:buSzPct val="100000"/>
              <a:buFont typeface="Wingdings" pitchFamily="2" charset="2"/>
              <a:buChar char="§"/>
            </a:pPr>
            <a:r>
              <a:rPr lang="en-US" sz="1200" dirty="0" smtClean="0">
                <a:ea typeface="SimSun" pitchFamily="2" charset="-122"/>
              </a:rPr>
              <a:t>Send Sensor Data to </a:t>
            </a:r>
            <a:r>
              <a:rPr lang="en-US" sz="1200" dirty="0" err="1" smtClean="0">
                <a:ea typeface="SimSun" pitchFamily="2" charset="-122"/>
              </a:rPr>
              <a:t>Ceilometer</a:t>
            </a:r>
            <a:endParaRPr lang="en-US" sz="1200" dirty="0" smtClean="0">
              <a:ea typeface="SimSun" pitchFamily="2" charset="-122"/>
            </a:endParaRPr>
          </a:p>
          <a:p>
            <a:pPr marL="170053" lvl="1" indent="-171450" defTabSz="457200">
              <a:lnSpc>
                <a:spcPct val="93000"/>
              </a:lnSpc>
              <a:buClr>
                <a:srgbClr val="000000"/>
              </a:buClr>
              <a:buSzPct val="100000"/>
            </a:pPr>
            <a:endParaRPr lang="en-US" sz="1200" b="1" dirty="0" smtClean="0">
              <a:solidFill>
                <a:srgbClr val="003F69"/>
              </a:solidFill>
              <a:ea typeface="SimSun" pitchFamily="2" charset="-122"/>
            </a:endParaRPr>
          </a:p>
        </p:txBody>
      </p:sp>
      <p:sp>
        <p:nvSpPr>
          <p:cNvPr id="19" name="Rectangle 8"/>
          <p:cNvSpPr>
            <a:spLocks noChangeArrowheads="1"/>
          </p:cNvSpPr>
          <p:nvPr/>
        </p:nvSpPr>
        <p:spPr bwMode="auto">
          <a:xfrm>
            <a:off x="4753842" y="4994998"/>
            <a:ext cx="4259529" cy="607474"/>
          </a:xfrm>
          <a:prstGeom prst="rect">
            <a:avLst/>
          </a:prstGeom>
          <a:noFill/>
          <a:ln w="9525">
            <a:noFill/>
            <a:miter lim="800000"/>
            <a:headEnd/>
            <a:tailEnd/>
          </a:ln>
        </p:spPr>
        <p:txBody>
          <a:bodyPr wrap="square">
            <a:spAutoFit/>
          </a:bodyPr>
          <a:lstStyle/>
          <a:p>
            <a:pPr marL="111125" indent="-111125" defTabSz="457200">
              <a:lnSpc>
                <a:spcPct val="93000"/>
              </a:lnSpc>
              <a:buClr>
                <a:srgbClr val="000000"/>
              </a:buClr>
              <a:buSzPct val="100000"/>
            </a:pPr>
            <a:endParaRPr lang="en-US" sz="1200" dirty="0" smtClean="0">
              <a:solidFill>
                <a:srgbClr val="000000"/>
              </a:solidFill>
              <a:ea typeface="SimSun" pitchFamily="2" charset="-122"/>
            </a:endParaRPr>
          </a:p>
          <a:p>
            <a:pPr marL="171450" indent="-171450" defTabSz="457200">
              <a:lnSpc>
                <a:spcPct val="93000"/>
              </a:lnSpc>
              <a:buClr>
                <a:srgbClr val="000000"/>
              </a:buClr>
              <a:buSzPct val="100000"/>
            </a:pPr>
            <a:endParaRPr lang="en-US" sz="1200" dirty="0">
              <a:solidFill>
                <a:srgbClr val="000000"/>
              </a:solidFill>
              <a:ea typeface="SimSun" pitchFamily="2" charset="-122"/>
            </a:endParaRPr>
          </a:p>
          <a:p>
            <a:pPr marL="111125" indent="-111125" defTabSz="457200">
              <a:lnSpc>
                <a:spcPct val="93000"/>
              </a:lnSpc>
              <a:buClr>
                <a:srgbClr val="000000"/>
              </a:buClr>
              <a:buSzPct val="100000"/>
            </a:pPr>
            <a:r>
              <a:rPr lang="en-US" sz="1200" b="1" dirty="0" smtClean="0">
                <a:solidFill>
                  <a:srgbClr val="000000"/>
                </a:solidFill>
                <a:ea typeface="SimSun" pitchFamily="2" charset="-122"/>
              </a:rPr>
              <a:t> </a:t>
            </a:r>
          </a:p>
        </p:txBody>
      </p:sp>
    </p:spTree>
    <p:extLst>
      <p:ext uri="{BB962C8B-B14F-4D97-AF65-F5344CB8AC3E}">
        <p14:creationId xmlns:p14="http://schemas.microsoft.com/office/powerpoint/2010/main" val="2376433874"/>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65" y="304790"/>
            <a:ext cx="8153400" cy="461651"/>
          </a:xfrm>
        </p:spPr>
        <p:txBody>
          <a:bodyPr/>
          <a:lstStyle/>
          <a:p>
            <a:r>
              <a:rPr lang="en-US" sz="2400" dirty="0" smtClean="0"/>
              <a:t> IBM Contributions to Juno:  Highlights </a:t>
            </a:r>
            <a:endParaRPr lang="en-US" dirty="0"/>
          </a:p>
        </p:txBody>
      </p:sp>
      <p:sp>
        <p:nvSpPr>
          <p:cNvPr id="3" name="Content Placeholder 2"/>
          <p:cNvSpPr>
            <a:spLocks noGrp="1"/>
          </p:cNvSpPr>
          <p:nvPr>
            <p:ph idx="1"/>
          </p:nvPr>
        </p:nvSpPr>
        <p:spPr>
          <a:xfrm>
            <a:off x="460375" y="972568"/>
            <a:ext cx="8188773" cy="4470808"/>
          </a:xfrm>
          <a:prstGeom prst="rect">
            <a:avLst/>
          </a:prstGeom>
        </p:spPr>
        <p:txBody>
          <a:bodyPr/>
          <a:lstStyle/>
          <a:p>
            <a:pPr>
              <a:buFont typeface="Arial" pitchFamily="34" charset="0"/>
              <a:buChar char="•"/>
            </a:pPr>
            <a:r>
              <a:rPr lang="en-US" sz="1800" dirty="0" smtClean="0"/>
              <a:t>IBM #2 for commits to integrated projects with 12% commits (</a:t>
            </a:r>
            <a:r>
              <a:rPr lang="en-US" sz="1800" dirty="0" smtClean="0">
                <a:hlinkClick r:id="rId3" action="ppaction://hlinksldjump"/>
              </a:rPr>
              <a:t>link to graph</a:t>
            </a:r>
            <a:r>
              <a:rPr lang="en-US" sz="1800" dirty="0" smtClean="0"/>
              <a:t>) </a:t>
            </a:r>
          </a:p>
          <a:p>
            <a:pPr lvl="1">
              <a:buFont typeface="Arial" pitchFamily="34" charset="0"/>
              <a:buChar char="•"/>
            </a:pPr>
            <a:r>
              <a:rPr lang="en-US" sz="1400" dirty="0" smtClean="0"/>
              <a:t>#1 contributor to Storage project (14% commits) and Identity Service project (33% commits) </a:t>
            </a:r>
          </a:p>
          <a:p>
            <a:pPr lvl="1">
              <a:buFont typeface="Arial" pitchFamily="34" charset="0"/>
              <a:buChar char="•"/>
            </a:pPr>
            <a:r>
              <a:rPr lang="en-US" sz="1400" dirty="0" smtClean="0"/>
              <a:t>#2 contributor to Compute project (17% commit) </a:t>
            </a:r>
          </a:p>
          <a:p>
            <a:pPr lvl="1">
              <a:buFont typeface="Arial" pitchFamily="34" charset="0"/>
              <a:buChar char="•"/>
            </a:pPr>
            <a:r>
              <a:rPr lang="en-US" sz="1400" dirty="0" smtClean="0"/>
              <a:t>#2 reviewer for Horizon with 1636 reviews</a:t>
            </a:r>
          </a:p>
          <a:p>
            <a:pPr>
              <a:buFont typeface="Arial" pitchFamily="34" charset="0"/>
              <a:buChar char="•"/>
            </a:pPr>
            <a:r>
              <a:rPr lang="en-US" sz="1800" dirty="0" smtClean="0"/>
              <a:t>IBM #4 for commits to all OpenStack projects with (</a:t>
            </a:r>
            <a:r>
              <a:rPr lang="en-US" sz="1800" dirty="0" smtClean="0">
                <a:hlinkClick r:id="rId4" action="ppaction://hlinksldjump"/>
              </a:rPr>
              <a:t>link to graph</a:t>
            </a:r>
            <a:r>
              <a:rPr lang="en-US" sz="1800" dirty="0" smtClean="0"/>
              <a:t>)</a:t>
            </a:r>
          </a:p>
          <a:p>
            <a:pPr lvl="1">
              <a:buFont typeface="Arial" pitchFamily="34" charset="0"/>
              <a:buChar char="•"/>
            </a:pPr>
            <a:r>
              <a:rPr lang="en-US" dirty="0" smtClean="0"/>
              <a:t>With 1636 commits over 78 projects</a:t>
            </a:r>
          </a:p>
          <a:p>
            <a:pPr>
              <a:buFont typeface="Arial" pitchFamily="34" charset="0"/>
              <a:buChar char="•"/>
            </a:pPr>
            <a:r>
              <a:rPr lang="en-US" sz="1800" dirty="0" smtClean="0"/>
              <a:t>IBM #1 for commits to </a:t>
            </a:r>
            <a:r>
              <a:rPr lang="en-US" sz="1800" dirty="0" err="1" smtClean="0"/>
              <a:t>RefStack</a:t>
            </a:r>
            <a:r>
              <a:rPr lang="en-US" sz="1800" dirty="0" smtClean="0"/>
              <a:t> Client with 80% of overall commits    </a:t>
            </a:r>
          </a:p>
          <a:p>
            <a:pPr>
              <a:buFont typeface="Arial" pitchFamily="34" charset="0"/>
              <a:buChar char="•"/>
            </a:pPr>
            <a:r>
              <a:rPr lang="en-US" sz="1800" dirty="0" smtClean="0"/>
              <a:t>3 IBM developers in the top 15 contributors out of 1,529 total contributors.  </a:t>
            </a:r>
          </a:p>
          <a:p>
            <a:pPr>
              <a:buFont typeface="Arial" pitchFamily="34" charset="0"/>
              <a:buChar char="•"/>
            </a:pPr>
            <a:r>
              <a:rPr lang="en-US" sz="1800" dirty="0" smtClean="0"/>
              <a:t>Over 100 IBM developers : </a:t>
            </a:r>
          </a:p>
          <a:p>
            <a:pPr lvl="1">
              <a:buFont typeface="Arial" pitchFamily="34" charset="0"/>
              <a:buChar char="•"/>
            </a:pPr>
            <a:r>
              <a:rPr lang="en-US" sz="1400" dirty="0" smtClean="0"/>
              <a:t>Implemented 48 blueprints</a:t>
            </a:r>
          </a:p>
          <a:p>
            <a:pPr lvl="1">
              <a:buFont typeface="Arial" pitchFamily="34" charset="0"/>
              <a:buChar char="•"/>
            </a:pPr>
            <a:r>
              <a:rPr lang="en-US" sz="1400" dirty="0" smtClean="0"/>
              <a:t>Fixed 421 bugs</a:t>
            </a:r>
          </a:p>
          <a:p>
            <a:pPr lvl="1">
              <a:buFont typeface="Arial" pitchFamily="34" charset="0"/>
              <a:buChar char="•"/>
            </a:pPr>
            <a:r>
              <a:rPr lang="en-US" sz="1400" dirty="0" smtClean="0"/>
              <a:t>Wrote over 175,000 lines of code  </a:t>
            </a:r>
          </a:p>
          <a:p>
            <a:pPr lvl="1">
              <a:buFont typeface="Arial" pitchFamily="34" charset="0"/>
              <a:buChar char="•"/>
            </a:pPr>
            <a:r>
              <a:rPr lang="en-US" sz="1400" dirty="0" smtClean="0"/>
              <a:t>Participated in over 10,000 code reviews </a:t>
            </a:r>
            <a:r>
              <a:rPr lang="en-US" sz="1800" dirty="0" smtClean="0"/>
              <a:t/>
            </a:r>
            <a:br>
              <a:rPr lang="en-US" sz="1800" dirty="0" smtClean="0"/>
            </a:br>
            <a:endParaRPr lang="en-US" sz="1800" dirty="0" smtClean="0"/>
          </a:p>
        </p:txBody>
      </p:sp>
    </p:spTree>
    <p:extLst>
      <p:ext uri="{BB962C8B-B14F-4D97-AF65-F5344CB8AC3E}">
        <p14:creationId xmlns:p14="http://schemas.microsoft.com/office/powerpoint/2010/main" val="35926096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solidFill>
                  <a:srgbClr val="002060"/>
                </a:solidFill>
                <a:latin typeface="Helvetica Neue"/>
                <a:cs typeface="Helvetica Neue"/>
              </a:rPr>
              <a:t>Read more about the OpenStack </a:t>
            </a:r>
            <a:r>
              <a:rPr lang="en-US" sz="2400" dirty="0" smtClean="0">
                <a:solidFill>
                  <a:srgbClr val="002060"/>
                </a:solidFill>
                <a:cs typeface="Helvetica Neue"/>
              </a:rPr>
              <a:t>Juno </a:t>
            </a:r>
            <a:r>
              <a:rPr lang="en-US" sz="2400" b="0" dirty="0" smtClean="0">
                <a:solidFill>
                  <a:srgbClr val="002060"/>
                </a:solidFill>
                <a:latin typeface="Helvetica Neue"/>
                <a:cs typeface="Helvetica Neue"/>
              </a:rPr>
              <a:t>release</a:t>
            </a:r>
            <a:endParaRPr lang="en-US" sz="2000" b="0" dirty="0">
              <a:solidFill>
                <a:srgbClr val="002060"/>
              </a:solidFill>
              <a:latin typeface="Helvetica Neue"/>
              <a:cs typeface="Helvetica Neue"/>
            </a:endParaRPr>
          </a:p>
        </p:txBody>
      </p:sp>
      <p:sp>
        <p:nvSpPr>
          <p:cNvPr id="8" name="Content Placeholder 7"/>
          <p:cNvSpPr>
            <a:spLocks noGrp="1"/>
          </p:cNvSpPr>
          <p:nvPr>
            <p:ph idx="1"/>
          </p:nvPr>
        </p:nvSpPr>
        <p:spPr>
          <a:xfrm>
            <a:off x="245214" y="703619"/>
            <a:ext cx="8554533" cy="4449300"/>
          </a:xfrm>
          <a:prstGeom prst="rect">
            <a:avLst/>
          </a:prstGeom>
        </p:spPr>
        <p:txBody>
          <a:bodyPr/>
          <a:lstStyle/>
          <a:p>
            <a:pPr>
              <a:buFont typeface="Arial"/>
              <a:buChar char="•"/>
            </a:pPr>
            <a:r>
              <a:rPr lang="en-US" sz="1400" dirty="0" smtClean="0"/>
              <a:t>OpenStack Juno Release Update webinar  </a:t>
            </a:r>
          </a:p>
          <a:p>
            <a:pPr lvl="1"/>
            <a:r>
              <a:rPr lang="en-US" sz="1200" b="1" dirty="0" smtClean="0"/>
              <a:t> https://www.brighttalk.com/webcast/499/129077</a:t>
            </a:r>
            <a:endParaRPr lang="en-US" sz="1800" dirty="0" smtClean="0"/>
          </a:p>
          <a:p>
            <a:r>
              <a:rPr lang="en-US" sz="1400" dirty="0" smtClean="0"/>
              <a:t>OpenStack Juno Press Release  </a:t>
            </a:r>
          </a:p>
          <a:p>
            <a:pPr lvl="1"/>
            <a:r>
              <a:rPr lang="en-US" sz="1200" b="1" dirty="0" smtClean="0">
                <a:hlinkClick r:id="rId2"/>
              </a:rPr>
              <a:t>http://www.openstack.org/software/Juno/press-release/</a:t>
            </a:r>
            <a:endParaRPr lang="en-US" sz="1800" dirty="0" smtClean="0"/>
          </a:p>
          <a:p>
            <a:pPr>
              <a:buFont typeface="Arial"/>
              <a:buChar char="•"/>
            </a:pPr>
            <a:r>
              <a:rPr lang="en-US" sz="1400" dirty="0" smtClean="0"/>
              <a:t>Thoughts </a:t>
            </a:r>
            <a:r>
              <a:rPr lang="en-US" sz="1400" dirty="0"/>
              <a:t>on Cloud Blog (all about IBM's top contributions to </a:t>
            </a:r>
            <a:r>
              <a:rPr lang="en-US" sz="1400" dirty="0" smtClean="0"/>
              <a:t>Juno) </a:t>
            </a:r>
            <a:endParaRPr lang="en-US" sz="1200" dirty="0" smtClean="0"/>
          </a:p>
          <a:p>
            <a:pPr lvl="1"/>
            <a:r>
              <a:rPr lang="en-US" sz="1200" b="1" i="1" dirty="0" smtClean="0">
                <a:hlinkClick r:id="rId3"/>
              </a:rPr>
              <a:t>Open, hybrid cloud is about to rain down. Are you ready?  by Angel Diaz</a:t>
            </a:r>
            <a:endParaRPr lang="en-US" sz="1200" b="1" i="1" dirty="0" smtClean="0"/>
          </a:p>
          <a:p>
            <a:pPr lvl="1"/>
            <a:r>
              <a:rPr lang="en-US" sz="1200" b="1" i="1" dirty="0" smtClean="0">
                <a:hlinkClick r:id="rId4"/>
              </a:rPr>
              <a:t>A Guide to the OpenStack Juno Release by Brad </a:t>
            </a:r>
            <a:r>
              <a:rPr lang="en-US" sz="1200" b="1" i="1" dirty="0" err="1" smtClean="0">
                <a:hlinkClick r:id="rId4"/>
              </a:rPr>
              <a:t>Topol</a:t>
            </a:r>
            <a:endParaRPr lang="en-US" sz="900" b="1" i="1" dirty="0" smtClean="0">
              <a:hlinkClick r:id="rId4"/>
            </a:endParaRPr>
          </a:p>
          <a:p>
            <a:pPr>
              <a:buFont typeface="Arial"/>
              <a:buChar char="•"/>
            </a:pPr>
            <a:r>
              <a:rPr lang="en-US" sz="1400" dirty="0" smtClean="0"/>
              <a:t>OpenStack Juno Video</a:t>
            </a:r>
            <a:endParaRPr lang="en-US" sz="2000" dirty="0"/>
          </a:p>
          <a:p>
            <a:pPr>
              <a:buFont typeface="Arial"/>
              <a:buChar char="•"/>
            </a:pPr>
            <a:r>
              <a:rPr lang="en-US" sz="1400" dirty="0" smtClean="0"/>
              <a:t>OpenStack Foundation Juno PPT Overview</a:t>
            </a:r>
          </a:p>
          <a:p>
            <a:pPr marL="481013" lvl="2" indent="-169863">
              <a:buFont typeface="Wingdings" pitchFamily="2" charset="2"/>
              <a:buChar char="Ø"/>
            </a:pPr>
            <a:r>
              <a:rPr lang="en-US" sz="1200" b="1" dirty="0" smtClean="0">
                <a:hlinkClick r:id="rId5"/>
              </a:rPr>
              <a:t>http://www.slideshare.net/openstack/openstack-juno-october-2014</a:t>
            </a:r>
            <a:endParaRPr lang="en-US" sz="1600" dirty="0" smtClean="0"/>
          </a:p>
          <a:p>
            <a:pPr>
              <a:buFont typeface="Arial"/>
              <a:buChar char="•"/>
            </a:pPr>
            <a:r>
              <a:rPr lang="en-US" sz="1400" dirty="0" smtClean="0"/>
              <a:t>Juno Release Notes and Documentation </a:t>
            </a:r>
          </a:p>
          <a:p>
            <a:pPr lvl="1"/>
            <a:r>
              <a:rPr lang="en-US" sz="1200" b="1" dirty="0" smtClean="0">
                <a:hlinkClick r:id="rId6"/>
              </a:rPr>
              <a:t>http://www.openstack.org/software/</a:t>
            </a:r>
            <a:r>
              <a:rPr lang="en-US" sz="1200" b="1" dirty="0" smtClean="0"/>
              <a:t> </a:t>
            </a:r>
            <a:endParaRPr lang="en-US" sz="1200" b="1" u="sng" dirty="0" smtClean="0">
              <a:hlinkClick r:id="rId7"/>
            </a:endParaRPr>
          </a:p>
          <a:p>
            <a:pPr lvl="1"/>
            <a:r>
              <a:rPr lang="en-US" sz="1200" b="1" u="sng" dirty="0" smtClean="0">
                <a:hlinkClick r:id="rId7"/>
              </a:rPr>
              <a:t>https://wiki.openstack.org/wiki/ReleaseNotes/Juno</a:t>
            </a:r>
            <a:endParaRPr lang="en-US" sz="1400" b="1" dirty="0" smtClean="0"/>
          </a:p>
          <a:p>
            <a:pPr>
              <a:buFont typeface="Arial"/>
              <a:buChar char="•"/>
            </a:pPr>
            <a:r>
              <a:rPr lang="en-US" sz="1400" dirty="0" smtClean="0"/>
              <a:t>Early </a:t>
            </a:r>
            <a:r>
              <a:rPr lang="en-US" sz="1400" dirty="0"/>
              <a:t>Press </a:t>
            </a:r>
            <a:r>
              <a:rPr lang="en-US" sz="1400" dirty="0" smtClean="0"/>
              <a:t>Coverage</a:t>
            </a:r>
            <a:endParaRPr lang="en-US" sz="1200" b="1" dirty="0" smtClean="0">
              <a:hlinkClick r:id="rId8"/>
            </a:endParaRPr>
          </a:p>
          <a:p>
            <a:pPr lvl="1"/>
            <a:r>
              <a:rPr lang="en-US" sz="1200" b="1" u="sng" dirty="0" smtClean="0">
                <a:hlinkClick r:id="rId9"/>
              </a:rPr>
              <a:t>OpenStack Juno Packs in Features, Pursues Wider Adoption - InfoWorld</a:t>
            </a:r>
          </a:p>
          <a:p>
            <a:pPr lvl="1"/>
            <a:r>
              <a:rPr lang="en-US" sz="1200" b="1" u="sng" dirty="0" smtClean="0">
                <a:hlinkClick r:id="rId10"/>
              </a:rPr>
              <a:t>OpenStack Juno Brings Big Data to the Cloud - </a:t>
            </a:r>
            <a:r>
              <a:rPr lang="en-US" sz="1200" b="1" u="sng" dirty="0" err="1" smtClean="0">
                <a:hlinkClick r:id="rId10"/>
              </a:rPr>
              <a:t>eWeek</a:t>
            </a:r>
            <a:endParaRPr lang="en-US" sz="1200" b="1" u="sng" dirty="0" smtClean="0">
              <a:hlinkClick r:id="rId10"/>
            </a:endParaRPr>
          </a:p>
          <a:p>
            <a:pPr lvl="1"/>
            <a:r>
              <a:rPr lang="en-US" sz="1200" b="1" u="sng" dirty="0" smtClean="0">
                <a:hlinkClick r:id="rId11"/>
              </a:rPr>
              <a:t>OpenStack Juno update will support </a:t>
            </a:r>
            <a:r>
              <a:rPr lang="en-US" sz="1200" b="1" u="sng" dirty="0" err="1" smtClean="0">
                <a:hlinkClick r:id="rId11"/>
              </a:rPr>
              <a:t>Hadoop</a:t>
            </a:r>
            <a:r>
              <a:rPr lang="en-US" sz="1200" b="1" u="sng" dirty="0" smtClean="0">
                <a:hlinkClick r:id="rId11"/>
              </a:rPr>
              <a:t> for big data processing — V3.co.UK</a:t>
            </a:r>
          </a:p>
          <a:p>
            <a:pPr lvl="1"/>
            <a:r>
              <a:rPr lang="en-US" sz="1200" b="1" u="sng" dirty="0" smtClean="0">
                <a:hlinkClick r:id="rId12"/>
              </a:rPr>
              <a:t>OpenStack Juno Cloud Features Trove Database-as-a-Service Updates — </a:t>
            </a:r>
            <a:r>
              <a:rPr lang="en-US" sz="1200" b="1" u="sng" dirty="0" err="1" smtClean="0">
                <a:hlinkClick r:id="rId12"/>
              </a:rPr>
              <a:t>eWeek</a:t>
            </a:r>
            <a:endParaRPr lang="en-US" sz="1200" b="1" dirty="0" smtClean="0">
              <a:hlinkClick r:id="rId8"/>
            </a:endParaRPr>
          </a:p>
          <a:p>
            <a:pPr lvl="1"/>
            <a:endParaRPr lang="en-US" sz="1400" dirty="0" smtClean="0">
              <a:hlinkClick r:id="rId8"/>
            </a:endParaRPr>
          </a:p>
          <a:p>
            <a:pPr lvl="1"/>
            <a:endParaRPr lang="en-US" b="1" u="sng" dirty="0" smtClean="0">
              <a:hlinkClick r:id="rId13"/>
            </a:endParaRPr>
          </a:p>
          <a:p>
            <a:pPr>
              <a:buFont typeface="Arial"/>
              <a:buChar char="•"/>
            </a:pPr>
            <a:endParaRPr lang="en-US" sz="1800" dirty="0"/>
          </a:p>
          <a:p>
            <a:endParaRPr lang="en-US" sz="1800" dirty="0" smtClean="0"/>
          </a:p>
          <a:p>
            <a:pPr marL="342900" lvl="1" indent="0">
              <a:buNone/>
            </a:pPr>
            <a:endParaRPr lang="en-US" sz="1200" dirty="0"/>
          </a:p>
        </p:txBody>
      </p:sp>
    </p:spTree>
    <p:extLst>
      <p:ext uri="{BB962C8B-B14F-4D97-AF65-F5344CB8AC3E}">
        <p14:creationId xmlns:p14="http://schemas.microsoft.com/office/powerpoint/2010/main" val="137570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4"/>
          <p:cNvSpPr>
            <a:spLocks noGrp="1" noChangeArrowheads="1"/>
          </p:cNvSpPr>
          <p:nvPr>
            <p:ph type="ctrTitle" idx="4294967295"/>
          </p:nvPr>
        </p:nvSpPr>
        <p:spPr>
          <a:xfrm>
            <a:off x="236406" y="2086983"/>
            <a:ext cx="8221662" cy="584767"/>
          </a:xfrm>
        </p:spPr>
        <p:txBody>
          <a:bodyPr tIns="45716" rIns="91430" bIns="45716" anchor="b"/>
          <a:lstStyle/>
          <a:p>
            <a:pPr eaLnBrk="1" hangingPunct="1"/>
            <a:r>
              <a:rPr lang="en-US" sz="3200" dirty="0" smtClean="0">
                <a:solidFill>
                  <a:srgbClr val="002060"/>
                </a:solidFill>
                <a:ea typeface="ＭＳ Ｐゴシック" charset="0"/>
                <a:cs typeface="ＭＳ Ｐゴシック" charset="0"/>
              </a:rPr>
              <a:t>Reference material  </a:t>
            </a:r>
            <a:endParaRPr lang="en-US" sz="2800" dirty="0" smtClean="0">
              <a:solidFill>
                <a:srgbClr val="002060"/>
              </a:solidFill>
              <a:ea typeface="Geneva"/>
            </a:endParaRPr>
          </a:p>
        </p:txBody>
      </p:sp>
      <p:pic>
        <p:nvPicPr>
          <p:cNvPr id="266243" name="Picture 13" descr="Cloud_PP_Options_v3.png"/>
          <p:cNvPicPr>
            <a:picLocks noChangeAspect="1"/>
          </p:cNvPicPr>
          <p:nvPr/>
        </p:nvPicPr>
        <p:blipFill>
          <a:blip r:embed="rId3"/>
          <a:srcRect/>
          <a:stretch>
            <a:fillRect/>
          </a:stretch>
        </p:blipFill>
        <p:spPr bwMode="auto">
          <a:xfrm>
            <a:off x="236538" y="4214813"/>
            <a:ext cx="8640762" cy="1811337"/>
          </a:xfrm>
          <a:prstGeom prst="rect">
            <a:avLst/>
          </a:prstGeom>
          <a:noFill/>
          <a:ln w="9525">
            <a:noFill/>
            <a:miter lim="800000"/>
            <a:headEnd/>
            <a:tailEnd/>
          </a:ln>
        </p:spPr>
      </p:pic>
    </p:spTree>
    <p:extLst>
      <p:ext uri="{BB962C8B-B14F-4D97-AF65-F5344CB8AC3E}">
        <p14:creationId xmlns:p14="http://schemas.microsoft.com/office/powerpoint/2010/main" val="2405352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7800" y="301183"/>
            <a:ext cx="876617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2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200">
                <a:solidFill>
                  <a:schemeClr val="tx1"/>
                </a:solidFill>
                <a:latin typeface="Arial" charset="0"/>
                <a:ea typeface="ＭＳ Ｐゴシック" charset="-128"/>
                <a:cs typeface="ＭＳ Ｐゴシック" charset="-128"/>
              </a:defRPr>
            </a:lvl2pPr>
            <a:lvl3pPr algn="l" rtl="0" eaLnBrk="0" fontAlgn="base" hangingPunct="0">
              <a:spcBef>
                <a:spcPct val="0"/>
              </a:spcBef>
              <a:spcAft>
                <a:spcPct val="0"/>
              </a:spcAft>
              <a:defRPr sz="2200">
                <a:solidFill>
                  <a:schemeClr val="tx1"/>
                </a:solidFill>
                <a:latin typeface="Arial" charset="0"/>
                <a:ea typeface="ＭＳ Ｐゴシック" charset="-128"/>
                <a:cs typeface="ＭＳ Ｐゴシック" charset="-128"/>
              </a:defRPr>
            </a:lvl3pPr>
            <a:lvl4pPr algn="l" rtl="0" eaLnBrk="0" fontAlgn="base" hangingPunct="0">
              <a:spcBef>
                <a:spcPct val="0"/>
              </a:spcBef>
              <a:spcAft>
                <a:spcPct val="0"/>
              </a:spcAft>
              <a:defRPr sz="2200">
                <a:solidFill>
                  <a:schemeClr val="tx1"/>
                </a:solidFill>
                <a:latin typeface="Arial" charset="0"/>
                <a:ea typeface="ＭＳ Ｐゴシック" charset="-128"/>
                <a:cs typeface="ＭＳ Ｐゴシック" charset="-128"/>
              </a:defRPr>
            </a:lvl4pPr>
            <a:lvl5pPr algn="l" rtl="0" eaLnBrk="0" fontAlgn="base" hangingPunct="0">
              <a:spcBef>
                <a:spcPct val="0"/>
              </a:spcBef>
              <a:spcAft>
                <a:spcPct val="0"/>
              </a:spcAft>
              <a:defRPr sz="22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2200">
                <a:solidFill>
                  <a:schemeClr val="tx1"/>
                </a:solidFill>
                <a:latin typeface="Arial" charset="0"/>
              </a:defRPr>
            </a:lvl6pPr>
            <a:lvl7pPr marL="914400" algn="l" rtl="0" fontAlgn="base">
              <a:spcBef>
                <a:spcPct val="0"/>
              </a:spcBef>
              <a:spcAft>
                <a:spcPct val="0"/>
              </a:spcAft>
              <a:defRPr sz="2200">
                <a:solidFill>
                  <a:schemeClr val="tx1"/>
                </a:solidFill>
                <a:latin typeface="Arial" charset="0"/>
              </a:defRPr>
            </a:lvl7pPr>
            <a:lvl8pPr marL="1371600" algn="l" rtl="0" fontAlgn="base">
              <a:spcBef>
                <a:spcPct val="0"/>
              </a:spcBef>
              <a:spcAft>
                <a:spcPct val="0"/>
              </a:spcAft>
              <a:defRPr sz="2200">
                <a:solidFill>
                  <a:schemeClr val="tx1"/>
                </a:solidFill>
                <a:latin typeface="Arial" charset="0"/>
              </a:defRPr>
            </a:lvl8pPr>
            <a:lvl9pPr marL="1828800" algn="l" rtl="0" fontAlgn="base">
              <a:spcBef>
                <a:spcPct val="0"/>
              </a:spcBef>
              <a:spcAft>
                <a:spcPct val="0"/>
              </a:spcAft>
              <a:defRPr sz="2200">
                <a:solidFill>
                  <a:schemeClr val="tx1"/>
                </a:solidFill>
                <a:latin typeface="Arial" charset="0"/>
              </a:defRPr>
            </a:lvl9pPr>
          </a:lstStyle>
          <a:p>
            <a:pPr eaLnBrk="1" hangingPunct="1"/>
            <a:r>
              <a:rPr lang="en-US" sz="2400" dirty="0" smtClean="0">
                <a:solidFill>
                  <a:schemeClr val="tx2"/>
                </a:solidFill>
                <a:latin typeface="Helvetica Neue"/>
                <a:ea typeface="ＭＳ Ｐゴシック" charset="0"/>
                <a:cs typeface="Helvetica" pitchFamily="34" charset="0"/>
              </a:rPr>
              <a:t> </a:t>
            </a:r>
          </a:p>
          <a:p>
            <a:pPr eaLnBrk="1" hangingPunct="1"/>
            <a:endParaRPr lang="en-US" sz="2400" dirty="0" smtClean="0">
              <a:latin typeface="Helvetica Neue"/>
              <a:ea typeface="ＭＳ Ｐゴシック" charset="0"/>
              <a:cs typeface="Helvetica" pitchFamily="34" charset="0"/>
            </a:endParaRPr>
          </a:p>
        </p:txBody>
      </p:sp>
      <p:sp>
        <p:nvSpPr>
          <p:cNvPr id="5" name="TextBox 4"/>
          <p:cNvSpPr txBox="1"/>
          <p:nvPr/>
        </p:nvSpPr>
        <p:spPr>
          <a:xfrm>
            <a:off x="480449" y="6439215"/>
            <a:ext cx="8334532" cy="261610"/>
          </a:xfrm>
          <a:prstGeom prst="rect">
            <a:avLst/>
          </a:prstGeom>
          <a:noFill/>
        </p:spPr>
        <p:txBody>
          <a:bodyPr wrap="square" rtlCol="0">
            <a:spAutoFit/>
          </a:bodyPr>
          <a:lstStyle/>
          <a:p>
            <a:r>
              <a:rPr lang="en-US" sz="1100" dirty="0" smtClean="0"/>
              <a:t>By </a:t>
            </a:r>
            <a:r>
              <a:rPr lang="en-US" sz="1100" dirty="0" smtClean="0">
                <a:latin typeface="Helvetica Neue"/>
                <a:cs typeface="Helvetica" pitchFamily="34" charset="0"/>
                <a:hlinkClick r:id="rId3"/>
              </a:rPr>
              <a:t>http://stackalytics.com/?project_type=integrated&amp;metric=commits&amp;release=juno</a:t>
            </a:r>
            <a:r>
              <a:rPr lang="en-US" sz="1100" dirty="0" smtClean="0">
                <a:latin typeface="Helvetica Neue"/>
                <a:cs typeface="Helvetica" pitchFamily="34" charset="0"/>
              </a:rPr>
              <a:t> </a:t>
            </a:r>
            <a:r>
              <a:rPr lang="en-US" sz="1100" dirty="0" smtClean="0">
                <a:solidFill>
                  <a:srgbClr val="000000"/>
                </a:solidFill>
              </a:rPr>
              <a:t> Oct 9</a:t>
            </a:r>
            <a:r>
              <a:rPr lang="en-US" sz="1100" baseline="30000" dirty="0" smtClean="0">
                <a:solidFill>
                  <a:srgbClr val="000000"/>
                </a:solidFill>
              </a:rPr>
              <a:t>th</a:t>
            </a:r>
            <a:r>
              <a:rPr lang="en-US" sz="1100" dirty="0" smtClean="0">
                <a:solidFill>
                  <a:srgbClr val="000000"/>
                </a:solidFill>
              </a:rPr>
              <a:t> </a:t>
            </a:r>
            <a:endParaRPr lang="en-US" sz="1100" dirty="0"/>
          </a:p>
        </p:txBody>
      </p:sp>
      <p:sp>
        <p:nvSpPr>
          <p:cNvPr id="10" name="TextBox 9"/>
          <p:cNvSpPr txBox="1"/>
          <p:nvPr/>
        </p:nvSpPr>
        <p:spPr>
          <a:xfrm>
            <a:off x="444552" y="2027666"/>
            <a:ext cx="3416300" cy="369332"/>
          </a:xfrm>
          <a:prstGeom prst="rect">
            <a:avLst/>
          </a:prstGeom>
          <a:noFill/>
        </p:spPr>
        <p:txBody>
          <a:bodyPr wrap="square" rtlCol="0">
            <a:spAutoFit/>
          </a:bodyPr>
          <a:lstStyle/>
          <a:p>
            <a:r>
              <a:rPr lang="en-US" dirty="0" smtClean="0">
                <a:hlinkClick r:id="rId3"/>
              </a:rPr>
              <a:t>Contributions by companies</a:t>
            </a:r>
            <a:endParaRPr lang="en-US" dirty="0"/>
          </a:p>
        </p:txBody>
      </p:sp>
      <p:sp>
        <p:nvSpPr>
          <p:cNvPr id="11" name="TextBox 10"/>
          <p:cNvSpPr txBox="1"/>
          <p:nvPr/>
        </p:nvSpPr>
        <p:spPr>
          <a:xfrm>
            <a:off x="4721754" y="3781925"/>
            <a:ext cx="3416300" cy="369332"/>
          </a:xfrm>
          <a:prstGeom prst="rect">
            <a:avLst/>
          </a:prstGeom>
          <a:noFill/>
        </p:spPr>
        <p:txBody>
          <a:bodyPr wrap="square" rtlCol="0">
            <a:spAutoFit/>
          </a:bodyPr>
          <a:lstStyle/>
          <a:p>
            <a:r>
              <a:rPr lang="en-US" dirty="0" smtClean="0">
                <a:hlinkClick r:id="rId4"/>
              </a:rPr>
              <a:t>IBM focus</a:t>
            </a:r>
            <a:r>
              <a:rPr lang="en-US" dirty="0" smtClean="0"/>
              <a:t> </a:t>
            </a:r>
            <a:endParaRPr lang="en-US" dirty="0"/>
          </a:p>
        </p:txBody>
      </p:sp>
      <p:sp>
        <p:nvSpPr>
          <p:cNvPr id="13" name="TextBox 12"/>
          <p:cNvSpPr txBox="1"/>
          <p:nvPr/>
        </p:nvSpPr>
        <p:spPr>
          <a:xfrm>
            <a:off x="4673738" y="1331976"/>
            <a:ext cx="3416300" cy="369332"/>
          </a:xfrm>
          <a:prstGeom prst="rect">
            <a:avLst/>
          </a:prstGeom>
          <a:noFill/>
        </p:spPr>
        <p:txBody>
          <a:bodyPr wrap="square" rtlCol="0">
            <a:spAutoFit/>
          </a:bodyPr>
          <a:lstStyle/>
          <a:p>
            <a:r>
              <a:rPr lang="en-US" dirty="0" smtClean="0">
                <a:hlinkClick r:id="rId3"/>
              </a:rPr>
              <a:t>Community focus  </a:t>
            </a:r>
            <a:r>
              <a:rPr lang="en-US" dirty="0" smtClean="0"/>
              <a:t> </a:t>
            </a:r>
            <a:endParaRPr lang="en-US" dirty="0"/>
          </a:p>
        </p:txBody>
      </p:sp>
      <p:pic>
        <p:nvPicPr>
          <p:cNvPr id="1026" name="Picture 2"/>
          <p:cNvPicPr>
            <a:picLocks noChangeAspect="1" noChangeArrowheads="1"/>
          </p:cNvPicPr>
          <p:nvPr/>
        </p:nvPicPr>
        <p:blipFill>
          <a:blip r:embed="rId5"/>
          <a:srcRect/>
          <a:stretch>
            <a:fillRect/>
          </a:stretch>
        </p:blipFill>
        <p:spPr bwMode="auto">
          <a:xfrm>
            <a:off x="586010" y="2748073"/>
            <a:ext cx="3187424" cy="2270494"/>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a:srcRect/>
          <a:stretch>
            <a:fillRect/>
          </a:stretch>
        </p:blipFill>
        <p:spPr bwMode="auto">
          <a:xfrm>
            <a:off x="4769681" y="1750821"/>
            <a:ext cx="2694356" cy="19790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7"/>
          <a:srcRect/>
          <a:stretch>
            <a:fillRect/>
          </a:stretch>
        </p:blipFill>
        <p:spPr bwMode="auto">
          <a:xfrm>
            <a:off x="4802684" y="4156770"/>
            <a:ext cx="2650719" cy="2018340"/>
          </a:xfrm>
          <a:prstGeom prst="rect">
            <a:avLst/>
          </a:prstGeom>
          <a:noFill/>
          <a:ln w="9525">
            <a:noFill/>
            <a:miter lim="800000"/>
            <a:headEnd/>
            <a:tailEnd/>
          </a:ln>
          <a:effectLst/>
        </p:spPr>
      </p:pic>
      <p:sp>
        <p:nvSpPr>
          <p:cNvPr id="17" name="Title 16"/>
          <p:cNvSpPr>
            <a:spLocks noGrp="1"/>
          </p:cNvSpPr>
          <p:nvPr>
            <p:ph type="title"/>
          </p:nvPr>
        </p:nvSpPr>
        <p:spPr>
          <a:xfrm>
            <a:off x="286865" y="304791"/>
            <a:ext cx="8984726" cy="843526"/>
          </a:xfrm>
        </p:spPr>
        <p:txBody>
          <a:bodyPr/>
          <a:lstStyle/>
          <a:p>
            <a:r>
              <a:rPr lang="en-US" dirty="0" smtClean="0">
                <a:ea typeface="ＭＳ Ｐゴシック" charset="0"/>
                <a:cs typeface="Helvetica" pitchFamily="34" charset="0"/>
              </a:rPr>
              <a:t>IBM #2 for commits to OpenStack Integrated projects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7800" y="577641"/>
            <a:ext cx="876617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2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200">
                <a:solidFill>
                  <a:schemeClr val="tx1"/>
                </a:solidFill>
                <a:latin typeface="Arial" charset="0"/>
                <a:ea typeface="ＭＳ Ｐゴシック" charset="-128"/>
                <a:cs typeface="ＭＳ Ｐゴシック" charset="-128"/>
              </a:defRPr>
            </a:lvl2pPr>
            <a:lvl3pPr algn="l" rtl="0" eaLnBrk="0" fontAlgn="base" hangingPunct="0">
              <a:spcBef>
                <a:spcPct val="0"/>
              </a:spcBef>
              <a:spcAft>
                <a:spcPct val="0"/>
              </a:spcAft>
              <a:defRPr sz="2200">
                <a:solidFill>
                  <a:schemeClr val="tx1"/>
                </a:solidFill>
                <a:latin typeface="Arial" charset="0"/>
                <a:ea typeface="ＭＳ Ｐゴシック" charset="-128"/>
                <a:cs typeface="ＭＳ Ｐゴシック" charset="-128"/>
              </a:defRPr>
            </a:lvl3pPr>
            <a:lvl4pPr algn="l" rtl="0" eaLnBrk="0" fontAlgn="base" hangingPunct="0">
              <a:spcBef>
                <a:spcPct val="0"/>
              </a:spcBef>
              <a:spcAft>
                <a:spcPct val="0"/>
              </a:spcAft>
              <a:defRPr sz="2200">
                <a:solidFill>
                  <a:schemeClr val="tx1"/>
                </a:solidFill>
                <a:latin typeface="Arial" charset="0"/>
                <a:ea typeface="ＭＳ Ｐゴシック" charset="-128"/>
                <a:cs typeface="ＭＳ Ｐゴシック" charset="-128"/>
              </a:defRPr>
            </a:lvl4pPr>
            <a:lvl5pPr algn="l" rtl="0" eaLnBrk="0" fontAlgn="base" hangingPunct="0">
              <a:spcBef>
                <a:spcPct val="0"/>
              </a:spcBef>
              <a:spcAft>
                <a:spcPct val="0"/>
              </a:spcAft>
              <a:defRPr sz="22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2200">
                <a:solidFill>
                  <a:schemeClr val="tx1"/>
                </a:solidFill>
                <a:latin typeface="Arial" charset="0"/>
              </a:defRPr>
            </a:lvl6pPr>
            <a:lvl7pPr marL="914400" algn="l" rtl="0" fontAlgn="base">
              <a:spcBef>
                <a:spcPct val="0"/>
              </a:spcBef>
              <a:spcAft>
                <a:spcPct val="0"/>
              </a:spcAft>
              <a:defRPr sz="2200">
                <a:solidFill>
                  <a:schemeClr val="tx1"/>
                </a:solidFill>
                <a:latin typeface="Arial" charset="0"/>
              </a:defRPr>
            </a:lvl7pPr>
            <a:lvl8pPr marL="1371600" algn="l" rtl="0" fontAlgn="base">
              <a:spcBef>
                <a:spcPct val="0"/>
              </a:spcBef>
              <a:spcAft>
                <a:spcPct val="0"/>
              </a:spcAft>
              <a:defRPr sz="2200">
                <a:solidFill>
                  <a:schemeClr val="tx1"/>
                </a:solidFill>
                <a:latin typeface="Arial" charset="0"/>
              </a:defRPr>
            </a:lvl8pPr>
            <a:lvl9pPr marL="1828800" algn="l" rtl="0" fontAlgn="base">
              <a:spcBef>
                <a:spcPct val="0"/>
              </a:spcBef>
              <a:spcAft>
                <a:spcPct val="0"/>
              </a:spcAft>
              <a:defRPr sz="2200">
                <a:solidFill>
                  <a:schemeClr val="tx1"/>
                </a:solidFill>
                <a:latin typeface="Arial" charset="0"/>
              </a:defRPr>
            </a:lvl9pPr>
          </a:lstStyle>
          <a:p>
            <a:pPr eaLnBrk="1" hangingPunct="1"/>
            <a:r>
              <a:rPr lang="en-US" sz="2400" dirty="0" smtClean="0">
                <a:solidFill>
                  <a:schemeClr val="tx2"/>
                </a:solidFill>
                <a:latin typeface="Helvetica Neue"/>
                <a:ea typeface="ＭＳ Ｐゴシック" charset="0"/>
                <a:cs typeface="Helvetica" pitchFamily="34" charset="0"/>
              </a:rPr>
              <a:t> </a:t>
            </a:r>
          </a:p>
          <a:p>
            <a:pPr eaLnBrk="1" hangingPunct="1"/>
            <a:endParaRPr lang="en-US" sz="2400" dirty="0" smtClean="0">
              <a:latin typeface="Helvetica Neue"/>
              <a:ea typeface="ＭＳ Ｐゴシック" charset="0"/>
              <a:cs typeface="Helvetica" pitchFamily="34" charset="0"/>
            </a:endParaRPr>
          </a:p>
        </p:txBody>
      </p:sp>
      <p:sp>
        <p:nvSpPr>
          <p:cNvPr id="5" name="TextBox 4"/>
          <p:cNvSpPr txBox="1"/>
          <p:nvPr/>
        </p:nvSpPr>
        <p:spPr>
          <a:xfrm>
            <a:off x="618678" y="6417949"/>
            <a:ext cx="8334532" cy="261610"/>
          </a:xfrm>
          <a:prstGeom prst="rect">
            <a:avLst/>
          </a:prstGeom>
          <a:noFill/>
        </p:spPr>
        <p:txBody>
          <a:bodyPr wrap="square" rtlCol="0">
            <a:spAutoFit/>
          </a:bodyPr>
          <a:lstStyle/>
          <a:p>
            <a:r>
              <a:rPr lang="en-US" sz="1100" dirty="0" smtClean="0"/>
              <a:t>By </a:t>
            </a:r>
            <a:r>
              <a:rPr lang="en-US" sz="1100" dirty="0" smtClean="0">
                <a:latin typeface="Helvetica Neue"/>
                <a:cs typeface="Helvetica" pitchFamily="34" charset="0"/>
                <a:hlinkClick r:id="rId3"/>
              </a:rPr>
              <a:t>http://stackalytics.com/?release=juno&amp;metric=commits&amp;project_type=openstack</a:t>
            </a:r>
            <a:r>
              <a:rPr lang="en-US" sz="1100" dirty="0" smtClean="0">
                <a:latin typeface="Helvetica Neue"/>
                <a:cs typeface="Helvetica" pitchFamily="34" charset="0"/>
              </a:rPr>
              <a:t> </a:t>
            </a:r>
            <a:r>
              <a:rPr lang="en-US" sz="1100" dirty="0" smtClean="0">
                <a:solidFill>
                  <a:srgbClr val="000000"/>
                </a:solidFill>
              </a:rPr>
              <a:t> Oct 9</a:t>
            </a:r>
            <a:r>
              <a:rPr lang="en-US" sz="1100" baseline="30000" dirty="0" smtClean="0">
                <a:solidFill>
                  <a:srgbClr val="000000"/>
                </a:solidFill>
              </a:rPr>
              <a:t>th</a:t>
            </a:r>
            <a:r>
              <a:rPr lang="en-US" sz="1100" dirty="0" smtClean="0">
                <a:solidFill>
                  <a:srgbClr val="000000"/>
                </a:solidFill>
              </a:rPr>
              <a:t> </a:t>
            </a:r>
            <a:endParaRPr lang="en-US" sz="1100" dirty="0"/>
          </a:p>
        </p:txBody>
      </p:sp>
      <p:sp>
        <p:nvSpPr>
          <p:cNvPr id="10" name="TextBox 9"/>
          <p:cNvSpPr txBox="1"/>
          <p:nvPr/>
        </p:nvSpPr>
        <p:spPr>
          <a:xfrm>
            <a:off x="444552" y="2027666"/>
            <a:ext cx="3416300" cy="369332"/>
          </a:xfrm>
          <a:prstGeom prst="rect">
            <a:avLst/>
          </a:prstGeom>
          <a:noFill/>
        </p:spPr>
        <p:txBody>
          <a:bodyPr wrap="square" rtlCol="0">
            <a:spAutoFit/>
          </a:bodyPr>
          <a:lstStyle/>
          <a:p>
            <a:r>
              <a:rPr lang="en-US" dirty="0" smtClean="0">
                <a:hlinkClick r:id="rId3"/>
              </a:rPr>
              <a:t>Contributions by companies</a:t>
            </a:r>
            <a:endParaRPr lang="en-US" dirty="0"/>
          </a:p>
        </p:txBody>
      </p:sp>
      <p:sp>
        <p:nvSpPr>
          <p:cNvPr id="11" name="TextBox 10"/>
          <p:cNvSpPr txBox="1"/>
          <p:nvPr/>
        </p:nvSpPr>
        <p:spPr>
          <a:xfrm>
            <a:off x="4732384" y="3781923"/>
            <a:ext cx="3416300" cy="369332"/>
          </a:xfrm>
          <a:prstGeom prst="rect">
            <a:avLst/>
          </a:prstGeom>
          <a:noFill/>
        </p:spPr>
        <p:txBody>
          <a:bodyPr wrap="square" rtlCol="0">
            <a:spAutoFit/>
          </a:bodyPr>
          <a:lstStyle/>
          <a:p>
            <a:r>
              <a:rPr lang="en-US" dirty="0" smtClean="0">
                <a:hlinkClick r:id="rId4"/>
              </a:rPr>
              <a:t>IBM focus</a:t>
            </a:r>
            <a:r>
              <a:rPr lang="en-US" dirty="0" smtClean="0"/>
              <a:t> </a:t>
            </a:r>
            <a:endParaRPr lang="en-US" dirty="0"/>
          </a:p>
        </p:txBody>
      </p:sp>
      <p:sp>
        <p:nvSpPr>
          <p:cNvPr id="13" name="TextBox 12"/>
          <p:cNvSpPr txBox="1"/>
          <p:nvPr/>
        </p:nvSpPr>
        <p:spPr>
          <a:xfrm>
            <a:off x="4620573" y="1278811"/>
            <a:ext cx="3416300" cy="369332"/>
          </a:xfrm>
          <a:prstGeom prst="rect">
            <a:avLst/>
          </a:prstGeom>
          <a:noFill/>
        </p:spPr>
        <p:txBody>
          <a:bodyPr wrap="square" rtlCol="0">
            <a:spAutoFit/>
          </a:bodyPr>
          <a:lstStyle/>
          <a:p>
            <a:r>
              <a:rPr lang="en-US" dirty="0" smtClean="0">
                <a:hlinkClick r:id="rId5"/>
              </a:rPr>
              <a:t>Community focus  </a:t>
            </a:r>
            <a:r>
              <a:rPr lang="en-US" dirty="0" smtClean="0"/>
              <a:t> </a:t>
            </a:r>
            <a:endParaRPr lang="en-US" dirty="0"/>
          </a:p>
        </p:txBody>
      </p:sp>
      <p:pic>
        <p:nvPicPr>
          <p:cNvPr id="2050" name="Picture 2"/>
          <p:cNvPicPr>
            <a:picLocks noChangeAspect="1" noChangeArrowheads="1"/>
          </p:cNvPicPr>
          <p:nvPr/>
        </p:nvPicPr>
        <p:blipFill>
          <a:blip r:embed="rId6"/>
          <a:srcRect/>
          <a:stretch>
            <a:fillRect/>
          </a:stretch>
        </p:blipFill>
        <p:spPr bwMode="auto">
          <a:xfrm>
            <a:off x="568290" y="2589583"/>
            <a:ext cx="3280697" cy="2470508"/>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4621817" y="1694778"/>
            <a:ext cx="3033602" cy="2033046"/>
          </a:xfrm>
          <a:prstGeom prst="rect">
            <a:avLst/>
          </a:prstGeom>
          <a:noFill/>
          <a:ln w="9525">
            <a:noFill/>
            <a:miter lim="800000"/>
            <a:headEnd/>
            <a:tailEnd/>
          </a:ln>
          <a:effectLst/>
        </p:spPr>
      </p:pic>
      <p:pic>
        <p:nvPicPr>
          <p:cNvPr id="2052" name="Picture 4"/>
          <p:cNvPicPr>
            <a:picLocks noChangeAspect="1" noChangeArrowheads="1"/>
          </p:cNvPicPr>
          <p:nvPr/>
        </p:nvPicPr>
        <p:blipFill>
          <a:blip r:embed="rId8"/>
          <a:srcRect/>
          <a:stretch>
            <a:fillRect/>
          </a:stretch>
        </p:blipFill>
        <p:spPr bwMode="auto">
          <a:xfrm>
            <a:off x="4718618" y="4133619"/>
            <a:ext cx="3287676" cy="2126644"/>
          </a:xfrm>
          <a:prstGeom prst="rect">
            <a:avLst/>
          </a:prstGeom>
          <a:noFill/>
          <a:ln w="9525">
            <a:noFill/>
            <a:miter lim="800000"/>
            <a:headEnd/>
            <a:tailEnd/>
          </a:ln>
          <a:effectLst/>
        </p:spPr>
      </p:pic>
      <p:sp>
        <p:nvSpPr>
          <p:cNvPr id="14" name="Title 13"/>
          <p:cNvSpPr>
            <a:spLocks noGrp="1"/>
          </p:cNvSpPr>
          <p:nvPr>
            <p:ph type="title"/>
          </p:nvPr>
        </p:nvSpPr>
        <p:spPr>
          <a:xfrm>
            <a:off x="286865" y="304790"/>
            <a:ext cx="8153400" cy="1261870"/>
          </a:xfrm>
        </p:spPr>
        <p:txBody>
          <a:bodyPr/>
          <a:lstStyle/>
          <a:p>
            <a:r>
              <a:rPr lang="en-US" dirty="0" smtClean="0">
                <a:ea typeface="ＭＳ Ｐゴシック" charset="0"/>
                <a:cs typeface="Helvetica" pitchFamily="34" charset="0"/>
              </a:rPr>
              <a:t>IBM #4 for commits to all OpenStack projects  </a:t>
            </a:r>
            <a:r>
              <a:rPr lang="en-US" sz="2000" dirty="0" smtClean="0">
                <a:ea typeface="ＭＳ Ｐゴシック" charset="0"/>
                <a:cs typeface="Helvetica" pitchFamily="34" charset="0"/>
              </a:rPr>
              <a:t>(</a:t>
            </a:r>
            <a:r>
              <a:rPr lang="en-US" sz="2000" dirty="0" err="1" smtClean="0">
                <a:ea typeface="ＭＳ Ｐゴシック" charset="0"/>
                <a:cs typeface="Helvetica" pitchFamily="34" charset="0"/>
              </a:rPr>
              <a:t>Stackforge</a:t>
            </a:r>
            <a:r>
              <a:rPr lang="en-US" sz="2000" dirty="0" smtClean="0">
                <a:ea typeface="ＭＳ Ｐゴシック" charset="0"/>
                <a:cs typeface="Helvetica" pitchFamily="34" charset="0"/>
              </a:rPr>
              <a:t> excluded)</a:t>
            </a:r>
            <a:r>
              <a:rPr lang="en-US" dirty="0" smtClean="0">
                <a:ea typeface="ＭＳ Ｐゴシック" charset="0"/>
                <a:cs typeface="Helvetica" pitchFamily="34" charset="0"/>
              </a:rPr>
              <a:t/>
            </a:r>
            <a:br>
              <a:rPr lang="en-US" dirty="0" smtClean="0">
                <a:ea typeface="ＭＳ Ｐゴシック" charset="0"/>
                <a:cs typeface="Helvetica" pitchFamily="34" charset="0"/>
              </a:rPr>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981" y="1286084"/>
            <a:ext cx="7555438" cy="5840408"/>
          </a:xfrm>
        </p:spPr>
        <p:txBody>
          <a:bodyPr/>
          <a:lstStyle/>
          <a:p>
            <a:pPr marL="281180" lvl="1" indent="0" algn="ctr">
              <a:spcBef>
                <a:spcPts val="1055"/>
              </a:spcBef>
            </a:pPr>
            <a:endParaRPr lang="en-US" sz="3400" dirty="0" smtClean="0"/>
          </a:p>
          <a:p>
            <a:pPr marL="281180" lvl="1" indent="0" algn="ctr">
              <a:spcBef>
                <a:spcPts val="1055"/>
              </a:spcBef>
            </a:pPr>
            <a:r>
              <a:rPr lang="en-US" sz="3400" dirty="0">
                <a:solidFill>
                  <a:srgbClr val="C00000"/>
                </a:solidFill>
                <a:latin typeface="+mn-lt"/>
              </a:rPr>
              <a:t>With its 10th release, OpenStack supports the widest set of technologies, enabling new use cases across finance, manufacturing, technology and many industries.</a:t>
            </a:r>
            <a:endParaRPr lang="en-US" sz="3400" dirty="0" smtClean="0">
              <a:solidFill>
                <a:srgbClr val="C00000"/>
              </a:solidFill>
              <a:latin typeface="+mn-lt"/>
            </a:endParaRPr>
          </a:p>
        </p:txBody>
      </p:sp>
    </p:spTree>
    <p:extLst>
      <p:ext uri="{BB962C8B-B14F-4D97-AF65-F5344CB8AC3E}">
        <p14:creationId xmlns:p14="http://schemas.microsoft.com/office/powerpoint/2010/main" val="6910333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52882630"/>
              </p:ext>
            </p:extLst>
          </p:nvPr>
        </p:nvGraphicFramePr>
        <p:xfrm>
          <a:off x="553150" y="1029945"/>
          <a:ext cx="7287514" cy="5184758"/>
        </p:xfrm>
        <a:graphic>
          <a:graphicData uri="http://schemas.openxmlformats.org/drawingml/2006/table">
            <a:tbl>
              <a:tblPr firstRow="1" bandRow="1">
                <a:tableStyleId>{5C22544A-7EE6-4342-B048-85BDC9FD1C3A}</a:tableStyleId>
              </a:tblPr>
              <a:tblGrid>
                <a:gridCol w="2458471"/>
                <a:gridCol w="4829043"/>
              </a:tblGrid>
              <a:tr h="1714777">
                <a:tc>
                  <a:txBody>
                    <a:bodyPr/>
                    <a:lstStyle/>
                    <a:p>
                      <a:endParaRPr lang="en-US" sz="1200" dirty="0"/>
                    </a:p>
                  </a:txBody>
                  <a:tcPr marL="64302" marR="64302" marT="32152" marB="32152">
                    <a:solidFill>
                      <a:srgbClr val="800000"/>
                    </a:solidFill>
                  </a:tcPr>
                </a:tc>
                <a:tc>
                  <a:txBody>
                    <a:bodyPr/>
                    <a:lstStyle/>
                    <a:p>
                      <a:endParaRPr lang="en-US" sz="1200" dirty="0"/>
                    </a:p>
                  </a:txBody>
                  <a:tcPr marL="64302" marR="64302" marT="32152" marB="32152">
                    <a:solidFill>
                      <a:schemeClr val="bg1">
                        <a:lumMod val="85000"/>
                      </a:schemeClr>
                    </a:solidFill>
                  </a:tcPr>
                </a:tc>
              </a:tr>
              <a:tr h="1821197">
                <a:tc>
                  <a:txBody>
                    <a:bodyPr/>
                    <a:lstStyle/>
                    <a:p>
                      <a:endParaRPr lang="en-US" sz="1200" dirty="0"/>
                    </a:p>
                  </a:txBody>
                  <a:tcPr marL="64302" marR="64302" marT="32152" marB="32152">
                    <a:solidFill>
                      <a:srgbClr val="800000"/>
                    </a:solidFill>
                  </a:tcPr>
                </a:tc>
                <a:tc>
                  <a:txBody>
                    <a:bodyPr/>
                    <a:lstStyle/>
                    <a:p>
                      <a:endParaRPr lang="en-US" sz="1200" dirty="0"/>
                    </a:p>
                  </a:txBody>
                  <a:tcPr marL="64302" marR="64302" marT="32152" marB="32152">
                    <a:solidFill>
                      <a:schemeClr val="bg1">
                        <a:lumMod val="85000"/>
                      </a:schemeClr>
                    </a:solidFill>
                  </a:tcPr>
                </a:tc>
              </a:tr>
              <a:tr h="1648784">
                <a:tc>
                  <a:txBody>
                    <a:bodyPr/>
                    <a:lstStyle/>
                    <a:p>
                      <a:endParaRPr lang="en-US" sz="1200" dirty="0"/>
                    </a:p>
                  </a:txBody>
                  <a:tcPr marL="64302" marR="64302" marT="32152" marB="32152">
                    <a:solidFill>
                      <a:srgbClr val="800000"/>
                    </a:solidFill>
                  </a:tcPr>
                </a:tc>
                <a:tc>
                  <a:txBody>
                    <a:bodyPr/>
                    <a:lstStyle/>
                    <a:p>
                      <a:endParaRPr lang="en-US" sz="1200" dirty="0"/>
                    </a:p>
                  </a:txBody>
                  <a:tcPr marL="64302" marR="64302" marT="32152" marB="32152">
                    <a:solidFill>
                      <a:schemeClr val="bg1">
                        <a:lumMod val="85000"/>
                      </a:schemeClr>
                    </a:solidFill>
                  </a:tcPr>
                </a:tc>
              </a:tr>
            </a:tbl>
          </a:graphicData>
        </a:graphic>
      </p:graphicFrame>
      <p:sp>
        <p:nvSpPr>
          <p:cNvPr id="4" name="Rectangle 1"/>
          <p:cNvSpPr>
            <a:spLocks noGrp="1" noChangeArrowheads="1"/>
          </p:cNvSpPr>
          <p:nvPr>
            <p:ph type="title"/>
          </p:nvPr>
        </p:nvSpPr>
        <p:spPr>
          <a:xfrm>
            <a:off x="553150" y="419205"/>
            <a:ext cx="7305376" cy="598386"/>
          </a:xfrm>
        </p:spPr>
        <p:txBody>
          <a:bodyPr/>
          <a:lstStyle/>
          <a:p>
            <a:pPr eaLnBrk="1" hangingPunct="1">
              <a:defRPr/>
            </a:pPr>
            <a:r>
              <a:rPr lang="en-US" dirty="0" smtClean="0">
                <a:solidFill>
                  <a:srgbClr val="800000"/>
                </a:solidFill>
              </a:rPr>
              <a:t>OpenStack Juno Key Themes</a:t>
            </a:r>
          </a:p>
        </p:txBody>
      </p:sp>
      <p:sp>
        <p:nvSpPr>
          <p:cNvPr id="6" name="TextBox 5"/>
          <p:cNvSpPr txBox="1"/>
          <p:nvPr/>
        </p:nvSpPr>
        <p:spPr>
          <a:xfrm>
            <a:off x="553152" y="1607212"/>
            <a:ext cx="2464895" cy="1034396"/>
          </a:xfrm>
          <a:prstGeom prst="rect">
            <a:avLst/>
          </a:prstGeom>
          <a:noFill/>
        </p:spPr>
        <p:txBody>
          <a:bodyPr wrap="square" lIns="64273" tIns="32136" rIns="64273" bIns="32136" rtlCol="0">
            <a:spAutoFit/>
          </a:bodyPr>
          <a:lstStyle/>
          <a:p>
            <a:pPr lvl="0"/>
            <a:r>
              <a:rPr lang="en-US" sz="2100" dirty="0">
                <a:latin typeface="+mj-lt"/>
              </a:rPr>
              <a:t>Enterprise </a:t>
            </a:r>
          </a:p>
          <a:p>
            <a:pPr lvl="0"/>
            <a:r>
              <a:rPr lang="en-US" sz="2100" dirty="0">
                <a:latin typeface="+mj-lt"/>
              </a:rPr>
              <a:t>Maturity</a:t>
            </a:r>
          </a:p>
          <a:p>
            <a:pPr lvl="0"/>
            <a:endParaRPr lang="en-US" sz="2100" dirty="0">
              <a:latin typeface="+mj-lt"/>
            </a:endParaRPr>
          </a:p>
        </p:txBody>
      </p:sp>
      <p:sp>
        <p:nvSpPr>
          <p:cNvPr id="7" name="TextBox 6"/>
          <p:cNvSpPr txBox="1"/>
          <p:nvPr/>
        </p:nvSpPr>
        <p:spPr>
          <a:xfrm>
            <a:off x="660319" y="3195138"/>
            <a:ext cx="2250556" cy="1038885"/>
          </a:xfrm>
          <a:prstGeom prst="rect">
            <a:avLst/>
          </a:prstGeom>
          <a:noFill/>
        </p:spPr>
        <p:txBody>
          <a:bodyPr wrap="square" lIns="64273" tIns="32136" rIns="64273" bIns="32136" rtlCol="0">
            <a:spAutoFit/>
          </a:bodyPr>
          <a:lstStyle/>
          <a:p>
            <a:r>
              <a:rPr lang="en-US" sz="2100" dirty="0" smtClean="0">
                <a:latin typeface="+mn-lt"/>
              </a:rPr>
              <a:t>Laying the Foundation for NFV Support</a:t>
            </a:r>
            <a:endParaRPr lang="en-US" sz="2000" dirty="0">
              <a:latin typeface="+mn-lt"/>
            </a:endParaRPr>
          </a:p>
        </p:txBody>
      </p:sp>
      <p:sp>
        <p:nvSpPr>
          <p:cNvPr id="9" name="TextBox 8"/>
          <p:cNvSpPr txBox="1"/>
          <p:nvPr/>
        </p:nvSpPr>
        <p:spPr>
          <a:xfrm>
            <a:off x="3125214" y="1132347"/>
            <a:ext cx="4769035" cy="1603782"/>
          </a:xfrm>
          <a:prstGeom prst="rect">
            <a:avLst/>
          </a:prstGeom>
          <a:noFill/>
        </p:spPr>
        <p:txBody>
          <a:bodyPr wrap="square" lIns="64273" tIns="32136" rIns="64273" bIns="32136" rtlCol="0">
            <a:spAutoFit/>
          </a:bodyPr>
          <a:lstStyle/>
          <a:p>
            <a:pPr marL="196389" indent="-196389">
              <a:buFont typeface="Arial"/>
              <a:buChar char="•"/>
            </a:pPr>
            <a:r>
              <a:rPr lang="en-US" sz="2000" dirty="0" smtClean="0">
                <a:solidFill>
                  <a:srgbClr val="000000"/>
                </a:solidFill>
                <a:latin typeface="+mn-lt"/>
              </a:rPr>
              <a:t>Most widely-supported cloud platform, </a:t>
            </a:r>
            <a:r>
              <a:rPr lang="en-US" sz="2000" dirty="0">
                <a:solidFill>
                  <a:srgbClr val="000000"/>
                </a:solidFill>
                <a:latin typeface="+mn-lt"/>
              </a:rPr>
              <a:t>expanded testing for plugins</a:t>
            </a:r>
          </a:p>
          <a:p>
            <a:pPr marL="196389" indent="-196389">
              <a:buFont typeface="Arial"/>
              <a:buChar char="•"/>
            </a:pPr>
            <a:r>
              <a:rPr lang="en-US" sz="2000" dirty="0" smtClean="0">
                <a:solidFill>
                  <a:srgbClr val="000000"/>
                </a:solidFill>
                <a:latin typeface="+mn-lt"/>
              </a:rPr>
              <a:t>Storage policies for object storage</a:t>
            </a:r>
            <a:endParaRPr lang="en-US" sz="2000" dirty="0">
              <a:solidFill>
                <a:srgbClr val="000000"/>
              </a:solidFill>
              <a:latin typeface="+mn-lt"/>
            </a:endParaRPr>
          </a:p>
          <a:p>
            <a:pPr marL="196389" indent="-196389">
              <a:buFont typeface="Arial"/>
              <a:buChar char="•"/>
            </a:pPr>
            <a:r>
              <a:rPr lang="en-US" sz="2000" dirty="0">
                <a:solidFill>
                  <a:srgbClr val="000000"/>
                </a:solidFill>
                <a:latin typeface="+mn-lt"/>
              </a:rPr>
              <a:t>Federated identity </a:t>
            </a:r>
            <a:r>
              <a:rPr lang="en-US" sz="2000" dirty="0" smtClean="0">
                <a:solidFill>
                  <a:srgbClr val="000000"/>
                </a:solidFill>
                <a:latin typeface="+mn-lt"/>
              </a:rPr>
              <a:t>enhancements</a:t>
            </a:r>
          </a:p>
          <a:p>
            <a:pPr marL="196389" indent="-196389">
              <a:buFont typeface="Arial"/>
              <a:buChar char="•"/>
            </a:pPr>
            <a:r>
              <a:rPr lang="en-US" sz="2000" dirty="0" smtClean="0">
                <a:solidFill>
                  <a:srgbClr val="000000"/>
                </a:solidFill>
                <a:latin typeface="+mn-lt"/>
              </a:rPr>
              <a:t>Operational improvements</a:t>
            </a:r>
            <a:endParaRPr lang="en-US" sz="2000" dirty="0">
              <a:solidFill>
                <a:srgbClr val="000000"/>
              </a:solidFill>
              <a:latin typeface="+mn-lt"/>
            </a:endParaRPr>
          </a:p>
        </p:txBody>
      </p:sp>
      <p:sp>
        <p:nvSpPr>
          <p:cNvPr id="10" name="TextBox 9"/>
          <p:cNvSpPr txBox="1"/>
          <p:nvPr/>
        </p:nvSpPr>
        <p:spPr>
          <a:xfrm>
            <a:off x="3125214" y="3087965"/>
            <a:ext cx="4608281" cy="1296006"/>
          </a:xfrm>
          <a:prstGeom prst="rect">
            <a:avLst/>
          </a:prstGeom>
          <a:noFill/>
        </p:spPr>
        <p:txBody>
          <a:bodyPr wrap="square" lIns="64273" tIns="32136" rIns="64273" bIns="32136" rtlCol="0">
            <a:spAutoFit/>
          </a:bodyPr>
          <a:lstStyle/>
          <a:p>
            <a:pPr marL="196389" indent="-196389">
              <a:buFont typeface="Arial"/>
              <a:buChar char="•"/>
            </a:pPr>
            <a:r>
              <a:rPr lang="en-US" sz="2000" dirty="0">
                <a:solidFill>
                  <a:srgbClr val="000000"/>
                </a:solidFill>
                <a:latin typeface="+mn-lt"/>
              </a:rPr>
              <a:t>OpenStack infrastructure natural home for implementing NFV </a:t>
            </a:r>
          </a:p>
          <a:p>
            <a:pPr marL="196389" indent="-196389">
              <a:buFont typeface="Arial"/>
              <a:buChar char="•"/>
            </a:pPr>
            <a:r>
              <a:rPr lang="en-US" sz="2000" dirty="0">
                <a:solidFill>
                  <a:srgbClr val="000000"/>
                </a:solidFill>
                <a:latin typeface="+mn-lt"/>
              </a:rPr>
              <a:t>NFV </a:t>
            </a:r>
            <a:r>
              <a:rPr lang="en-US" sz="2000" dirty="0" smtClean="0">
                <a:solidFill>
                  <a:srgbClr val="000000"/>
                </a:solidFill>
                <a:latin typeface="+mn-lt"/>
              </a:rPr>
              <a:t>workgroup </a:t>
            </a:r>
            <a:r>
              <a:rPr lang="en-US" sz="2000" dirty="0">
                <a:solidFill>
                  <a:srgbClr val="000000"/>
                </a:solidFill>
                <a:latin typeface="+mn-lt"/>
              </a:rPr>
              <a:t>established, new features landing in </a:t>
            </a:r>
            <a:r>
              <a:rPr lang="en-US" sz="2000" dirty="0" smtClean="0">
                <a:solidFill>
                  <a:srgbClr val="000000"/>
                </a:solidFill>
                <a:latin typeface="+mn-lt"/>
              </a:rPr>
              <a:t>Nova</a:t>
            </a:r>
            <a:endParaRPr lang="en-US" sz="2000" dirty="0">
              <a:solidFill>
                <a:srgbClr val="000000"/>
              </a:solidFill>
              <a:latin typeface="+mn-lt"/>
            </a:endParaRPr>
          </a:p>
        </p:txBody>
      </p:sp>
      <p:sp>
        <p:nvSpPr>
          <p:cNvPr id="13" name="TextBox 12"/>
          <p:cNvSpPr txBox="1"/>
          <p:nvPr/>
        </p:nvSpPr>
        <p:spPr>
          <a:xfrm>
            <a:off x="660319" y="4856331"/>
            <a:ext cx="2250556" cy="1038885"/>
          </a:xfrm>
          <a:prstGeom prst="rect">
            <a:avLst/>
          </a:prstGeom>
          <a:noFill/>
        </p:spPr>
        <p:txBody>
          <a:bodyPr wrap="square" lIns="64273" tIns="32136" rIns="64273" bIns="32136" rtlCol="0">
            <a:spAutoFit/>
          </a:bodyPr>
          <a:lstStyle/>
          <a:p>
            <a:r>
              <a:rPr lang="en-US" sz="2100" dirty="0" smtClean="0">
                <a:latin typeface="+mn-lt"/>
              </a:rPr>
              <a:t>New Data Processing Capability</a:t>
            </a:r>
            <a:endParaRPr lang="en-US" sz="2000" dirty="0">
              <a:latin typeface="+mn-lt"/>
            </a:endParaRPr>
          </a:p>
        </p:txBody>
      </p:sp>
      <p:sp>
        <p:nvSpPr>
          <p:cNvPr id="11" name="TextBox 10"/>
          <p:cNvSpPr txBox="1"/>
          <p:nvPr/>
        </p:nvSpPr>
        <p:spPr>
          <a:xfrm>
            <a:off x="3125214" y="4695571"/>
            <a:ext cx="4608281" cy="1296006"/>
          </a:xfrm>
          <a:prstGeom prst="rect">
            <a:avLst/>
          </a:prstGeom>
          <a:noFill/>
        </p:spPr>
        <p:txBody>
          <a:bodyPr wrap="square" lIns="64273" tIns="32136" rIns="64273" bIns="32136" rtlCol="0">
            <a:spAutoFit/>
          </a:bodyPr>
          <a:lstStyle/>
          <a:p>
            <a:pPr marL="196389" indent="-196389">
              <a:buFont typeface="Arial"/>
              <a:buChar char="•"/>
            </a:pPr>
            <a:r>
              <a:rPr lang="en-US" sz="2000" dirty="0">
                <a:solidFill>
                  <a:srgbClr val="000000"/>
                </a:solidFill>
                <a:latin typeface="+mn-lt"/>
              </a:rPr>
              <a:t>New Data Processing capability part of integrated </a:t>
            </a:r>
            <a:r>
              <a:rPr lang="en-US" sz="2000" dirty="0" smtClean="0">
                <a:solidFill>
                  <a:srgbClr val="000000"/>
                </a:solidFill>
                <a:latin typeface="+mn-lt"/>
              </a:rPr>
              <a:t>release</a:t>
            </a:r>
          </a:p>
          <a:p>
            <a:pPr marL="196389" indent="-196389">
              <a:buFont typeface="Arial"/>
              <a:buChar char="•"/>
            </a:pPr>
            <a:r>
              <a:rPr lang="en-US" sz="2000" dirty="0" smtClean="0">
                <a:solidFill>
                  <a:srgbClr val="000000"/>
                </a:solidFill>
                <a:latin typeface="+mn-lt"/>
              </a:rPr>
              <a:t>Quickly provision and manage </a:t>
            </a:r>
            <a:r>
              <a:rPr lang="en-US" sz="2000" dirty="0" err="1" smtClean="0">
                <a:solidFill>
                  <a:srgbClr val="000000"/>
                </a:solidFill>
                <a:latin typeface="+mn-lt"/>
              </a:rPr>
              <a:t>Hadoop</a:t>
            </a:r>
            <a:r>
              <a:rPr lang="en-US" sz="2000" dirty="0" smtClean="0">
                <a:solidFill>
                  <a:srgbClr val="000000"/>
                </a:solidFill>
                <a:latin typeface="+mn-lt"/>
              </a:rPr>
              <a:t> </a:t>
            </a:r>
            <a:r>
              <a:rPr lang="en-US" sz="2000" dirty="0">
                <a:solidFill>
                  <a:srgbClr val="000000"/>
                </a:solidFill>
                <a:latin typeface="+mn-lt"/>
              </a:rPr>
              <a:t>and </a:t>
            </a:r>
            <a:r>
              <a:rPr lang="en-US" sz="2000" dirty="0" smtClean="0">
                <a:solidFill>
                  <a:srgbClr val="000000"/>
                </a:solidFill>
                <a:latin typeface="+mn-lt"/>
              </a:rPr>
              <a:t>Spark</a:t>
            </a:r>
            <a:endParaRPr lang="en-US" sz="2000" dirty="0">
              <a:solidFill>
                <a:srgbClr val="000000"/>
              </a:solidFill>
              <a:latin typeface="+mn-lt"/>
            </a:endParaRPr>
          </a:p>
        </p:txBody>
      </p:sp>
    </p:spTree>
    <p:extLst>
      <p:ext uri="{BB962C8B-B14F-4D97-AF65-F5344CB8AC3E}">
        <p14:creationId xmlns:p14="http://schemas.microsoft.com/office/powerpoint/2010/main" val="30987490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23" y="247077"/>
            <a:ext cx="7716192" cy="598386"/>
          </a:xfrm>
        </p:spPr>
        <p:txBody>
          <a:bodyPr/>
          <a:lstStyle/>
          <a:p>
            <a:r>
              <a:rPr lang="en-US" dirty="0" smtClean="0"/>
              <a:t>Key Themes Across the Community</a:t>
            </a:r>
            <a:endParaRPr lang="en-US" dirty="0"/>
          </a:p>
        </p:txBody>
      </p:sp>
      <p:sp>
        <p:nvSpPr>
          <p:cNvPr id="3" name="Content Placeholder 2"/>
          <p:cNvSpPr>
            <a:spLocks noGrp="1"/>
          </p:cNvSpPr>
          <p:nvPr>
            <p:ph idx="1"/>
          </p:nvPr>
        </p:nvSpPr>
        <p:spPr>
          <a:xfrm>
            <a:off x="499567" y="910420"/>
            <a:ext cx="7955944" cy="5458107"/>
          </a:xfrm>
        </p:spPr>
        <p:txBody>
          <a:bodyPr/>
          <a:lstStyle/>
          <a:p>
            <a:pPr marL="0" indent="0">
              <a:spcBef>
                <a:spcPts val="1055"/>
              </a:spcBef>
            </a:pPr>
            <a:r>
              <a:rPr lang="en-US" sz="2000" b="1" dirty="0">
                <a:solidFill>
                  <a:schemeClr val="tx2">
                    <a:lumMod val="85000"/>
                    <a:lumOff val="15000"/>
                  </a:schemeClr>
                </a:solidFill>
                <a:latin typeface="+mn-lt"/>
              </a:rPr>
              <a:t>Voice of the user &amp; operator continues to shape software</a:t>
            </a:r>
          </a:p>
          <a:p>
            <a:pPr marL="602558" lvl="1" indent="-321364">
              <a:spcBef>
                <a:spcPts val="1055"/>
              </a:spcBef>
              <a:buFont typeface="Arial"/>
              <a:buChar char="•"/>
            </a:pPr>
            <a:r>
              <a:rPr lang="en-US" sz="2000" dirty="0">
                <a:solidFill>
                  <a:schemeClr val="tx2">
                    <a:lumMod val="85000"/>
                    <a:lumOff val="15000"/>
                  </a:schemeClr>
                </a:solidFill>
                <a:latin typeface="+mn-lt"/>
              </a:rPr>
              <a:t>Operator </a:t>
            </a:r>
            <a:r>
              <a:rPr lang="en-US" sz="2000" dirty="0" err="1" smtClean="0">
                <a:solidFill>
                  <a:schemeClr val="tx2">
                    <a:lumMod val="85000"/>
                    <a:lumOff val="15000"/>
                  </a:schemeClr>
                </a:solidFill>
                <a:latin typeface="+mn-lt"/>
              </a:rPr>
              <a:t>meetups</a:t>
            </a:r>
            <a:r>
              <a:rPr lang="en-US" sz="2000" dirty="0" smtClean="0">
                <a:solidFill>
                  <a:schemeClr val="tx2">
                    <a:lumMod val="85000"/>
                    <a:lumOff val="15000"/>
                  </a:schemeClr>
                </a:solidFill>
                <a:latin typeface="+mn-lt"/>
              </a:rPr>
              <a:t> continue to drive valuable feedback. Many operational enhancements and thousands of bug fixes accepted.</a:t>
            </a:r>
            <a:endParaRPr lang="en-US" sz="2000" dirty="0">
              <a:solidFill>
                <a:schemeClr val="tx2">
                  <a:lumMod val="85000"/>
                  <a:lumOff val="15000"/>
                </a:schemeClr>
              </a:solidFill>
              <a:latin typeface="+mn-lt"/>
            </a:endParaRPr>
          </a:p>
          <a:p>
            <a:pPr marL="602558" lvl="1" indent="-321364">
              <a:spcBef>
                <a:spcPts val="1055"/>
              </a:spcBef>
              <a:buFont typeface="Arial"/>
              <a:buChar char="•"/>
            </a:pPr>
            <a:r>
              <a:rPr lang="en-US" sz="2000" dirty="0">
                <a:solidFill>
                  <a:schemeClr val="tx2">
                    <a:lumMod val="85000"/>
                    <a:lumOff val="15000"/>
                  </a:schemeClr>
                </a:solidFill>
                <a:latin typeface="+mn-lt"/>
              </a:rPr>
              <a:t>Users </a:t>
            </a:r>
            <a:r>
              <a:rPr lang="en-US" sz="2000" dirty="0" smtClean="0">
                <a:solidFill>
                  <a:schemeClr val="tx2">
                    <a:lumMod val="85000"/>
                    <a:lumOff val="15000"/>
                  </a:schemeClr>
                </a:solidFill>
                <a:latin typeface="+mn-lt"/>
              </a:rPr>
              <a:t>spanning </a:t>
            </a:r>
            <a:r>
              <a:rPr lang="en-US" sz="2000" dirty="0">
                <a:solidFill>
                  <a:schemeClr val="tx2">
                    <a:lumMod val="85000"/>
                    <a:lumOff val="15000"/>
                  </a:schemeClr>
                </a:solidFill>
                <a:latin typeface="+mn-lt"/>
              </a:rPr>
              <a:t>enterprise and various </a:t>
            </a:r>
            <a:r>
              <a:rPr lang="en-US" sz="2000" dirty="0" smtClean="0">
                <a:solidFill>
                  <a:schemeClr val="tx2">
                    <a:lumMod val="85000"/>
                    <a:lumOff val="15000"/>
                  </a:schemeClr>
                </a:solidFill>
                <a:latin typeface="+mn-lt"/>
              </a:rPr>
              <a:t>verticals bringing new requirements, including NFV, Win The Enterprise and End User working group efforts</a:t>
            </a:r>
            <a:endParaRPr lang="en-US" sz="2000" dirty="0">
              <a:solidFill>
                <a:schemeClr val="tx2">
                  <a:lumMod val="85000"/>
                  <a:lumOff val="15000"/>
                </a:schemeClr>
              </a:solidFill>
              <a:latin typeface="+mn-lt"/>
            </a:endParaRPr>
          </a:p>
          <a:p>
            <a:pPr marL="0" indent="0">
              <a:spcBef>
                <a:spcPts val="1055"/>
              </a:spcBef>
            </a:pPr>
            <a:r>
              <a:rPr lang="en-US" sz="2100" b="1" dirty="0" smtClean="0">
                <a:solidFill>
                  <a:schemeClr val="tx2">
                    <a:lumMod val="85000"/>
                    <a:lumOff val="15000"/>
                  </a:schemeClr>
                </a:solidFill>
                <a:latin typeface="+mn-lt"/>
              </a:rPr>
              <a:t>Marketplace offers new paths to adoption</a:t>
            </a:r>
            <a:endParaRPr lang="en-US" sz="2100" b="1" dirty="0">
              <a:solidFill>
                <a:schemeClr val="tx2">
                  <a:lumMod val="85000"/>
                  <a:lumOff val="15000"/>
                </a:schemeClr>
              </a:solidFill>
              <a:latin typeface="+mn-lt"/>
            </a:endParaRPr>
          </a:p>
          <a:p>
            <a:pPr marL="602558" lvl="1" indent="-321364">
              <a:spcBef>
                <a:spcPts val="1055"/>
              </a:spcBef>
              <a:buFont typeface="Arial"/>
              <a:buChar char="•"/>
            </a:pPr>
            <a:r>
              <a:rPr lang="en-US" sz="2000" dirty="0">
                <a:solidFill>
                  <a:schemeClr val="tx2">
                    <a:lumMod val="85000"/>
                    <a:lumOff val="15000"/>
                  </a:schemeClr>
                </a:solidFill>
                <a:latin typeface="+mn-lt"/>
              </a:rPr>
              <a:t>One size does not fit all: that’s why OpenStack is still the right choice for many. Helping simplify options for users.</a:t>
            </a:r>
          </a:p>
          <a:p>
            <a:pPr marL="602558" lvl="1" indent="-321364">
              <a:spcBef>
                <a:spcPts val="1055"/>
              </a:spcBef>
              <a:buFont typeface="Arial"/>
              <a:buChar char="•"/>
            </a:pPr>
            <a:r>
              <a:rPr lang="en-US" sz="2000" dirty="0">
                <a:solidFill>
                  <a:schemeClr val="tx2">
                    <a:lumMod val="85000"/>
                    <a:lumOff val="15000"/>
                  </a:schemeClr>
                </a:solidFill>
                <a:latin typeface="+mn-lt"/>
              </a:rPr>
              <a:t>Added Hosted Private Cloud to </a:t>
            </a:r>
            <a:r>
              <a:rPr lang="en-US" sz="2000" dirty="0" smtClean="0">
                <a:solidFill>
                  <a:schemeClr val="tx2">
                    <a:lumMod val="85000"/>
                    <a:lumOff val="15000"/>
                  </a:schemeClr>
                </a:solidFill>
                <a:latin typeface="+mn-lt"/>
              </a:rPr>
              <a:t>Marketplace</a:t>
            </a:r>
            <a:endParaRPr lang="en-US" sz="2000" dirty="0">
              <a:solidFill>
                <a:schemeClr val="tx2">
                  <a:lumMod val="85000"/>
                  <a:lumOff val="15000"/>
                </a:schemeClr>
              </a:solidFill>
              <a:latin typeface="+mn-lt"/>
            </a:endParaRPr>
          </a:p>
          <a:p>
            <a:pPr marL="0" indent="0">
              <a:spcBef>
                <a:spcPts val="1055"/>
              </a:spcBef>
            </a:pPr>
            <a:r>
              <a:rPr lang="en-US" sz="2100" b="1" dirty="0" smtClean="0">
                <a:solidFill>
                  <a:schemeClr val="tx2">
                    <a:lumMod val="85000"/>
                    <a:lumOff val="15000"/>
                  </a:schemeClr>
                </a:solidFill>
                <a:latin typeface="+mn-lt"/>
              </a:rPr>
              <a:t>New active consumption model</a:t>
            </a:r>
          </a:p>
          <a:p>
            <a:pPr marL="602558" lvl="1" indent="-321364">
              <a:spcBef>
                <a:spcPts val="1055"/>
              </a:spcBef>
              <a:buFont typeface="Arial"/>
              <a:buChar char="•"/>
            </a:pPr>
            <a:r>
              <a:rPr lang="en-US" sz="2000" dirty="0" smtClean="0">
                <a:solidFill>
                  <a:schemeClr val="tx2">
                    <a:lumMod val="85000"/>
                    <a:lumOff val="15000"/>
                  </a:schemeClr>
                </a:solidFill>
                <a:latin typeface="+mn-lt"/>
              </a:rPr>
              <a:t>Mix and match technology options in every datacenter</a:t>
            </a:r>
          </a:p>
          <a:p>
            <a:pPr marL="602558" lvl="1" indent="-321364">
              <a:spcBef>
                <a:spcPts val="1055"/>
              </a:spcBef>
              <a:buFont typeface="Arial"/>
              <a:buChar char="•"/>
            </a:pPr>
            <a:r>
              <a:rPr lang="en-US" sz="2000" dirty="0" smtClean="0">
                <a:solidFill>
                  <a:schemeClr val="tx2">
                    <a:lumMod val="85000"/>
                    <a:lumOff val="15000"/>
                  </a:schemeClr>
                </a:solidFill>
                <a:latin typeface="+mn-lt"/>
              </a:rPr>
              <a:t>Users desire more control and leverage with technology providers</a:t>
            </a:r>
            <a:endParaRPr lang="en-US" sz="2000" dirty="0">
              <a:solidFill>
                <a:schemeClr val="tx2">
                  <a:lumMod val="85000"/>
                  <a:lumOff val="15000"/>
                </a:schemeClr>
              </a:solidFill>
              <a:latin typeface="+mn-lt"/>
            </a:endParaRPr>
          </a:p>
        </p:txBody>
      </p:sp>
    </p:spTree>
    <p:extLst>
      <p:ext uri="{BB962C8B-B14F-4D97-AF65-F5344CB8AC3E}">
        <p14:creationId xmlns:p14="http://schemas.microsoft.com/office/powerpoint/2010/main" val="192034675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30205" y="213789"/>
            <a:ext cx="7358063" cy="1241227"/>
          </a:xfrm>
        </p:spPr>
        <p:txBody>
          <a:bodyPr/>
          <a:lstStyle/>
          <a:p>
            <a:pPr eaLnBrk="1" hangingPunct="1">
              <a:defRPr/>
            </a:pPr>
            <a:r>
              <a:rPr lang="en-US" dirty="0" smtClean="0">
                <a:solidFill>
                  <a:srgbClr val="800000"/>
                </a:solidFill>
              </a:rPr>
              <a:t>Key Growth Stats</a:t>
            </a:r>
          </a:p>
        </p:txBody>
      </p:sp>
      <p:graphicFrame>
        <p:nvGraphicFramePr>
          <p:cNvPr id="7170" name="Group 2"/>
          <p:cNvGraphicFramePr>
            <a:graphicFrameLocks noGrp="1"/>
          </p:cNvGraphicFramePr>
          <p:nvPr>
            <p:extLst>
              <p:ext uri="{D42A27DB-BD31-4B8C-83A1-F6EECF244321}">
                <p14:modId xmlns:p14="http://schemas.microsoft.com/office/powerpoint/2010/main" val="2854660742"/>
              </p:ext>
            </p:extLst>
          </p:nvPr>
        </p:nvGraphicFramePr>
        <p:xfrm>
          <a:off x="392396" y="749657"/>
          <a:ext cx="7546748" cy="5466776"/>
        </p:xfrm>
        <a:graphic>
          <a:graphicData uri="http://schemas.openxmlformats.org/drawingml/2006/table">
            <a:tbl>
              <a:tblPr>
                <a:tableStyleId>{2D5ABB26-0587-4C30-8999-92F81FD0307C}</a:tableStyleId>
              </a:tblPr>
              <a:tblGrid>
                <a:gridCol w="1987673"/>
                <a:gridCol w="5559075"/>
              </a:tblGrid>
              <a:tr h="779795">
                <a:tc>
                  <a:txBody>
                    <a:bodyPr/>
                    <a:lstStyle/>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r>
                        <a:rPr kumimoji="0" lang="en-US" sz="1700" b="1" i="0" u="none" strike="noStrike" cap="none" normalizeH="0" baseline="0" dirty="0" smtClean="0">
                          <a:ln>
                            <a:noFill/>
                          </a:ln>
                          <a:solidFill>
                            <a:schemeClr val="tx1"/>
                          </a:solidFill>
                          <a:effectLst/>
                          <a:latin typeface="+mn-lt"/>
                          <a:ea typeface="+mn-ea"/>
                          <a:cs typeface="Arial" pitchFamily="34" charset="0"/>
                          <a:sym typeface="Helvetica Neue" charset="0"/>
                        </a:rPr>
                        <a:t>Contributor Growth</a:t>
                      </a:r>
                      <a:endParaRPr kumimoji="0" lang="en-US" sz="1700" b="1"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marL="0" marR="0" lvl="0" indent="0" algn="l" defTabSz="914400" rtl="0" eaLnBrk="1" fontAlgn="base" latinLnBrk="0" hangingPunct="1">
                        <a:lnSpc>
                          <a:spcPts val="2300"/>
                        </a:lnSpc>
                        <a:spcBef>
                          <a:spcPts val="0"/>
                        </a:spcBef>
                        <a:spcAft>
                          <a:spcPct val="0"/>
                        </a:spcAft>
                        <a:buClr>
                          <a:srgbClr val="AF1C1C"/>
                        </a:buClr>
                        <a:buSzPct val="60000"/>
                        <a:buFont typeface="Lucida Grande" charset="0"/>
                        <a:buNone/>
                        <a:tabLst/>
                      </a:pPr>
                      <a:r>
                        <a:rPr kumimoji="0" lang="en-US" sz="1700" b="1" u="none" strike="noStrike" cap="none" normalizeH="0" baseline="0" dirty="0" smtClean="0">
                          <a:ln>
                            <a:noFill/>
                          </a:ln>
                          <a:solidFill>
                            <a:srgbClr val="000000"/>
                          </a:solidFill>
                          <a:effectLst/>
                          <a:latin typeface="+mn-lt"/>
                          <a:cs typeface="Arial" pitchFamily="34" charset="0"/>
                          <a:sym typeface="Helvetica Neue" charset="0"/>
                        </a:rPr>
                        <a:t>1,419 contributors </a:t>
                      </a:r>
                      <a:r>
                        <a:rPr kumimoji="0" lang="en-US" sz="1700" b="0" u="none" strike="noStrike" cap="none" normalizeH="0" baseline="0" dirty="0" smtClean="0">
                          <a:ln>
                            <a:noFill/>
                          </a:ln>
                          <a:solidFill>
                            <a:srgbClr val="000000"/>
                          </a:solidFill>
                          <a:effectLst/>
                          <a:latin typeface="+mn-lt"/>
                          <a:cs typeface="Arial" pitchFamily="34" charset="0"/>
                          <a:sym typeface="Helvetica Neue" charset="0"/>
                        </a:rPr>
                        <a:t>to Juno; a</a:t>
                      </a:r>
                      <a:r>
                        <a:rPr kumimoji="0" lang="en-US" sz="1700" u="none" strike="noStrike" cap="none" normalizeH="0" baseline="0" dirty="0" smtClean="0">
                          <a:ln>
                            <a:noFill/>
                          </a:ln>
                          <a:solidFill>
                            <a:srgbClr val="000000"/>
                          </a:solidFill>
                          <a:effectLst/>
                          <a:latin typeface="+mn-lt"/>
                          <a:cs typeface="Arial" pitchFamily="34" charset="0"/>
                          <a:sym typeface="Helvetica Neue" charset="0"/>
                        </a:rPr>
                        <a:t> </a:t>
                      </a:r>
                      <a:r>
                        <a:rPr kumimoji="0" lang="en-US" sz="1700" b="1" u="none" strike="noStrike" cap="none" normalizeH="0" baseline="0" dirty="0" smtClean="0">
                          <a:ln>
                            <a:noFill/>
                          </a:ln>
                          <a:solidFill>
                            <a:srgbClr val="000000"/>
                          </a:solidFill>
                          <a:effectLst/>
                          <a:latin typeface="+mn-lt"/>
                          <a:cs typeface="Arial" pitchFamily="34" charset="0"/>
                          <a:sym typeface="Helvetica Neue" charset="0"/>
                        </a:rPr>
                        <a:t>16% increase </a:t>
                      </a:r>
                      <a:r>
                        <a:rPr kumimoji="0" lang="en-US" sz="1700" u="none" strike="noStrike" cap="none" normalizeH="0" baseline="0" dirty="0" smtClean="0">
                          <a:ln>
                            <a:noFill/>
                          </a:ln>
                          <a:solidFill>
                            <a:srgbClr val="000000"/>
                          </a:solidFill>
                          <a:effectLst/>
                          <a:latin typeface="+mn-lt"/>
                          <a:cs typeface="Arial" pitchFamily="34" charset="0"/>
                          <a:sym typeface="Helvetica Neue" charset="0"/>
                        </a:rPr>
                        <a:t>from the Icehouse release</a:t>
                      </a:r>
                      <a:endParaRPr kumimoji="0" lang="en-US" sz="1700" b="0" i="0" u="none" strike="noStrike" cap="none" normalizeH="0" baseline="0" dirty="0">
                        <a:ln>
                          <a:noFill/>
                        </a:ln>
                        <a:solidFill>
                          <a:srgbClr val="000000"/>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r>
              <a:tr h="1104618">
                <a:tc>
                  <a:txBody>
                    <a:bodyPr/>
                    <a:lstStyle/>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endParaRPr kumimoji="0" lang="en-US" sz="1700" b="1" u="none" strike="noStrike" cap="none" normalizeH="0" baseline="0" dirty="0" smtClean="0">
                        <a:ln>
                          <a:noFill/>
                        </a:ln>
                        <a:solidFill>
                          <a:schemeClr val="tx1"/>
                        </a:solidFill>
                        <a:effectLst/>
                        <a:latin typeface="+mn-lt"/>
                        <a:cs typeface="Arial" pitchFamily="34" charset="0"/>
                        <a:sym typeface="Helvetica Neue" charset="0"/>
                      </a:endParaRPr>
                    </a:p>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r>
                        <a:rPr kumimoji="0" lang="en-US" sz="1700" b="1" u="none" strike="noStrike" cap="none" normalizeH="0" baseline="0" dirty="0" smtClean="0">
                          <a:ln>
                            <a:noFill/>
                          </a:ln>
                          <a:solidFill>
                            <a:schemeClr val="tx1"/>
                          </a:solidFill>
                          <a:effectLst/>
                          <a:latin typeface="+mn-lt"/>
                          <a:cs typeface="Arial" pitchFamily="34" charset="0"/>
                          <a:sym typeface="Helvetica Neue" charset="0"/>
                        </a:rPr>
                        <a:t>Total Number of </a:t>
                      </a:r>
                    </a:p>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r>
                        <a:rPr kumimoji="0" lang="en-US" sz="1700" b="1"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Features</a:t>
                      </a:r>
                    </a:p>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endParaRPr kumimoji="0" lang="en-US" sz="1700" b="1"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marL="0" marR="0" lvl="0" indent="0" algn="l" defTabSz="914400" rtl="0" eaLnBrk="1" fontAlgn="base" latinLnBrk="0" hangingPunct="1">
                        <a:lnSpc>
                          <a:spcPts val="2300"/>
                        </a:lnSpc>
                        <a:spcBef>
                          <a:spcPts val="0"/>
                        </a:spcBef>
                        <a:spcAft>
                          <a:spcPct val="0"/>
                        </a:spcAft>
                        <a:buClr>
                          <a:srgbClr val="AF1C1C"/>
                        </a:buClr>
                        <a:buSzPct val="60000"/>
                        <a:buFont typeface="Lucida Grande" charset="0"/>
                        <a:buNone/>
                        <a:tabLst/>
                        <a:defRPr/>
                      </a:pPr>
                      <a:endParaRPr kumimoji="0" lang="en-US" sz="1700" u="none" strike="noStrike" cap="none" normalizeH="0" baseline="0" dirty="0" smtClean="0">
                        <a:ln>
                          <a:noFill/>
                        </a:ln>
                        <a:solidFill>
                          <a:schemeClr val="tx1"/>
                        </a:solidFill>
                        <a:effectLst/>
                        <a:latin typeface="+mn-lt"/>
                        <a:cs typeface="Arial" pitchFamily="34" charset="0"/>
                        <a:sym typeface="Helvetica Neue" charset="0"/>
                      </a:endParaRPr>
                    </a:p>
                    <a:p>
                      <a:pPr marL="0" marR="0" lvl="0" indent="0" algn="l" defTabSz="914400" rtl="0" eaLnBrk="1" fontAlgn="base" latinLnBrk="0" hangingPunct="1">
                        <a:lnSpc>
                          <a:spcPts val="2300"/>
                        </a:lnSpc>
                        <a:spcBef>
                          <a:spcPts val="0"/>
                        </a:spcBef>
                        <a:spcAft>
                          <a:spcPct val="0"/>
                        </a:spcAft>
                        <a:buClr>
                          <a:srgbClr val="AF1C1C"/>
                        </a:buClr>
                        <a:buSzPct val="60000"/>
                        <a:buFont typeface="Lucida Grande" charset="0"/>
                        <a:buNone/>
                        <a:tabLst/>
                        <a:defRPr/>
                      </a:pPr>
                      <a:r>
                        <a:rPr kumimoji="0" lang="en-US" sz="1700" u="none" strike="noStrike" cap="none" normalizeH="0" baseline="0" dirty="0" smtClean="0">
                          <a:ln>
                            <a:noFill/>
                          </a:ln>
                          <a:solidFill>
                            <a:schemeClr val="tx1"/>
                          </a:solidFill>
                          <a:effectLst/>
                          <a:latin typeface="+mn-lt"/>
                          <a:cs typeface="Arial" pitchFamily="34" charset="0"/>
                          <a:sym typeface="Helvetica Neue" charset="0"/>
                        </a:rPr>
                        <a:t>Approximately </a:t>
                      </a:r>
                      <a:r>
                        <a:rPr kumimoji="0" lang="en-US" sz="1700" b="1" u="none" strike="noStrike" cap="none" normalizeH="0" baseline="0" dirty="0" smtClean="0">
                          <a:ln>
                            <a:noFill/>
                          </a:ln>
                          <a:solidFill>
                            <a:schemeClr val="tx1"/>
                          </a:solidFill>
                          <a:effectLst/>
                          <a:latin typeface="+mn-lt"/>
                          <a:cs typeface="Arial" pitchFamily="34" charset="0"/>
                          <a:sym typeface="Helvetica Neue" charset="0"/>
                        </a:rPr>
                        <a:t>310 new features</a:t>
                      </a:r>
                      <a:r>
                        <a:rPr kumimoji="0" lang="en-US" sz="1700" u="none" strike="noStrike" cap="none" normalizeH="0" baseline="0" dirty="0" smtClean="0">
                          <a:ln>
                            <a:noFill/>
                          </a:ln>
                          <a:solidFill>
                            <a:schemeClr val="tx1"/>
                          </a:solidFill>
                          <a:effectLst/>
                          <a:latin typeface="+mn-lt"/>
                          <a:cs typeface="Arial" pitchFamily="34" charset="0"/>
                          <a:sym typeface="Helvetica Neue" charset="0"/>
                        </a:rPr>
                        <a:t> in the Icehouse release</a:t>
                      </a:r>
                      <a:endParaRPr kumimoji="0" lang="en-US" sz="1700" b="0"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endParaRPr>
                    </a:p>
                    <a:p>
                      <a:pPr marL="0" marR="0" lvl="0" indent="0" algn="l" defTabSz="914400" rtl="0" eaLnBrk="1" fontAlgn="base" latinLnBrk="0" hangingPunct="1">
                        <a:lnSpc>
                          <a:spcPts val="2300"/>
                        </a:lnSpc>
                        <a:spcBef>
                          <a:spcPts val="0"/>
                        </a:spcBef>
                        <a:spcAft>
                          <a:spcPct val="0"/>
                        </a:spcAft>
                        <a:buClr>
                          <a:srgbClr val="AF1C1C"/>
                        </a:buClr>
                        <a:buSzPct val="60000"/>
                        <a:buFont typeface="Lucida Grande" charset="0"/>
                        <a:buNone/>
                        <a:tabLst/>
                      </a:pPr>
                      <a:endParaRPr kumimoji="0" lang="en-US" sz="1700" b="0"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r>
              <a:tr h="779795">
                <a:tc>
                  <a:txBody>
                    <a:bodyPr/>
                    <a:lstStyle/>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r>
                        <a:rPr kumimoji="0" lang="en-US" sz="1700" b="1" i="0" u="none" strike="noStrike" cap="none" normalizeH="0" baseline="0" dirty="0" smtClean="0">
                          <a:ln>
                            <a:noFill/>
                          </a:ln>
                          <a:solidFill>
                            <a:schemeClr val="tx1"/>
                          </a:solidFill>
                          <a:effectLst/>
                          <a:latin typeface="+mn-lt"/>
                          <a:ea typeface="+mn-ea"/>
                          <a:cs typeface="Arial" pitchFamily="34" charset="0"/>
                          <a:sym typeface="Helvetica Neue" charset="0"/>
                        </a:rPr>
                        <a:t>Bugs Fixed</a:t>
                      </a:r>
                      <a:endParaRPr kumimoji="0" lang="en-US" sz="1700" b="1"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marL="0" marR="0" lvl="0" indent="0" algn="l" defTabSz="914400" rtl="0" eaLnBrk="1" fontAlgn="base" latinLnBrk="0" hangingPunct="1">
                        <a:lnSpc>
                          <a:spcPts val="2300"/>
                        </a:lnSpc>
                        <a:spcBef>
                          <a:spcPts val="0"/>
                        </a:spcBef>
                        <a:spcAft>
                          <a:spcPct val="0"/>
                        </a:spcAft>
                        <a:buClr>
                          <a:srgbClr val="AF1C1C"/>
                        </a:buClr>
                        <a:buSzPct val="60000"/>
                        <a:buFont typeface="Lucida Grande" charset="0"/>
                        <a:buNone/>
                        <a:tabLst/>
                      </a:pPr>
                      <a:r>
                        <a:rPr kumimoji="0" lang="en-US" sz="1700" b="1" u="none" strike="noStrike" cap="none" normalizeH="0" baseline="0" dirty="0" smtClean="0">
                          <a:ln>
                            <a:noFill/>
                          </a:ln>
                          <a:solidFill>
                            <a:schemeClr val="tx1"/>
                          </a:solidFill>
                          <a:effectLst/>
                          <a:latin typeface="+mn-lt"/>
                          <a:cs typeface="Arial" pitchFamily="34" charset="0"/>
                          <a:sym typeface="Helvetica Neue" charset="0"/>
                        </a:rPr>
                        <a:t>3,200 bugs fixed</a:t>
                      </a:r>
                      <a:r>
                        <a:rPr kumimoji="0" lang="en-US" sz="1700" b="0" u="none" strike="noStrike" cap="none" normalizeH="0" baseline="0" dirty="0" smtClean="0">
                          <a:ln>
                            <a:noFill/>
                          </a:ln>
                          <a:solidFill>
                            <a:schemeClr val="tx1"/>
                          </a:solidFill>
                          <a:effectLst/>
                          <a:latin typeface="+mn-lt"/>
                          <a:cs typeface="Arial" pitchFamily="34" charset="0"/>
                          <a:sym typeface="Helvetica Neue" charset="0"/>
                        </a:rPr>
                        <a:t> during the Juno release cycle, a </a:t>
                      </a:r>
                      <a:r>
                        <a:rPr kumimoji="0" lang="en-US" sz="1700" b="1" u="none" strike="noStrike" cap="none" normalizeH="0" baseline="0" dirty="0" smtClean="0">
                          <a:ln>
                            <a:noFill/>
                          </a:ln>
                          <a:solidFill>
                            <a:schemeClr val="tx1"/>
                          </a:solidFill>
                          <a:effectLst/>
                          <a:latin typeface="+mn-lt"/>
                          <a:cs typeface="Arial" pitchFamily="34" charset="0"/>
                          <a:sym typeface="Helvetica Neue" charset="0"/>
                        </a:rPr>
                        <a:t>10% increase</a:t>
                      </a:r>
                      <a:r>
                        <a:rPr kumimoji="0" lang="en-US" sz="1700" b="0" u="none" strike="noStrike" cap="none" normalizeH="0" baseline="0" dirty="0" smtClean="0">
                          <a:ln>
                            <a:noFill/>
                          </a:ln>
                          <a:solidFill>
                            <a:schemeClr val="tx1"/>
                          </a:solidFill>
                          <a:effectLst/>
                          <a:latin typeface="+mn-lt"/>
                          <a:cs typeface="Arial" pitchFamily="34" charset="0"/>
                          <a:sym typeface="Helvetica Neue" charset="0"/>
                        </a:rPr>
                        <a:t> from Icehouse</a:t>
                      </a:r>
                      <a:endParaRPr kumimoji="0" lang="en-US" sz="1700" b="0"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r>
              <a:tr h="1104618">
                <a:tc>
                  <a:txBody>
                    <a:bodyPr/>
                    <a:lstStyle/>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r>
                        <a:rPr kumimoji="0" lang="en-US" sz="1700" b="1"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Top Companies Committing Code</a:t>
                      </a:r>
                      <a:endParaRPr kumimoji="0" lang="en-US" sz="1700" b="1"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marL="0" marR="0" lvl="0" indent="0" algn="l" defTabSz="914400" rtl="0" eaLnBrk="1" fontAlgn="base" latinLnBrk="0" hangingPunct="1">
                        <a:lnSpc>
                          <a:spcPts val="2300"/>
                        </a:lnSpc>
                        <a:spcBef>
                          <a:spcPts val="0"/>
                        </a:spcBef>
                        <a:spcAft>
                          <a:spcPct val="0"/>
                        </a:spcAft>
                        <a:buClr>
                          <a:srgbClr val="AF1C1C"/>
                        </a:buClr>
                        <a:buSzPct val="60000"/>
                        <a:buFont typeface="Lucida Grande" charset="0"/>
                        <a:buNone/>
                        <a:tabLst/>
                      </a:pPr>
                      <a:r>
                        <a:rPr kumimoji="0" lang="en-US" sz="1700" b="0"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HP, Red Hat, </a:t>
                      </a:r>
                      <a:r>
                        <a:rPr kumimoji="0" lang="en-US" sz="1700" b="0" i="0" u="none" strike="noStrike" cap="none" normalizeH="0" baseline="0" dirty="0" err="1" smtClean="0">
                          <a:ln>
                            <a:noFill/>
                          </a:ln>
                          <a:solidFill>
                            <a:schemeClr val="tx1"/>
                          </a:solidFill>
                          <a:effectLst/>
                          <a:latin typeface="+mn-lt"/>
                          <a:ea typeface="ヒラギノ角ゴ ProN W3" charset="0"/>
                          <a:cs typeface="Arial" pitchFamily="34" charset="0"/>
                          <a:sym typeface="Helvetica Neue" charset="0"/>
                        </a:rPr>
                        <a:t>Mirantis</a:t>
                      </a:r>
                      <a:r>
                        <a:rPr kumimoji="0" lang="en-US" sz="1700" b="0"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 Rackspace, IBM, Cisco, NEC, VMware, OpenStack Foundation, Independents; top users contributing include Yahoo!, Time Warner Cable and eBay</a:t>
                      </a:r>
                      <a:endParaRPr kumimoji="0" lang="en-US" sz="1700" b="0"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r>
              <a:tr h="779795">
                <a:tc>
                  <a:txBody>
                    <a:bodyPr/>
                    <a:lstStyle/>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r>
                        <a:rPr kumimoji="0" lang="en-US" sz="1700" b="1"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Documentation</a:t>
                      </a:r>
                      <a:endParaRPr kumimoji="0" lang="en-US" sz="1700" b="1"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marL="0" marR="0" lvl="0" indent="0" algn="l" defTabSz="914400" rtl="0" eaLnBrk="1" fontAlgn="base" latinLnBrk="0" hangingPunct="1">
                        <a:lnSpc>
                          <a:spcPts val="2300"/>
                        </a:lnSpc>
                        <a:spcBef>
                          <a:spcPts val="0"/>
                        </a:spcBef>
                        <a:spcAft>
                          <a:spcPct val="0"/>
                        </a:spcAft>
                        <a:buClr>
                          <a:srgbClr val="AF1C1C"/>
                        </a:buClr>
                        <a:buSzPct val="60000"/>
                        <a:buFont typeface="Lucida Grande" charset="0"/>
                        <a:buNone/>
                        <a:tabLst/>
                      </a:pPr>
                      <a:r>
                        <a:rPr kumimoji="0" lang="en-US" sz="1700" b="1"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Nearly 500,000 lines</a:t>
                      </a:r>
                      <a:r>
                        <a:rPr kumimoji="0" lang="en-US" sz="1700" b="0"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 of documentation modified; new Architecture Design Guide produced during Juno cycle</a:t>
                      </a:r>
                      <a:endParaRPr kumimoji="0" lang="en-US" sz="1700" b="0"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r>
              <a:tr h="779795">
                <a:tc>
                  <a:txBody>
                    <a:bodyPr/>
                    <a:lstStyle/>
                    <a:p>
                      <a:pPr marL="0" marR="0" lvl="0" indent="0" algn="ctr" defTabSz="914400" rtl="0" eaLnBrk="1" fontAlgn="base" latinLnBrk="0" hangingPunct="1">
                        <a:lnSpc>
                          <a:spcPct val="100000"/>
                        </a:lnSpc>
                        <a:spcBef>
                          <a:spcPts val="0"/>
                        </a:spcBef>
                        <a:spcAft>
                          <a:spcPct val="0"/>
                        </a:spcAft>
                        <a:buClr>
                          <a:srgbClr val="AF1C1C"/>
                        </a:buClr>
                        <a:buSzPct val="60000"/>
                        <a:buFont typeface="Lucida Grande" charset="0"/>
                        <a:buNone/>
                        <a:tabLst>
                          <a:tab pos="927100" algn="l"/>
                        </a:tabLst>
                      </a:pPr>
                      <a:r>
                        <a:rPr kumimoji="0" lang="en-US" sz="1700" b="1"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Drivers</a:t>
                      </a:r>
                      <a:endParaRPr kumimoji="0" lang="en-US" sz="1700" b="1"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marL="0" marR="0" lvl="0" indent="0" algn="l" defTabSz="914400" rtl="0" eaLnBrk="1" fontAlgn="base" latinLnBrk="0" hangingPunct="1">
                        <a:lnSpc>
                          <a:spcPts val="2300"/>
                        </a:lnSpc>
                        <a:spcBef>
                          <a:spcPts val="0"/>
                        </a:spcBef>
                        <a:spcAft>
                          <a:spcPct val="0"/>
                        </a:spcAft>
                        <a:buClr>
                          <a:srgbClr val="AF1C1C"/>
                        </a:buClr>
                        <a:buSzPct val="60000"/>
                        <a:buFont typeface="Lucida Grande" charset="0"/>
                        <a:buNone/>
                        <a:tabLst/>
                      </a:pPr>
                      <a:r>
                        <a:rPr kumimoji="0" lang="en-US" sz="1700" b="1"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97 drivers and plugins </a:t>
                      </a:r>
                      <a:r>
                        <a:rPr kumimoji="0" lang="en-US" sz="1700" b="0" i="0" u="none" strike="noStrike" cap="none" normalizeH="0" baseline="0" dirty="0" smtClean="0">
                          <a:ln>
                            <a:noFill/>
                          </a:ln>
                          <a:solidFill>
                            <a:schemeClr val="tx1"/>
                          </a:solidFill>
                          <a:effectLst/>
                          <a:latin typeface="+mn-lt"/>
                          <a:ea typeface="ヒラギノ角ゴ ProN W3" charset="0"/>
                          <a:cs typeface="Arial" pitchFamily="34" charset="0"/>
                          <a:sym typeface="Helvetica Neue" charset="0"/>
                        </a:rPr>
                        <a:t>supported across the compute, storage and networking capabilities</a:t>
                      </a:r>
                      <a:endParaRPr kumimoji="0" lang="en-US" sz="1700" b="0" i="0" u="none" strike="noStrike" cap="none" normalizeH="0" baseline="0" dirty="0">
                        <a:ln>
                          <a:noFill/>
                        </a:ln>
                        <a:solidFill>
                          <a:schemeClr val="tx1"/>
                        </a:solidFill>
                        <a:effectLst/>
                        <a:latin typeface="+mn-lt"/>
                        <a:ea typeface="ヒラギノ角ゴ ProN W3" charset="0"/>
                        <a:cs typeface="Arial" pitchFamily="34" charset="0"/>
                        <a:sym typeface="Helvetica Neue" charset="0"/>
                      </a:endParaRPr>
                    </a:p>
                  </a:txBody>
                  <a:tcPr marL="35719" marR="35719" marT="35719" marB="35719"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408318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Featured Case Studies</a:t>
            </a:r>
          </a:p>
        </p:txBody>
      </p:sp>
      <p:sp>
        <p:nvSpPr>
          <p:cNvPr id="3" name="Content Placeholder 2"/>
          <p:cNvSpPr>
            <a:spLocks noGrp="1"/>
          </p:cNvSpPr>
          <p:nvPr>
            <p:ph idx="1"/>
          </p:nvPr>
        </p:nvSpPr>
        <p:spPr/>
        <p:txBody>
          <a:bodyPr/>
          <a:lstStyle/>
          <a:p>
            <a:r>
              <a:rPr lang="en-US" sz="1600" u="sng" dirty="0" smtClean="0">
                <a:latin typeface="+mn-lt"/>
                <a:hlinkClick r:id="rId2"/>
              </a:rPr>
              <a:t>Top 10 automaker turning customer insights into action with OpenStack</a:t>
            </a:r>
            <a:endParaRPr lang="en-US" sz="1600" b="1" u="sng" dirty="0" smtClean="0">
              <a:latin typeface="+mn-lt"/>
              <a:hlinkClick r:id="rId2"/>
            </a:endParaRPr>
          </a:p>
          <a:p>
            <a:r>
              <a:rPr lang="en-US" sz="1600" u="sng" dirty="0" smtClean="0">
                <a:latin typeface="+mn-lt"/>
                <a:hlinkClick r:id="rId3"/>
              </a:rPr>
              <a:t>Cloud &amp; Heat brings OpenStack clouds to your basement</a:t>
            </a:r>
            <a:endParaRPr lang="en-US" sz="1600" b="1" u="sng" dirty="0" smtClean="0">
              <a:latin typeface="+mn-lt"/>
              <a:hlinkClick r:id="rId3"/>
            </a:endParaRPr>
          </a:p>
          <a:p>
            <a:r>
              <a:rPr lang="en-US" sz="1600" u="sng" dirty="0" smtClean="0">
                <a:latin typeface="+mn-lt"/>
                <a:hlinkClick r:id="rId4"/>
              </a:rPr>
              <a:t>With OpenStack, </a:t>
            </a:r>
            <a:r>
              <a:rPr lang="en-US" sz="1600" u="sng" dirty="0" err="1" smtClean="0">
                <a:latin typeface="+mn-lt"/>
                <a:hlinkClick r:id="rId4"/>
              </a:rPr>
              <a:t>Pacnet</a:t>
            </a:r>
            <a:r>
              <a:rPr lang="en-US" sz="1600" u="sng" dirty="0" smtClean="0">
                <a:latin typeface="+mn-lt"/>
                <a:hlinkClick r:id="rId4"/>
              </a:rPr>
              <a:t> reduces provisioning time from weeks to seconds</a:t>
            </a:r>
            <a:endParaRPr lang="en-US" sz="1600" b="1" u="sng" dirty="0" smtClean="0">
              <a:latin typeface="+mn-lt"/>
              <a:hlinkClick r:id="rId4"/>
            </a:endParaRPr>
          </a:p>
          <a:p>
            <a:r>
              <a:rPr lang="en-US" sz="1600" u="sng" dirty="0" err="1" smtClean="0">
                <a:latin typeface="+mn-lt"/>
                <a:hlinkClick r:id="rId5"/>
              </a:rPr>
              <a:t>Intelemage</a:t>
            </a:r>
            <a:r>
              <a:rPr lang="en-US" sz="1600" u="sng" dirty="0" smtClean="0">
                <a:latin typeface="+mn-lt"/>
                <a:hlinkClick r:id="rId5"/>
              </a:rPr>
              <a:t> uses OpenStack-powered cloud for medical image sharing</a:t>
            </a:r>
            <a:endParaRPr lang="en-US" sz="1600" b="1" u="sng" dirty="0" smtClean="0">
              <a:latin typeface="+mn-lt"/>
              <a:hlinkClick r:id="rId5"/>
            </a:endParaRPr>
          </a:p>
          <a:p>
            <a:r>
              <a:rPr lang="en-US" sz="1600" u="sng" dirty="0" err="1" smtClean="0">
                <a:latin typeface="+mn-lt"/>
                <a:hlinkClick r:id="rId6"/>
              </a:rPr>
              <a:t>GoDaddy</a:t>
            </a:r>
            <a:r>
              <a:rPr lang="en-US" sz="1600" u="sng" dirty="0" smtClean="0">
                <a:latin typeface="+mn-lt"/>
                <a:hlinkClick r:id="rId6"/>
              </a:rPr>
              <a:t> Builds their Open Cloud with OpenStack</a:t>
            </a:r>
            <a:endParaRPr lang="en-US" sz="1600" dirty="0">
              <a:latin typeface="+mn-lt"/>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187038" y="924256"/>
            <a:ext cx="8611233" cy="4946603"/>
          </a:xfrm>
          <a:prstGeom prst="rect">
            <a:avLst/>
          </a:prstGeom>
          <a:noFill/>
          <a:ln w="9525">
            <a:noFill/>
            <a:miter lim="800000"/>
            <a:headEnd/>
            <a:tailEnd/>
          </a:ln>
          <a:effectLst/>
        </p:spPr>
      </p:pic>
      <p:sp>
        <p:nvSpPr>
          <p:cNvPr id="48129" name="Title 1"/>
          <p:cNvSpPr>
            <a:spLocks noGrp="1"/>
          </p:cNvSpPr>
          <p:nvPr>
            <p:ph type="title"/>
          </p:nvPr>
        </p:nvSpPr>
        <p:spPr/>
        <p:txBody>
          <a:bodyPr/>
          <a:lstStyle/>
          <a:p>
            <a:r>
              <a:rPr lang="en-US" dirty="0" err="1" smtClean="0">
                <a:ea typeface="ＭＳ Ｐゴシック" pitchFamily="34" charset="-128"/>
              </a:rPr>
              <a:t>OpenStack’s</a:t>
            </a:r>
            <a:r>
              <a:rPr lang="en-US" dirty="0" smtClean="0">
                <a:ea typeface="ＭＳ Ｐゴシック" pitchFamily="34" charset="-128"/>
              </a:rPr>
              <a:t> Phenomenal Growth </a:t>
            </a:r>
          </a:p>
        </p:txBody>
      </p:sp>
      <p:grpSp>
        <p:nvGrpSpPr>
          <p:cNvPr id="2" name="Group 251"/>
          <p:cNvGrpSpPr>
            <a:grpSpLocks/>
          </p:cNvGrpSpPr>
          <p:nvPr/>
        </p:nvGrpSpPr>
        <p:grpSpPr bwMode="auto">
          <a:xfrm>
            <a:off x="325280" y="1305357"/>
            <a:ext cx="2489200" cy="2101850"/>
            <a:chOff x="4597400" y="4654550"/>
            <a:chExt cx="1773513" cy="1155455"/>
          </a:xfrm>
        </p:grpSpPr>
        <p:sp>
          <p:nvSpPr>
            <p:cNvPr id="65" name="Rectangle 64"/>
            <p:cNvSpPr/>
            <p:nvPr/>
          </p:nvSpPr>
          <p:spPr>
            <a:xfrm>
              <a:off x="4597400" y="4654550"/>
              <a:ext cx="1773513" cy="202466"/>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r>
                <a:rPr lang="en-US" sz="1200" kern="0" dirty="0">
                  <a:solidFill>
                    <a:srgbClr val="FFFFFF"/>
                  </a:solidFill>
                  <a:latin typeface="Arial"/>
                  <a:ea typeface="ヒラギノ角ゴ Pro W3"/>
                  <a:cs typeface="Calibri"/>
                </a:rPr>
                <a:t>COMPANIES</a:t>
              </a:r>
            </a:p>
          </p:txBody>
        </p:sp>
        <p:sp>
          <p:nvSpPr>
            <p:cNvPr id="66" name="Rectangle 65"/>
            <p:cNvSpPr/>
            <p:nvPr/>
          </p:nvSpPr>
          <p:spPr>
            <a:xfrm>
              <a:off x="4597400" y="4881452"/>
              <a:ext cx="1773513" cy="514020"/>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r>
                <a:rPr lang="en-US" sz="1200" kern="0" dirty="0" smtClean="0">
                  <a:solidFill>
                    <a:srgbClr val="FFFFFF"/>
                  </a:solidFill>
                  <a:latin typeface="Arial"/>
                  <a:ea typeface="ヒラギノ角ゴ Pro W3"/>
                  <a:cs typeface="Calibri"/>
                </a:rPr>
                <a:t>ACTIVE MEMBERS</a:t>
              </a:r>
              <a:endParaRPr lang="en-US" sz="1200" kern="0" dirty="0">
                <a:solidFill>
                  <a:srgbClr val="FFFFFF"/>
                </a:solidFill>
                <a:latin typeface="Arial"/>
                <a:ea typeface="ヒラギノ角ゴ Pro W3"/>
                <a:cs typeface="Calibri"/>
              </a:endParaRPr>
            </a:p>
          </p:txBody>
        </p:sp>
        <p:sp>
          <p:nvSpPr>
            <p:cNvPr id="67" name="Rectangle 66"/>
            <p:cNvSpPr/>
            <p:nvPr/>
          </p:nvSpPr>
          <p:spPr>
            <a:xfrm>
              <a:off x="4597400" y="5419035"/>
              <a:ext cx="1773513" cy="390970"/>
            </a:xfrm>
            <a:prstGeom prst="rect">
              <a:avLst/>
            </a:prstGeom>
            <a:solidFill>
              <a:srgbClr val="003F69"/>
            </a:solidFill>
            <a:ln w="25400" cap="flat" cmpd="sng" algn="ctr">
              <a:noFill/>
              <a:prstDash val="solid"/>
            </a:ln>
            <a:effectLst/>
          </p:spPr>
          <p:txBody>
            <a:bodyPr anchor="ctr"/>
            <a:lstStyle/>
            <a:p>
              <a:pPr fontAlgn="auto">
                <a:spcBef>
                  <a:spcPts val="0"/>
                </a:spcBef>
                <a:spcAft>
                  <a:spcPts val="0"/>
                </a:spcAft>
                <a:defRPr/>
              </a:pPr>
              <a:endParaRPr lang="en-US" sz="3600" kern="0" dirty="0">
                <a:solidFill>
                  <a:srgbClr val="FFFFFF"/>
                </a:solidFill>
                <a:latin typeface="Arial"/>
                <a:ea typeface="ヒラギノ角ゴ Pro W3"/>
                <a:cs typeface="Calibri"/>
              </a:endParaRPr>
            </a:p>
          </p:txBody>
        </p:sp>
        <p:sp>
          <p:nvSpPr>
            <p:cNvPr id="72" name="TextBox 231"/>
            <p:cNvSpPr txBox="1">
              <a:spLocks noChangeArrowheads="1"/>
            </p:cNvSpPr>
            <p:nvPr/>
          </p:nvSpPr>
          <p:spPr bwMode="auto">
            <a:xfrm>
              <a:off x="4927672" y="4817745"/>
              <a:ext cx="1041713" cy="355309"/>
            </a:xfrm>
            <a:prstGeom prst="rect">
              <a:avLst/>
            </a:prstGeom>
            <a:noFill/>
            <a:ln>
              <a:noFill/>
            </a:ln>
            <a:extLst>
              <a:ext uri="{909E8E84-426E-40dd-AFC4-6F175D3DCCD1}"/>
              <a:ext uri="{91240B29-F687-4f45-9708-019B960494DF}"/>
            </a:extLst>
          </p:spPr>
          <p:txBody>
            <a:bodyPr>
              <a:spAutoFit/>
            </a:bodyPr>
            <a:lstStyle/>
            <a:p>
              <a:pPr fontAlgn="auto">
                <a:spcBef>
                  <a:spcPts val="0"/>
                </a:spcBef>
                <a:spcAft>
                  <a:spcPts val="0"/>
                </a:spcAft>
                <a:defRPr/>
              </a:pPr>
              <a:r>
                <a:rPr lang="en-US" sz="3600" b="1" kern="0" dirty="0" smtClean="0">
                  <a:solidFill>
                    <a:srgbClr val="83D1F5"/>
                  </a:solidFill>
                  <a:latin typeface="Arial"/>
                  <a:ea typeface="MS PGothic" charset="0"/>
                  <a:cs typeface="Calibri"/>
                </a:rPr>
                <a:t>408</a:t>
              </a:r>
              <a:endParaRPr lang="en-US" sz="3600" b="1" kern="0" dirty="0">
                <a:solidFill>
                  <a:srgbClr val="83D1F5"/>
                </a:solidFill>
                <a:latin typeface="Arial"/>
                <a:ea typeface="MS PGothic" charset="0"/>
                <a:cs typeface="Calibri"/>
              </a:endParaRPr>
            </a:p>
          </p:txBody>
        </p:sp>
        <p:sp>
          <p:nvSpPr>
            <p:cNvPr id="74" name="TextBox 234"/>
            <p:cNvSpPr txBox="1">
              <a:spLocks noChangeArrowheads="1"/>
            </p:cNvSpPr>
            <p:nvPr/>
          </p:nvSpPr>
          <p:spPr bwMode="auto">
            <a:xfrm>
              <a:off x="4927672" y="5365799"/>
              <a:ext cx="1399858" cy="355309"/>
            </a:xfrm>
            <a:prstGeom prst="rect">
              <a:avLst/>
            </a:prstGeom>
            <a:noFill/>
            <a:ln>
              <a:noFill/>
            </a:ln>
            <a:extLst>
              <a:ext uri="{909E8E84-426E-40dd-AFC4-6F175D3DCCD1}"/>
              <a:ext uri="{91240B29-F687-4f45-9708-019B960494DF}"/>
            </a:extLst>
          </p:spPr>
          <p:txBody>
            <a:bodyPr wrap="square">
              <a:spAutoFit/>
            </a:bodyPr>
            <a:lstStyle/>
            <a:p>
              <a:pPr fontAlgn="auto">
                <a:spcBef>
                  <a:spcPts val="0"/>
                </a:spcBef>
                <a:spcAft>
                  <a:spcPts val="0"/>
                </a:spcAft>
                <a:defRPr/>
              </a:pPr>
              <a:r>
                <a:rPr lang="en-US" sz="3600" b="1" kern="0" dirty="0" smtClean="0">
                  <a:solidFill>
                    <a:srgbClr val="83D1F5"/>
                  </a:solidFill>
                  <a:latin typeface="Arial"/>
                  <a:ea typeface="MS PGothic" charset="0"/>
                  <a:cs typeface="Calibri"/>
                </a:rPr>
                <a:t>16000  </a:t>
              </a:r>
              <a:endParaRPr lang="en-US" sz="3600" b="1" kern="0" dirty="0">
                <a:solidFill>
                  <a:srgbClr val="83D1F5"/>
                </a:solidFill>
                <a:latin typeface="Arial"/>
                <a:ea typeface="MS PGothic" charset="0"/>
                <a:cs typeface="Calibri"/>
              </a:endParaRPr>
            </a:p>
          </p:txBody>
        </p:sp>
      </p:grpSp>
      <p:grpSp>
        <p:nvGrpSpPr>
          <p:cNvPr id="3" name="Group 3"/>
          <p:cNvGrpSpPr>
            <a:grpSpLocks/>
          </p:cNvGrpSpPr>
          <p:nvPr/>
        </p:nvGrpSpPr>
        <p:grpSpPr bwMode="auto">
          <a:xfrm>
            <a:off x="2980445" y="1292656"/>
            <a:ext cx="2470152" cy="1354137"/>
            <a:chOff x="3879608" y="1158732"/>
            <a:chExt cx="3139129" cy="1015595"/>
          </a:xfrm>
        </p:grpSpPr>
        <p:sp>
          <p:nvSpPr>
            <p:cNvPr id="77" name="Rectangle 76"/>
            <p:cNvSpPr/>
            <p:nvPr/>
          </p:nvSpPr>
          <p:spPr bwMode="auto">
            <a:xfrm>
              <a:off x="3879608" y="1158732"/>
              <a:ext cx="3139129" cy="285748"/>
            </a:xfrm>
            <a:prstGeom prst="rect">
              <a:avLst/>
            </a:prstGeom>
            <a:solidFill>
              <a:srgbClr val="83D1F5"/>
            </a:solidFill>
            <a:ln w="25400" cap="flat" cmpd="sng" algn="ctr">
              <a:noFill/>
              <a:prstDash val="solid"/>
            </a:ln>
            <a:effectLst/>
          </p:spPr>
          <p:txBody>
            <a:bodyPr bIns="9144" anchor="b"/>
            <a:lstStyle/>
            <a:p>
              <a:pPr fontAlgn="auto">
                <a:spcBef>
                  <a:spcPts val="0"/>
                </a:spcBef>
                <a:spcAft>
                  <a:spcPts val="0"/>
                </a:spcAft>
                <a:defRPr/>
              </a:pPr>
              <a:r>
                <a:rPr lang="en-US" sz="1200" kern="0" dirty="0" smtClean="0">
                  <a:solidFill>
                    <a:srgbClr val="000000"/>
                  </a:solidFill>
                  <a:latin typeface="Arial"/>
                  <a:ea typeface="ヒラギノ角ゴ Pro W3"/>
                  <a:cs typeface="Calibri"/>
                </a:rPr>
                <a:t>COMMITS</a:t>
              </a:r>
              <a:endParaRPr lang="en-US" sz="1200" kern="0" dirty="0">
                <a:solidFill>
                  <a:srgbClr val="000000"/>
                </a:solidFill>
                <a:latin typeface="Arial"/>
                <a:ea typeface="ヒラギノ角ゴ Pro W3"/>
                <a:cs typeface="Calibri"/>
              </a:endParaRPr>
            </a:p>
          </p:txBody>
        </p:sp>
        <p:sp>
          <p:nvSpPr>
            <p:cNvPr id="78" name="Rectangle 77"/>
            <p:cNvSpPr/>
            <p:nvPr/>
          </p:nvSpPr>
          <p:spPr bwMode="auto">
            <a:xfrm>
              <a:off x="3879608" y="1486151"/>
              <a:ext cx="3139129" cy="688176"/>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dirty="0">
                <a:solidFill>
                  <a:srgbClr val="FFFFFF"/>
                </a:solidFill>
                <a:latin typeface="Arial"/>
                <a:ea typeface="ヒラギノ角ゴ Pro W3"/>
                <a:cs typeface="Calibri"/>
              </a:endParaRPr>
            </a:p>
          </p:txBody>
        </p:sp>
        <p:sp>
          <p:nvSpPr>
            <p:cNvPr id="79" name="TextBox 247"/>
            <p:cNvSpPr txBox="1">
              <a:spLocks noChangeArrowheads="1"/>
            </p:cNvSpPr>
            <p:nvPr/>
          </p:nvSpPr>
          <p:spPr bwMode="auto">
            <a:xfrm>
              <a:off x="4384523" y="1403133"/>
              <a:ext cx="1636227" cy="484745"/>
            </a:xfrm>
            <a:prstGeom prst="rect">
              <a:avLst/>
            </a:prstGeom>
            <a:noFill/>
            <a:ln>
              <a:noFill/>
            </a:ln>
            <a:extLst>
              <a:ext uri="{909E8E84-426E-40dd-AFC4-6F175D3DCCD1}"/>
              <a:ext uri="{91240B29-F687-4f45-9708-019B960494DF}"/>
            </a:extLst>
          </p:spPr>
          <p:txBody>
            <a:bodyPr wrap="none">
              <a:spAutoFit/>
            </a:bodyPr>
            <a:lstStyle/>
            <a:p>
              <a:pPr fontAlgn="auto">
                <a:spcBef>
                  <a:spcPts val="0"/>
                </a:spcBef>
                <a:spcAft>
                  <a:spcPts val="0"/>
                </a:spcAft>
                <a:defRPr/>
              </a:pPr>
              <a:r>
                <a:rPr lang="en-US" sz="3600" b="1" kern="0" dirty="0" smtClean="0">
                  <a:solidFill>
                    <a:srgbClr val="004870"/>
                  </a:solidFill>
                  <a:latin typeface="Arial"/>
                  <a:ea typeface="MS PGothic" charset="0"/>
                  <a:cs typeface="Calibri"/>
                </a:rPr>
                <a:t>130K</a:t>
              </a:r>
              <a:endParaRPr lang="en-US" sz="3600" b="1" kern="0" dirty="0">
                <a:solidFill>
                  <a:srgbClr val="004870"/>
                </a:solidFill>
                <a:latin typeface="Arial"/>
                <a:ea typeface="MS PGothic" charset="0"/>
                <a:cs typeface="Calibri"/>
              </a:endParaRPr>
            </a:p>
          </p:txBody>
        </p:sp>
      </p:grpSp>
      <p:sp>
        <p:nvSpPr>
          <p:cNvPr id="10" name="TextBox 9"/>
          <p:cNvSpPr txBox="1"/>
          <p:nvPr/>
        </p:nvSpPr>
        <p:spPr>
          <a:xfrm>
            <a:off x="5119977" y="6535883"/>
            <a:ext cx="2308225" cy="230832"/>
          </a:xfrm>
          <a:prstGeom prst="rect">
            <a:avLst/>
          </a:prstGeom>
          <a:noFill/>
        </p:spPr>
        <p:txBody>
          <a:bodyPr wrap="square">
            <a:spAutoFit/>
          </a:bodyPr>
          <a:lstStyle/>
          <a:p>
            <a:pPr algn="r">
              <a:defRPr/>
            </a:pPr>
            <a:r>
              <a:rPr lang="en-US" sz="900" dirty="0">
                <a:solidFill>
                  <a:srgbClr val="000000"/>
                </a:solidFill>
                <a:latin typeface="Arial"/>
                <a:ea typeface="ＭＳ Ｐゴシック" charset="0"/>
              </a:rPr>
              <a:t>Source: http://www.ohloh.net/p/openstack</a:t>
            </a:r>
          </a:p>
        </p:txBody>
      </p:sp>
      <p:sp>
        <p:nvSpPr>
          <p:cNvPr id="32" name="TextBox 12"/>
          <p:cNvSpPr txBox="1">
            <a:spLocks noChangeArrowheads="1"/>
          </p:cNvSpPr>
          <p:nvPr/>
        </p:nvSpPr>
        <p:spPr bwMode="auto">
          <a:xfrm>
            <a:off x="6600619" y="2514059"/>
            <a:ext cx="1371600" cy="507831"/>
          </a:xfrm>
          <a:prstGeom prst="rect">
            <a:avLst/>
          </a:prstGeom>
          <a:noFill/>
          <a:ln>
            <a:noFill/>
          </a:ln>
          <a:extLst>
            <a:ext uri="{909E8E84-426E-40dd-AFC4-6F175D3DCCD1}"/>
            <a:ext uri="{91240B29-F687-4f45-9708-019B960494DF}"/>
          </a:extLst>
        </p:spPr>
        <p:txBody>
          <a:bodyPr>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900" kern="0" dirty="0" smtClean="0">
                <a:solidFill>
                  <a:srgbClr val="002060"/>
                </a:solidFill>
                <a:latin typeface="Arial"/>
              </a:rPr>
              <a:t>2013 OCT 17</a:t>
            </a:r>
          </a:p>
          <a:p>
            <a:pPr eaLnBrk="1" fontAlgn="auto" hangingPunct="1">
              <a:spcBef>
                <a:spcPts val="0"/>
              </a:spcBef>
              <a:spcAft>
                <a:spcPts val="0"/>
              </a:spcAft>
              <a:defRPr/>
            </a:pPr>
            <a:r>
              <a:rPr lang="en-US" sz="900" kern="0" dirty="0" smtClean="0">
                <a:solidFill>
                  <a:srgbClr val="002060"/>
                </a:solidFill>
                <a:latin typeface="Arial"/>
              </a:rPr>
              <a:t>Release: </a:t>
            </a:r>
            <a:r>
              <a:rPr lang="en-US" sz="900" b="1" kern="0" dirty="0" smtClean="0">
                <a:solidFill>
                  <a:srgbClr val="002060"/>
                </a:solidFill>
                <a:latin typeface="Arial"/>
              </a:rPr>
              <a:t>Havana</a:t>
            </a:r>
          </a:p>
          <a:p>
            <a:pPr eaLnBrk="1" fontAlgn="auto" hangingPunct="1">
              <a:spcBef>
                <a:spcPts val="0"/>
              </a:spcBef>
              <a:spcAft>
                <a:spcPts val="0"/>
              </a:spcAft>
              <a:defRPr/>
            </a:pPr>
            <a:r>
              <a:rPr lang="en-US" sz="900" b="1" kern="0" dirty="0" smtClean="0">
                <a:solidFill>
                  <a:srgbClr val="002060"/>
                </a:solidFill>
                <a:latin typeface="Arial"/>
              </a:rPr>
              <a:t>1,729,137 </a:t>
            </a:r>
            <a:r>
              <a:rPr lang="en-US" sz="900" kern="0" dirty="0" smtClean="0">
                <a:solidFill>
                  <a:srgbClr val="002060"/>
                </a:solidFill>
                <a:latin typeface="Arial"/>
              </a:rPr>
              <a:t>lines of code</a:t>
            </a:r>
          </a:p>
        </p:txBody>
      </p:sp>
      <p:sp>
        <p:nvSpPr>
          <p:cNvPr id="33" name="TextBox 10"/>
          <p:cNvSpPr txBox="1">
            <a:spLocks noChangeArrowheads="1"/>
          </p:cNvSpPr>
          <p:nvPr/>
        </p:nvSpPr>
        <p:spPr bwMode="auto">
          <a:xfrm>
            <a:off x="3131700" y="5068602"/>
            <a:ext cx="1371600" cy="507831"/>
          </a:xfrm>
          <a:prstGeom prst="rect">
            <a:avLst/>
          </a:prstGeom>
          <a:noFill/>
          <a:ln>
            <a:noFill/>
          </a:ln>
          <a:extLst>
            <a:ext uri="{909E8E84-426E-40dd-AFC4-6F175D3DCCD1}"/>
            <a:ext uri="{91240B29-F687-4f45-9708-019B960494DF}"/>
          </a:extLst>
        </p:spPr>
        <p:txBody>
          <a:bodyPr>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900" kern="0" dirty="0" smtClean="0">
                <a:solidFill>
                  <a:srgbClr val="002060"/>
                </a:solidFill>
                <a:latin typeface="Arial"/>
              </a:rPr>
              <a:t>2011 SEP 22</a:t>
            </a:r>
          </a:p>
          <a:p>
            <a:pPr eaLnBrk="1" fontAlgn="auto" hangingPunct="1">
              <a:spcBef>
                <a:spcPts val="0"/>
              </a:spcBef>
              <a:spcAft>
                <a:spcPts val="0"/>
              </a:spcAft>
              <a:defRPr/>
            </a:pPr>
            <a:r>
              <a:rPr lang="en-US" sz="900" kern="0" dirty="0" smtClean="0">
                <a:solidFill>
                  <a:srgbClr val="002060"/>
                </a:solidFill>
                <a:latin typeface="Arial"/>
              </a:rPr>
              <a:t>Release: </a:t>
            </a:r>
            <a:r>
              <a:rPr lang="en-US" sz="900" b="1" kern="0" dirty="0" smtClean="0">
                <a:solidFill>
                  <a:srgbClr val="002060"/>
                </a:solidFill>
                <a:latin typeface="Arial"/>
              </a:rPr>
              <a:t>Diablo</a:t>
            </a:r>
          </a:p>
          <a:p>
            <a:pPr eaLnBrk="1" fontAlgn="auto" hangingPunct="1">
              <a:spcBef>
                <a:spcPts val="0"/>
              </a:spcBef>
              <a:spcAft>
                <a:spcPts val="0"/>
              </a:spcAft>
              <a:defRPr/>
            </a:pPr>
            <a:r>
              <a:rPr lang="en-US" sz="900" b="1" kern="0" dirty="0" smtClean="0">
                <a:solidFill>
                  <a:srgbClr val="002060"/>
                </a:solidFill>
                <a:latin typeface="Arial"/>
              </a:rPr>
              <a:t>478,671</a:t>
            </a:r>
            <a:r>
              <a:rPr lang="en-US" sz="900" kern="0" dirty="0" smtClean="0">
                <a:solidFill>
                  <a:srgbClr val="002060"/>
                </a:solidFill>
                <a:latin typeface="Arial"/>
              </a:rPr>
              <a:t> lines of code</a:t>
            </a:r>
          </a:p>
        </p:txBody>
      </p:sp>
      <p:sp>
        <p:nvSpPr>
          <p:cNvPr id="31" name="TextBox 12"/>
          <p:cNvSpPr txBox="1">
            <a:spLocks noChangeArrowheads="1"/>
          </p:cNvSpPr>
          <p:nvPr/>
        </p:nvSpPr>
        <p:spPr bwMode="auto">
          <a:xfrm>
            <a:off x="7697903" y="2280383"/>
            <a:ext cx="1371600" cy="507831"/>
          </a:xfrm>
          <a:prstGeom prst="rect">
            <a:avLst/>
          </a:prstGeom>
          <a:noFill/>
          <a:ln>
            <a:noFill/>
          </a:ln>
          <a:extLst>
            <a:ext uri="{909E8E84-426E-40dd-AFC4-6F175D3DCCD1}"/>
            <a:ext uri="{91240B29-F687-4f45-9708-019B960494DF}"/>
          </a:extLst>
        </p:spPr>
        <p:txBody>
          <a:bodyPr>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900" kern="0" dirty="0" smtClean="0">
                <a:solidFill>
                  <a:srgbClr val="002060"/>
                </a:solidFill>
                <a:latin typeface="Arial"/>
              </a:rPr>
              <a:t>2014 APR 17</a:t>
            </a:r>
          </a:p>
          <a:p>
            <a:pPr eaLnBrk="1" fontAlgn="auto" hangingPunct="1">
              <a:spcBef>
                <a:spcPts val="0"/>
              </a:spcBef>
              <a:spcAft>
                <a:spcPts val="0"/>
              </a:spcAft>
              <a:defRPr/>
            </a:pPr>
            <a:r>
              <a:rPr lang="en-US" sz="900" kern="0" dirty="0" smtClean="0">
                <a:solidFill>
                  <a:srgbClr val="002060"/>
                </a:solidFill>
                <a:latin typeface="Arial"/>
              </a:rPr>
              <a:t>Release: </a:t>
            </a:r>
            <a:r>
              <a:rPr lang="en-US" sz="900" b="1" kern="0" dirty="0" smtClean="0">
                <a:solidFill>
                  <a:srgbClr val="002060"/>
                </a:solidFill>
                <a:latin typeface="Arial"/>
              </a:rPr>
              <a:t>Icehouse </a:t>
            </a:r>
          </a:p>
          <a:p>
            <a:pPr eaLnBrk="1" fontAlgn="auto" hangingPunct="1">
              <a:spcBef>
                <a:spcPts val="0"/>
              </a:spcBef>
              <a:spcAft>
                <a:spcPts val="0"/>
              </a:spcAft>
              <a:defRPr/>
            </a:pPr>
            <a:r>
              <a:rPr lang="en-US" sz="900" b="1" kern="0" dirty="0" smtClean="0">
                <a:solidFill>
                  <a:srgbClr val="002060"/>
                </a:solidFill>
                <a:latin typeface="Arial"/>
              </a:rPr>
              <a:t>1,766,546 </a:t>
            </a:r>
            <a:r>
              <a:rPr lang="en-US" sz="900" kern="0" dirty="0" smtClean="0">
                <a:solidFill>
                  <a:srgbClr val="002060"/>
                </a:solidFill>
                <a:latin typeface="Arial"/>
              </a:rPr>
              <a:t>lines of code</a:t>
            </a:r>
          </a:p>
        </p:txBody>
      </p:sp>
      <p:sp>
        <p:nvSpPr>
          <p:cNvPr id="39" name="Rectangle 38"/>
          <p:cNvSpPr/>
          <p:nvPr/>
        </p:nvSpPr>
        <p:spPr bwMode="auto">
          <a:xfrm>
            <a:off x="2976981" y="2691976"/>
            <a:ext cx="2470150" cy="695460"/>
          </a:xfrm>
          <a:prstGeom prst="rect">
            <a:avLst/>
          </a:prstGeom>
          <a:solidFill>
            <a:srgbClr val="83D1F5"/>
          </a:solidFill>
          <a:ln w="25400" cap="flat" cmpd="sng" algn="ctr">
            <a:noFill/>
            <a:prstDash val="solid"/>
          </a:ln>
          <a:effectLst/>
        </p:spPr>
        <p:txBody>
          <a:bodyPr bIns="9144" anchor="b"/>
          <a:lstStyle/>
          <a:p>
            <a:pPr fontAlgn="auto">
              <a:spcBef>
                <a:spcPts val="0"/>
              </a:spcBef>
              <a:spcAft>
                <a:spcPts val="0"/>
              </a:spcAft>
              <a:defRPr/>
            </a:pPr>
            <a:r>
              <a:rPr lang="en-US" sz="1200" kern="0" dirty="0" smtClean="0">
                <a:solidFill>
                  <a:srgbClr val="000000"/>
                </a:solidFill>
                <a:latin typeface="Arial"/>
                <a:ea typeface="ヒラギノ角ゴ Pro W3"/>
                <a:cs typeface="Calibri"/>
              </a:rPr>
              <a:t> </a:t>
            </a:r>
            <a:endParaRPr lang="en-US" sz="1200" kern="0" dirty="0">
              <a:solidFill>
                <a:srgbClr val="000000"/>
              </a:solidFill>
              <a:latin typeface="Arial"/>
              <a:ea typeface="ヒラギノ角ゴ Pro W3"/>
              <a:cs typeface="Calibri"/>
            </a:endParaRPr>
          </a:p>
        </p:txBody>
      </p:sp>
      <p:sp>
        <p:nvSpPr>
          <p:cNvPr id="40" name="Rectangle 39"/>
          <p:cNvSpPr/>
          <p:nvPr/>
        </p:nvSpPr>
        <p:spPr bwMode="auto">
          <a:xfrm>
            <a:off x="2970055" y="2259019"/>
            <a:ext cx="2470150" cy="381000"/>
          </a:xfrm>
          <a:prstGeom prst="rect">
            <a:avLst/>
          </a:prstGeom>
          <a:solidFill>
            <a:srgbClr val="83D1F5"/>
          </a:solidFill>
          <a:ln w="25400" cap="flat" cmpd="sng" algn="ctr">
            <a:noFill/>
            <a:prstDash val="solid"/>
          </a:ln>
          <a:effectLst/>
        </p:spPr>
        <p:txBody>
          <a:bodyPr bIns="9144" anchor="b"/>
          <a:lstStyle/>
          <a:p>
            <a:pPr fontAlgn="auto">
              <a:spcBef>
                <a:spcPts val="0"/>
              </a:spcBef>
              <a:spcAft>
                <a:spcPts val="0"/>
              </a:spcAft>
              <a:defRPr/>
            </a:pPr>
            <a:r>
              <a:rPr lang="en-US" sz="1200" kern="0" dirty="0" smtClean="0">
                <a:solidFill>
                  <a:srgbClr val="000000"/>
                </a:solidFill>
                <a:latin typeface="Arial"/>
                <a:ea typeface="ヒラギノ角ゴ Pro W3"/>
                <a:cs typeface="Calibri"/>
              </a:rPr>
              <a:t>LINES OF CODE</a:t>
            </a:r>
            <a:endParaRPr lang="en-US" sz="1200" kern="0" dirty="0">
              <a:solidFill>
                <a:srgbClr val="000000"/>
              </a:solidFill>
              <a:latin typeface="Arial"/>
              <a:ea typeface="ヒラギノ角ゴ Pro W3"/>
              <a:cs typeface="Calibri"/>
            </a:endParaRPr>
          </a:p>
        </p:txBody>
      </p:sp>
      <p:sp>
        <p:nvSpPr>
          <p:cNvPr id="41" name="TextBox 247"/>
          <p:cNvSpPr txBox="1">
            <a:spLocks noChangeArrowheads="1"/>
          </p:cNvSpPr>
          <p:nvPr/>
        </p:nvSpPr>
        <p:spPr bwMode="auto">
          <a:xfrm>
            <a:off x="3384684" y="2591815"/>
            <a:ext cx="825867" cy="646331"/>
          </a:xfrm>
          <a:prstGeom prst="rect">
            <a:avLst/>
          </a:prstGeom>
          <a:noFill/>
          <a:ln>
            <a:noFill/>
          </a:ln>
          <a:extLst>
            <a:ext uri="{909E8E84-426E-40dd-AFC4-6F175D3DCCD1}"/>
            <a:ext uri="{91240B29-F687-4f45-9708-019B960494DF}"/>
          </a:extLst>
        </p:spPr>
        <p:txBody>
          <a:bodyPr wrap="none">
            <a:spAutoFit/>
          </a:bodyPr>
          <a:lstStyle/>
          <a:p>
            <a:pPr fontAlgn="auto">
              <a:spcBef>
                <a:spcPts val="0"/>
              </a:spcBef>
              <a:spcAft>
                <a:spcPts val="0"/>
              </a:spcAft>
              <a:defRPr/>
            </a:pPr>
            <a:r>
              <a:rPr lang="en-US" sz="3600" b="1" kern="0" dirty="0" smtClean="0">
                <a:solidFill>
                  <a:srgbClr val="004870"/>
                </a:solidFill>
                <a:latin typeface="Arial"/>
                <a:ea typeface="MS PGothic" charset="0"/>
                <a:cs typeface="Calibri"/>
              </a:rPr>
              <a:t>2M</a:t>
            </a:r>
            <a:endParaRPr lang="en-US" sz="3600" b="1" kern="0" dirty="0">
              <a:solidFill>
                <a:srgbClr val="004870"/>
              </a:solidFill>
              <a:latin typeface="Arial"/>
              <a:ea typeface="MS PGothic" charset="0"/>
              <a:cs typeface="Calibri"/>
            </a:endParaRPr>
          </a:p>
        </p:txBody>
      </p:sp>
      <p:sp>
        <p:nvSpPr>
          <p:cNvPr id="35" name="TextBox 12"/>
          <p:cNvSpPr txBox="1">
            <a:spLocks noChangeArrowheads="1"/>
          </p:cNvSpPr>
          <p:nvPr/>
        </p:nvSpPr>
        <p:spPr bwMode="auto">
          <a:xfrm>
            <a:off x="5183978" y="4426538"/>
            <a:ext cx="1371600" cy="507831"/>
          </a:xfrm>
          <a:prstGeom prst="rect">
            <a:avLst/>
          </a:prstGeom>
          <a:noFill/>
          <a:ln>
            <a:noFill/>
          </a:ln>
          <a:extLst>
            <a:ext uri="{909E8E84-426E-40dd-AFC4-6F175D3DCCD1}"/>
            <a:ext uri="{91240B29-F687-4f45-9708-019B960494DF}"/>
          </a:extLst>
        </p:spPr>
        <p:txBody>
          <a:bodyPr wrap="square">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900" kern="0" dirty="0" smtClean="0">
                <a:solidFill>
                  <a:srgbClr val="002060"/>
                </a:solidFill>
                <a:latin typeface="Arial"/>
              </a:rPr>
              <a:t>2013 SEP 27 </a:t>
            </a:r>
          </a:p>
          <a:p>
            <a:pPr eaLnBrk="1" fontAlgn="auto" hangingPunct="1">
              <a:spcBef>
                <a:spcPts val="0"/>
              </a:spcBef>
              <a:spcAft>
                <a:spcPts val="0"/>
              </a:spcAft>
              <a:defRPr/>
            </a:pPr>
            <a:r>
              <a:rPr lang="en-US" sz="900" kern="0" dirty="0" smtClean="0">
                <a:solidFill>
                  <a:srgbClr val="002060"/>
                </a:solidFill>
                <a:latin typeface="Arial"/>
              </a:rPr>
              <a:t>Release: </a:t>
            </a:r>
            <a:r>
              <a:rPr lang="en-US" sz="900" b="1" kern="0" dirty="0" smtClean="0">
                <a:solidFill>
                  <a:srgbClr val="002060"/>
                </a:solidFill>
                <a:latin typeface="Arial"/>
              </a:rPr>
              <a:t>Folsom  </a:t>
            </a:r>
          </a:p>
          <a:p>
            <a:pPr eaLnBrk="1" fontAlgn="auto" hangingPunct="1">
              <a:spcBef>
                <a:spcPts val="0"/>
              </a:spcBef>
              <a:spcAft>
                <a:spcPts val="0"/>
              </a:spcAft>
              <a:defRPr/>
            </a:pPr>
            <a:r>
              <a:rPr lang="en-US" sz="900" b="1" kern="0" dirty="0" smtClean="0">
                <a:solidFill>
                  <a:srgbClr val="002060"/>
                </a:solidFill>
                <a:latin typeface="Arial"/>
              </a:rPr>
              <a:t>667,895  </a:t>
            </a:r>
            <a:r>
              <a:rPr lang="en-US" sz="900" kern="0" dirty="0" smtClean="0">
                <a:solidFill>
                  <a:srgbClr val="002060"/>
                </a:solidFill>
                <a:latin typeface="Arial"/>
              </a:rPr>
              <a:t>lines of code</a:t>
            </a:r>
          </a:p>
        </p:txBody>
      </p:sp>
      <p:sp>
        <p:nvSpPr>
          <p:cNvPr id="36" name="TextBox 12"/>
          <p:cNvSpPr txBox="1">
            <a:spLocks noChangeArrowheads="1"/>
          </p:cNvSpPr>
          <p:nvPr/>
        </p:nvSpPr>
        <p:spPr bwMode="auto">
          <a:xfrm>
            <a:off x="4224553" y="4834708"/>
            <a:ext cx="1371600" cy="507831"/>
          </a:xfrm>
          <a:prstGeom prst="rect">
            <a:avLst/>
          </a:prstGeom>
          <a:noFill/>
          <a:ln>
            <a:noFill/>
          </a:ln>
          <a:extLst>
            <a:ext uri="{909E8E84-426E-40dd-AFC4-6F175D3DCCD1}"/>
            <a:ext uri="{91240B29-F687-4f45-9708-019B960494DF}"/>
          </a:extLst>
        </p:spPr>
        <p:txBody>
          <a:bodyPr>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900" kern="0" dirty="0" smtClean="0">
                <a:solidFill>
                  <a:srgbClr val="002060"/>
                </a:solidFill>
                <a:latin typeface="Arial"/>
              </a:rPr>
              <a:t>2012 APR 5   </a:t>
            </a:r>
          </a:p>
          <a:p>
            <a:pPr eaLnBrk="1" fontAlgn="auto" hangingPunct="1">
              <a:spcBef>
                <a:spcPts val="0"/>
              </a:spcBef>
              <a:spcAft>
                <a:spcPts val="0"/>
              </a:spcAft>
              <a:defRPr/>
            </a:pPr>
            <a:r>
              <a:rPr lang="en-US" sz="900" kern="0" dirty="0" smtClean="0">
                <a:solidFill>
                  <a:srgbClr val="002060"/>
                </a:solidFill>
                <a:latin typeface="Arial"/>
              </a:rPr>
              <a:t>Release: </a:t>
            </a:r>
            <a:r>
              <a:rPr lang="en-US" sz="900" b="1" kern="0" dirty="0" smtClean="0">
                <a:solidFill>
                  <a:srgbClr val="002060"/>
                </a:solidFill>
                <a:latin typeface="Arial"/>
              </a:rPr>
              <a:t>Essex    </a:t>
            </a:r>
          </a:p>
          <a:p>
            <a:pPr eaLnBrk="1" fontAlgn="auto" hangingPunct="1">
              <a:spcBef>
                <a:spcPts val="0"/>
              </a:spcBef>
              <a:spcAft>
                <a:spcPts val="0"/>
              </a:spcAft>
              <a:defRPr/>
            </a:pPr>
            <a:r>
              <a:rPr lang="en-US" sz="900" b="1" kern="0" dirty="0" smtClean="0">
                <a:solidFill>
                  <a:srgbClr val="002060"/>
                </a:solidFill>
                <a:latin typeface="Arial"/>
              </a:rPr>
              <a:t>558.368  </a:t>
            </a:r>
            <a:r>
              <a:rPr lang="en-US" sz="900" kern="0" dirty="0" smtClean="0">
                <a:solidFill>
                  <a:srgbClr val="002060"/>
                </a:solidFill>
                <a:latin typeface="Arial"/>
              </a:rPr>
              <a:t>lines of code</a:t>
            </a:r>
          </a:p>
        </p:txBody>
      </p:sp>
      <p:sp>
        <p:nvSpPr>
          <p:cNvPr id="37" name="TextBox 12"/>
          <p:cNvSpPr txBox="1">
            <a:spLocks noChangeArrowheads="1"/>
          </p:cNvSpPr>
          <p:nvPr/>
        </p:nvSpPr>
        <p:spPr bwMode="auto">
          <a:xfrm>
            <a:off x="6047494" y="3213719"/>
            <a:ext cx="1371600" cy="507831"/>
          </a:xfrm>
          <a:prstGeom prst="rect">
            <a:avLst/>
          </a:prstGeom>
          <a:noFill/>
          <a:ln>
            <a:noFill/>
          </a:ln>
          <a:extLst>
            <a:ext uri="{909E8E84-426E-40dd-AFC4-6F175D3DCCD1}"/>
            <a:ext uri="{91240B29-F687-4f45-9708-019B960494DF}"/>
          </a:extLst>
        </p:spPr>
        <p:txBody>
          <a:bodyPr>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900" kern="0" dirty="0" smtClean="0">
                <a:solidFill>
                  <a:srgbClr val="002060"/>
                </a:solidFill>
                <a:latin typeface="Arial"/>
              </a:rPr>
              <a:t>2013 APR 4   </a:t>
            </a:r>
          </a:p>
          <a:p>
            <a:pPr eaLnBrk="1" fontAlgn="auto" hangingPunct="1">
              <a:spcBef>
                <a:spcPts val="0"/>
              </a:spcBef>
              <a:spcAft>
                <a:spcPts val="0"/>
              </a:spcAft>
              <a:defRPr/>
            </a:pPr>
            <a:r>
              <a:rPr lang="en-US" sz="900" kern="0" dirty="0" smtClean="0">
                <a:solidFill>
                  <a:srgbClr val="002060"/>
                </a:solidFill>
                <a:latin typeface="Arial"/>
              </a:rPr>
              <a:t>Release: </a:t>
            </a:r>
            <a:r>
              <a:rPr lang="en-US" sz="900" b="1" kern="0" dirty="0" smtClean="0">
                <a:solidFill>
                  <a:srgbClr val="002060"/>
                </a:solidFill>
                <a:latin typeface="Arial"/>
              </a:rPr>
              <a:t>Grizzly </a:t>
            </a:r>
          </a:p>
          <a:p>
            <a:pPr eaLnBrk="1" fontAlgn="auto" hangingPunct="1">
              <a:spcBef>
                <a:spcPts val="0"/>
              </a:spcBef>
              <a:spcAft>
                <a:spcPts val="0"/>
              </a:spcAft>
              <a:defRPr/>
            </a:pPr>
            <a:r>
              <a:rPr lang="en-US" sz="900" b="1" kern="0" dirty="0" smtClean="0">
                <a:solidFill>
                  <a:srgbClr val="002060"/>
                </a:solidFill>
                <a:latin typeface="Arial"/>
              </a:rPr>
              <a:t>1,323,479 </a:t>
            </a:r>
            <a:r>
              <a:rPr lang="en-US" sz="900" kern="0" dirty="0" smtClean="0">
                <a:solidFill>
                  <a:srgbClr val="002060"/>
                </a:solidFill>
                <a:latin typeface="Arial"/>
              </a:rPr>
              <a:t>lines of code</a:t>
            </a:r>
          </a:p>
        </p:txBody>
      </p:sp>
      <p:sp>
        <p:nvSpPr>
          <p:cNvPr id="38" name="TextBox 12"/>
          <p:cNvSpPr txBox="1">
            <a:spLocks noChangeArrowheads="1"/>
          </p:cNvSpPr>
          <p:nvPr/>
        </p:nvSpPr>
        <p:spPr bwMode="auto">
          <a:xfrm>
            <a:off x="2419972" y="5700631"/>
            <a:ext cx="1371600" cy="507831"/>
          </a:xfrm>
          <a:prstGeom prst="rect">
            <a:avLst/>
          </a:prstGeom>
          <a:noFill/>
          <a:ln>
            <a:noFill/>
          </a:ln>
          <a:extLst>
            <a:ext uri="{909E8E84-426E-40dd-AFC4-6F175D3DCCD1}"/>
            <a:ext uri="{91240B29-F687-4f45-9708-019B960494DF}"/>
          </a:extLst>
        </p:spPr>
        <p:txBody>
          <a:bodyPr>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900" kern="0" dirty="0" smtClean="0">
                <a:solidFill>
                  <a:srgbClr val="002060"/>
                </a:solidFill>
                <a:latin typeface="Arial"/>
              </a:rPr>
              <a:t>2011 APR 3 </a:t>
            </a:r>
          </a:p>
          <a:p>
            <a:pPr eaLnBrk="1" fontAlgn="auto" hangingPunct="1">
              <a:spcBef>
                <a:spcPts val="0"/>
              </a:spcBef>
              <a:spcAft>
                <a:spcPts val="0"/>
              </a:spcAft>
              <a:defRPr/>
            </a:pPr>
            <a:r>
              <a:rPr lang="en-US" sz="900" kern="0" dirty="0" smtClean="0">
                <a:solidFill>
                  <a:srgbClr val="002060"/>
                </a:solidFill>
                <a:latin typeface="Arial"/>
              </a:rPr>
              <a:t>Release: </a:t>
            </a:r>
            <a:r>
              <a:rPr lang="en-US" sz="900" b="1" kern="0" dirty="0" smtClean="0">
                <a:solidFill>
                  <a:srgbClr val="002060"/>
                </a:solidFill>
                <a:latin typeface="Arial"/>
              </a:rPr>
              <a:t>Cactus  </a:t>
            </a:r>
          </a:p>
          <a:p>
            <a:pPr eaLnBrk="1" fontAlgn="auto" hangingPunct="1">
              <a:spcBef>
                <a:spcPts val="0"/>
              </a:spcBef>
              <a:spcAft>
                <a:spcPts val="0"/>
              </a:spcAft>
              <a:defRPr/>
            </a:pPr>
            <a:r>
              <a:rPr lang="en-US" sz="900" b="1" kern="0" dirty="0" smtClean="0">
                <a:solidFill>
                  <a:srgbClr val="002060"/>
                </a:solidFill>
                <a:latin typeface="Arial"/>
              </a:rPr>
              <a:t>117,887 </a:t>
            </a:r>
            <a:r>
              <a:rPr lang="en-US" sz="900" kern="0" dirty="0" smtClean="0">
                <a:solidFill>
                  <a:srgbClr val="002060"/>
                </a:solidFill>
                <a:latin typeface="Arial"/>
              </a:rPr>
              <a:t>lines of code</a:t>
            </a:r>
          </a:p>
        </p:txBody>
      </p:sp>
      <p:sp>
        <p:nvSpPr>
          <p:cNvPr id="42" name="TextBox 12"/>
          <p:cNvSpPr txBox="1">
            <a:spLocks noChangeArrowheads="1"/>
          </p:cNvSpPr>
          <p:nvPr/>
        </p:nvSpPr>
        <p:spPr bwMode="auto">
          <a:xfrm>
            <a:off x="961805" y="5891652"/>
            <a:ext cx="1371600" cy="507831"/>
          </a:xfrm>
          <a:prstGeom prst="rect">
            <a:avLst/>
          </a:prstGeom>
          <a:noFill/>
          <a:ln>
            <a:noFill/>
          </a:ln>
          <a:extLst>
            <a:ext uri="{909E8E84-426E-40dd-AFC4-6F175D3DCCD1}"/>
            <a:ext uri="{91240B29-F687-4f45-9708-019B960494DF}"/>
          </a:extLst>
        </p:spPr>
        <p:txBody>
          <a:bodyPr wrap="square">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900" kern="0" dirty="0" smtClean="0">
                <a:solidFill>
                  <a:srgbClr val="002060"/>
                </a:solidFill>
                <a:latin typeface="Arial"/>
              </a:rPr>
              <a:t>2011 FEB 3 </a:t>
            </a:r>
          </a:p>
          <a:p>
            <a:pPr eaLnBrk="1" fontAlgn="auto" hangingPunct="1">
              <a:spcBef>
                <a:spcPts val="0"/>
              </a:spcBef>
              <a:spcAft>
                <a:spcPts val="0"/>
              </a:spcAft>
              <a:defRPr/>
            </a:pPr>
            <a:r>
              <a:rPr lang="en-US" sz="900" kern="0" dirty="0" smtClean="0">
                <a:solidFill>
                  <a:srgbClr val="002060"/>
                </a:solidFill>
                <a:latin typeface="Arial"/>
              </a:rPr>
              <a:t>Release: </a:t>
            </a:r>
            <a:r>
              <a:rPr lang="en-US" sz="900" b="1" kern="0" dirty="0" smtClean="0">
                <a:solidFill>
                  <a:srgbClr val="002060"/>
                </a:solidFill>
                <a:latin typeface="Arial"/>
              </a:rPr>
              <a:t>Bexar </a:t>
            </a:r>
          </a:p>
          <a:p>
            <a:pPr eaLnBrk="1" fontAlgn="auto" hangingPunct="1">
              <a:spcBef>
                <a:spcPts val="0"/>
              </a:spcBef>
              <a:spcAft>
                <a:spcPts val="0"/>
              </a:spcAft>
              <a:defRPr/>
            </a:pPr>
            <a:r>
              <a:rPr lang="en-US" sz="900" b="1" kern="0" dirty="0" smtClean="0">
                <a:solidFill>
                  <a:srgbClr val="002060"/>
                </a:solidFill>
                <a:latin typeface="Arial"/>
              </a:rPr>
              <a:t>85,425  </a:t>
            </a:r>
            <a:r>
              <a:rPr lang="en-US" sz="900" kern="0" dirty="0" smtClean="0">
                <a:solidFill>
                  <a:srgbClr val="002060"/>
                </a:solidFill>
                <a:latin typeface="Arial"/>
              </a:rPr>
              <a:t>lines of code</a:t>
            </a:r>
          </a:p>
        </p:txBody>
      </p:sp>
      <p:sp>
        <p:nvSpPr>
          <p:cNvPr id="43" name="TextBox 12"/>
          <p:cNvSpPr txBox="1">
            <a:spLocks noChangeArrowheads="1"/>
          </p:cNvSpPr>
          <p:nvPr/>
        </p:nvSpPr>
        <p:spPr bwMode="auto">
          <a:xfrm>
            <a:off x="210149" y="5101928"/>
            <a:ext cx="1899205" cy="553998"/>
          </a:xfrm>
          <a:prstGeom prst="rect">
            <a:avLst/>
          </a:prstGeom>
          <a:noFill/>
          <a:ln>
            <a:noFill/>
          </a:ln>
          <a:extLst>
            <a:ext uri="{909E8E84-426E-40dd-AFC4-6F175D3DCCD1}"/>
            <a:ext uri="{91240B29-F687-4f45-9708-019B960494DF}"/>
          </a:extLst>
        </p:spPr>
        <p:txBody>
          <a:bodyPr wrap="square">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1000" b="1" kern="0" dirty="0" smtClean="0">
                <a:solidFill>
                  <a:srgbClr val="FF0000"/>
                </a:solidFill>
                <a:latin typeface="Arial"/>
              </a:rPr>
              <a:t>2010 OCT 21  </a:t>
            </a:r>
          </a:p>
          <a:p>
            <a:pPr eaLnBrk="1" fontAlgn="auto" hangingPunct="1">
              <a:spcBef>
                <a:spcPts val="0"/>
              </a:spcBef>
              <a:spcAft>
                <a:spcPts val="0"/>
              </a:spcAft>
              <a:defRPr/>
            </a:pPr>
            <a:r>
              <a:rPr lang="en-US" sz="1000" b="1" kern="0" dirty="0" smtClean="0">
                <a:solidFill>
                  <a:srgbClr val="FF0000"/>
                </a:solidFill>
                <a:latin typeface="Arial"/>
              </a:rPr>
              <a:t>Release: Austin</a:t>
            </a:r>
          </a:p>
          <a:p>
            <a:pPr eaLnBrk="1" fontAlgn="auto" hangingPunct="1">
              <a:spcBef>
                <a:spcPts val="0"/>
              </a:spcBef>
              <a:spcAft>
                <a:spcPts val="0"/>
              </a:spcAft>
              <a:defRPr/>
            </a:pPr>
            <a:r>
              <a:rPr lang="en-US" sz="1000" b="1" kern="0" dirty="0" smtClean="0">
                <a:solidFill>
                  <a:srgbClr val="FF0000"/>
                </a:solidFill>
                <a:latin typeface="Arial"/>
              </a:rPr>
              <a:t>52,796   lines of code</a:t>
            </a:r>
          </a:p>
        </p:txBody>
      </p:sp>
      <p:sp>
        <p:nvSpPr>
          <p:cNvPr id="29" name="TextBox 12"/>
          <p:cNvSpPr txBox="1">
            <a:spLocks noChangeArrowheads="1"/>
          </p:cNvSpPr>
          <p:nvPr/>
        </p:nvSpPr>
        <p:spPr bwMode="auto">
          <a:xfrm>
            <a:off x="7497008" y="936480"/>
            <a:ext cx="1646992" cy="553998"/>
          </a:xfrm>
          <a:prstGeom prst="rect">
            <a:avLst/>
          </a:prstGeom>
          <a:noFill/>
          <a:ln>
            <a:noFill/>
          </a:ln>
          <a:extLst>
            <a:ext uri="{909E8E84-426E-40dd-AFC4-6F175D3DCCD1}"/>
            <a:ext uri="{91240B29-F687-4f45-9708-019B960494DF}"/>
          </a:extLst>
        </p:spPr>
        <p:txBody>
          <a:bodyPr wrap="square">
            <a:spAutoFit/>
          </a:bodyPr>
          <a:lstStyle>
            <a:lvl1pPr eaLnBrk="0" hangingPunct="0">
              <a:defRPr sz="800">
                <a:solidFill>
                  <a:schemeClr val="tx1"/>
                </a:solidFill>
                <a:latin typeface="Arial" charset="0"/>
                <a:ea typeface="ＭＳ Ｐゴシック" charset="0"/>
                <a:cs typeface="ＭＳ Ｐゴシック" charset="0"/>
              </a:defRPr>
            </a:lvl1pPr>
            <a:lvl2pPr marL="742950" indent="-285750" eaLnBrk="0" hangingPunct="0">
              <a:defRPr sz="800">
                <a:solidFill>
                  <a:schemeClr val="tx1"/>
                </a:solidFill>
                <a:latin typeface="Arial" charset="0"/>
                <a:ea typeface="ＭＳ Ｐゴシック" charset="0"/>
              </a:defRPr>
            </a:lvl2pPr>
            <a:lvl3pPr marL="1143000" indent="-228600" eaLnBrk="0" hangingPunct="0">
              <a:defRPr sz="800">
                <a:solidFill>
                  <a:schemeClr val="tx1"/>
                </a:solidFill>
                <a:latin typeface="Arial" charset="0"/>
                <a:ea typeface="ＭＳ Ｐゴシック" charset="0"/>
              </a:defRPr>
            </a:lvl3pPr>
            <a:lvl4pPr marL="1600200" indent="-228600" eaLnBrk="0" hangingPunct="0">
              <a:defRPr sz="800">
                <a:solidFill>
                  <a:schemeClr val="tx1"/>
                </a:solidFill>
                <a:latin typeface="Arial" charset="0"/>
                <a:ea typeface="ＭＳ Ｐゴシック" charset="0"/>
              </a:defRPr>
            </a:lvl4pPr>
            <a:lvl5pPr marL="2057400" indent="-228600" eaLnBrk="0" hangingPunct="0">
              <a:defRPr sz="800">
                <a:solidFill>
                  <a:schemeClr val="tx1"/>
                </a:solidFill>
                <a:latin typeface="Arial" charset="0"/>
                <a:ea typeface="ＭＳ Ｐゴシック" charset="0"/>
              </a:defRPr>
            </a:lvl5pPr>
            <a:lvl6pPr marL="2514600" indent="-228600" eaLnBrk="0" fontAlgn="base" hangingPunct="0">
              <a:spcBef>
                <a:spcPct val="0"/>
              </a:spcBef>
              <a:spcAft>
                <a:spcPct val="0"/>
              </a:spcAft>
              <a:defRPr sz="800">
                <a:solidFill>
                  <a:schemeClr val="tx1"/>
                </a:solidFill>
                <a:latin typeface="Arial" charset="0"/>
                <a:ea typeface="ＭＳ Ｐゴシック" charset="0"/>
              </a:defRPr>
            </a:lvl6pPr>
            <a:lvl7pPr marL="2971800" indent="-228600" eaLnBrk="0" fontAlgn="base" hangingPunct="0">
              <a:spcBef>
                <a:spcPct val="0"/>
              </a:spcBef>
              <a:spcAft>
                <a:spcPct val="0"/>
              </a:spcAft>
              <a:defRPr sz="800">
                <a:solidFill>
                  <a:schemeClr val="tx1"/>
                </a:solidFill>
                <a:latin typeface="Arial" charset="0"/>
                <a:ea typeface="ＭＳ Ｐゴシック" charset="0"/>
              </a:defRPr>
            </a:lvl7pPr>
            <a:lvl8pPr marL="3429000" indent="-228600" eaLnBrk="0" fontAlgn="base" hangingPunct="0">
              <a:spcBef>
                <a:spcPct val="0"/>
              </a:spcBef>
              <a:spcAft>
                <a:spcPct val="0"/>
              </a:spcAft>
              <a:defRPr sz="800">
                <a:solidFill>
                  <a:schemeClr val="tx1"/>
                </a:solidFill>
                <a:latin typeface="Arial" charset="0"/>
                <a:ea typeface="ＭＳ Ｐゴシック" charset="0"/>
              </a:defRPr>
            </a:lvl8pPr>
            <a:lvl9pPr marL="3886200" indent="-228600" eaLnBrk="0" fontAlgn="base" hangingPunct="0">
              <a:spcBef>
                <a:spcPct val="0"/>
              </a:spcBef>
              <a:spcAft>
                <a:spcPct val="0"/>
              </a:spcAft>
              <a:defRPr sz="800">
                <a:solidFill>
                  <a:schemeClr val="tx1"/>
                </a:solidFill>
                <a:latin typeface="Arial" charset="0"/>
                <a:ea typeface="ＭＳ Ｐゴシック" charset="0"/>
              </a:defRPr>
            </a:lvl9pPr>
          </a:lstStyle>
          <a:p>
            <a:pPr eaLnBrk="1" fontAlgn="auto" hangingPunct="1">
              <a:spcBef>
                <a:spcPts val="0"/>
              </a:spcBef>
              <a:spcAft>
                <a:spcPts val="0"/>
              </a:spcAft>
              <a:defRPr/>
            </a:pPr>
            <a:r>
              <a:rPr lang="en-US" sz="1000" b="1" kern="0" dirty="0" smtClean="0">
                <a:solidFill>
                  <a:srgbClr val="FF0000"/>
                </a:solidFill>
                <a:latin typeface="Arial"/>
              </a:rPr>
              <a:t>2014 OCT 16  </a:t>
            </a:r>
          </a:p>
          <a:p>
            <a:pPr eaLnBrk="1" fontAlgn="auto" hangingPunct="1">
              <a:spcBef>
                <a:spcPts val="0"/>
              </a:spcBef>
              <a:spcAft>
                <a:spcPts val="0"/>
              </a:spcAft>
              <a:defRPr/>
            </a:pPr>
            <a:r>
              <a:rPr lang="en-US" sz="1000" b="1" kern="0" dirty="0" smtClean="0">
                <a:solidFill>
                  <a:srgbClr val="FF0000"/>
                </a:solidFill>
                <a:latin typeface="Arial"/>
              </a:rPr>
              <a:t>Release:  Juno 2,084,291 lines of code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3"/>
          <p:cNvPicPr>
            <a:picLocks noChangeAspect="1"/>
          </p:cNvPicPr>
          <p:nvPr/>
        </p:nvPicPr>
        <p:blipFill>
          <a:blip r:embed="rId3" cstate="print">
            <a:duotone>
              <a:schemeClr val="bg2">
                <a:shade val="45000"/>
                <a:satMod val="135000"/>
              </a:schemeClr>
              <a:prstClr val="white"/>
            </a:duotone>
          </a:blip>
          <a:srcRect/>
          <a:stretch>
            <a:fillRect/>
          </a:stretch>
        </p:blipFill>
        <p:spPr bwMode="auto">
          <a:xfrm>
            <a:off x="734" y="1883132"/>
            <a:ext cx="9144000" cy="3354388"/>
          </a:xfrm>
          <a:prstGeom prst="rect">
            <a:avLst/>
          </a:prstGeom>
          <a:noFill/>
          <a:ln w="9525">
            <a:noFill/>
            <a:miter lim="800000"/>
            <a:headEnd/>
            <a:tailEnd/>
          </a:ln>
        </p:spPr>
      </p:pic>
      <p:sp>
        <p:nvSpPr>
          <p:cNvPr id="32" name="Title 31"/>
          <p:cNvSpPr>
            <a:spLocks noGrp="1"/>
          </p:cNvSpPr>
          <p:nvPr>
            <p:ph type="title"/>
          </p:nvPr>
        </p:nvSpPr>
        <p:spPr>
          <a:xfrm>
            <a:off x="200801" y="175694"/>
            <a:ext cx="8153400" cy="461651"/>
          </a:xfrm>
        </p:spPr>
        <p:txBody>
          <a:bodyPr/>
          <a:lstStyle/>
          <a:p>
            <a:r>
              <a:rPr lang="en-US" sz="2400" dirty="0" smtClean="0"/>
              <a:t> IBM Contributions to OpenStack: Road To Juno  </a:t>
            </a:r>
            <a:endParaRPr lang="en-US" sz="2400" dirty="0" smtClean="0">
              <a:ea typeface="ＭＳ Ｐゴシック" pitchFamily="34" charset="-128"/>
            </a:endParaRPr>
          </a:p>
        </p:txBody>
      </p:sp>
      <p:sp>
        <p:nvSpPr>
          <p:cNvPr id="18435" name="Rectangle 32"/>
          <p:cNvSpPr>
            <a:spLocks noChangeArrowheads="1"/>
          </p:cNvSpPr>
          <p:nvPr/>
        </p:nvSpPr>
        <p:spPr bwMode="auto">
          <a:xfrm>
            <a:off x="4123163" y="6456316"/>
            <a:ext cx="3213552" cy="276999"/>
          </a:xfrm>
          <a:prstGeom prst="rect">
            <a:avLst/>
          </a:prstGeom>
          <a:noFill/>
          <a:ln w="9525">
            <a:noFill/>
            <a:miter lim="800000"/>
            <a:headEnd/>
            <a:tailEnd/>
          </a:ln>
        </p:spPr>
        <p:txBody>
          <a:bodyPr wrap="square">
            <a:spAutoFit/>
          </a:bodyPr>
          <a:lstStyle/>
          <a:p>
            <a:r>
              <a:rPr lang="en-US" sz="1200" dirty="0" smtClean="0">
                <a:solidFill>
                  <a:srgbClr val="000000"/>
                </a:solidFill>
              </a:rPr>
              <a:t>Source  </a:t>
            </a:r>
            <a:r>
              <a:rPr lang="en-US" sz="1200" dirty="0" smtClean="0">
                <a:solidFill>
                  <a:srgbClr val="000000"/>
                </a:solidFill>
                <a:latin typeface="Arial" charset="0"/>
                <a:ea typeface="ＭＳ Ｐゴシック" charset="0"/>
                <a:hlinkClick r:id="rId4"/>
              </a:rPr>
              <a:t>http</a:t>
            </a:r>
            <a:r>
              <a:rPr lang="en-US" sz="1200" dirty="0">
                <a:solidFill>
                  <a:srgbClr val="000000"/>
                </a:solidFill>
                <a:latin typeface="Arial" charset="0"/>
                <a:ea typeface="ＭＳ Ｐゴシック" charset="0"/>
                <a:hlinkClick r:id="rId4"/>
              </a:rPr>
              <a:t>://www.stackalytics.com</a:t>
            </a:r>
            <a:r>
              <a:rPr lang="en-US" sz="1200" dirty="0" smtClean="0">
                <a:solidFill>
                  <a:srgbClr val="000000"/>
                </a:solidFill>
                <a:latin typeface="Arial" charset="0"/>
                <a:ea typeface="ＭＳ Ｐゴシック" charset="0"/>
                <a:hlinkClick r:id="rId4"/>
              </a:rPr>
              <a:t>/</a:t>
            </a:r>
            <a:r>
              <a:rPr lang="en-US" sz="1200" dirty="0" smtClean="0">
                <a:solidFill>
                  <a:srgbClr val="000000"/>
                </a:solidFill>
                <a:latin typeface="Arial" charset="0"/>
                <a:ea typeface="ＭＳ Ｐゴシック" charset="0"/>
              </a:rPr>
              <a:t>   </a:t>
            </a:r>
            <a:endParaRPr lang="en-US" sz="1200" dirty="0">
              <a:solidFill>
                <a:srgbClr val="000000"/>
              </a:solidFill>
              <a:latin typeface="Arial" charset="0"/>
              <a:ea typeface="ＭＳ Ｐゴシック" charset="0"/>
            </a:endParaRPr>
          </a:p>
        </p:txBody>
      </p:sp>
      <p:grpSp>
        <p:nvGrpSpPr>
          <p:cNvPr id="2" name="Group 251"/>
          <p:cNvGrpSpPr>
            <a:grpSpLocks/>
          </p:cNvGrpSpPr>
          <p:nvPr/>
        </p:nvGrpSpPr>
        <p:grpSpPr bwMode="auto">
          <a:xfrm>
            <a:off x="268288" y="4038161"/>
            <a:ext cx="1938337" cy="2625725"/>
            <a:chOff x="4597400" y="4713170"/>
            <a:chExt cx="2169767" cy="1471734"/>
          </a:xfrm>
        </p:grpSpPr>
        <p:sp>
          <p:nvSpPr>
            <p:cNvPr id="38" name="Rectangle 37"/>
            <p:cNvSpPr/>
            <p:nvPr/>
          </p:nvSpPr>
          <p:spPr>
            <a:xfrm>
              <a:off x="4597400" y="4713170"/>
              <a:ext cx="1773487" cy="144148"/>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r>
                <a:rPr lang="en-US" sz="1200" kern="0" dirty="0">
                  <a:solidFill>
                    <a:srgbClr val="FFFFFF"/>
                  </a:solidFill>
                  <a:latin typeface="Calibri"/>
                  <a:ea typeface="ヒラギノ角ゴ Pro W3"/>
                  <a:cs typeface="Calibri"/>
                </a:rPr>
                <a:t>Essex</a:t>
              </a:r>
            </a:p>
          </p:txBody>
        </p:sp>
        <p:sp>
          <p:nvSpPr>
            <p:cNvPr id="39" name="Rectangle 38"/>
            <p:cNvSpPr/>
            <p:nvPr/>
          </p:nvSpPr>
          <p:spPr>
            <a:xfrm>
              <a:off x="4597400" y="4881343"/>
              <a:ext cx="1773487" cy="514306"/>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endParaRPr lang="en-US" sz="1200" kern="0" dirty="0">
                <a:solidFill>
                  <a:srgbClr val="FFFFFF"/>
                </a:solidFill>
                <a:latin typeface="Calibri"/>
                <a:ea typeface="ヒラギノ角ゴ Pro W3"/>
                <a:cs typeface="Calibri"/>
              </a:endParaRPr>
            </a:p>
          </p:txBody>
        </p:sp>
        <p:sp>
          <p:nvSpPr>
            <p:cNvPr id="40" name="Rectangle 39"/>
            <p:cNvSpPr/>
            <p:nvPr/>
          </p:nvSpPr>
          <p:spPr>
            <a:xfrm>
              <a:off x="4597400" y="5829873"/>
              <a:ext cx="1773487" cy="257153"/>
            </a:xfrm>
            <a:prstGeom prst="rect">
              <a:avLst/>
            </a:prstGeom>
            <a:solidFill>
              <a:srgbClr val="003F69"/>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41" name="TextBox 234"/>
            <p:cNvSpPr txBox="1">
              <a:spLocks noChangeArrowheads="1"/>
            </p:cNvSpPr>
            <p:nvPr/>
          </p:nvSpPr>
          <p:spPr bwMode="auto">
            <a:xfrm>
              <a:off x="5580103" y="5801399"/>
              <a:ext cx="1187064" cy="3835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2800" kern="0" dirty="0">
                  <a:solidFill>
                    <a:srgbClr val="83D1F5"/>
                  </a:solidFill>
                  <a:latin typeface="Calibri"/>
                  <a:ea typeface="MS PGothic" charset="0"/>
                  <a:cs typeface="Calibri"/>
                </a:rPr>
                <a:t>54</a:t>
              </a:r>
              <a:endParaRPr lang="en-US" sz="3600" b="1" kern="0" dirty="0">
                <a:solidFill>
                  <a:srgbClr val="83D1F5"/>
                </a:solidFill>
                <a:latin typeface="Calibri"/>
                <a:ea typeface="MS PGothic" charset="0"/>
                <a:cs typeface="Calibri"/>
              </a:endParaRPr>
            </a:p>
          </p:txBody>
        </p:sp>
      </p:grpSp>
      <p:sp>
        <p:nvSpPr>
          <p:cNvPr id="42" name="TextBox 29"/>
          <p:cNvSpPr txBox="1">
            <a:spLocks noChangeArrowheads="1"/>
          </p:cNvSpPr>
          <p:nvPr/>
        </p:nvSpPr>
        <p:spPr bwMode="auto">
          <a:xfrm>
            <a:off x="279400" y="4376299"/>
            <a:ext cx="1484313" cy="835025"/>
          </a:xfrm>
          <a:prstGeom prst="rect">
            <a:avLst/>
          </a:prstGeom>
          <a:noFill/>
          <a:ln w="9525">
            <a:noFill/>
            <a:miter lim="800000"/>
            <a:headEnd/>
            <a:tailEnd/>
          </a:ln>
        </p:spPr>
        <p:txBody>
          <a:bodyPr lIns="64291" tIns="32145" rIns="64291" bIns="32145">
            <a:spAutoFit/>
          </a:bodyPr>
          <a:lstStyle/>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Core Contributors: 1 </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Technical Contributors: 2</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Commits: 9</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Blueprints: 0</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Projects: 6</a:t>
            </a:r>
          </a:p>
        </p:txBody>
      </p:sp>
      <p:grpSp>
        <p:nvGrpSpPr>
          <p:cNvPr id="3" name="Group 42"/>
          <p:cNvGrpSpPr>
            <a:grpSpLocks/>
          </p:cNvGrpSpPr>
          <p:nvPr/>
        </p:nvGrpSpPr>
        <p:grpSpPr bwMode="auto">
          <a:xfrm>
            <a:off x="971369" y="1202877"/>
            <a:ext cx="1577975" cy="2479675"/>
            <a:chOff x="2337012" y="3197413"/>
            <a:chExt cx="2497148" cy="2480224"/>
          </a:xfrm>
        </p:grpSpPr>
        <p:sp>
          <p:nvSpPr>
            <p:cNvPr id="44" name="Rectangle 43"/>
            <p:cNvSpPr/>
            <p:nvPr/>
          </p:nvSpPr>
          <p:spPr bwMode="auto">
            <a:xfrm>
              <a:off x="2339525" y="5237802"/>
              <a:ext cx="2472026" cy="439835"/>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grpSp>
          <p:nvGrpSpPr>
            <p:cNvPr id="4" name="Group 22"/>
            <p:cNvGrpSpPr>
              <a:grpSpLocks/>
            </p:cNvGrpSpPr>
            <p:nvPr/>
          </p:nvGrpSpPr>
          <p:grpSpPr bwMode="auto">
            <a:xfrm>
              <a:off x="2337012" y="3197413"/>
              <a:ext cx="2497148" cy="1255058"/>
              <a:chOff x="3880250" y="1204603"/>
              <a:chExt cx="3172340" cy="1255058"/>
            </a:xfrm>
          </p:grpSpPr>
          <p:sp>
            <p:nvSpPr>
              <p:cNvPr id="46" name="Rectangle 45"/>
              <p:cNvSpPr/>
              <p:nvPr/>
            </p:nvSpPr>
            <p:spPr bwMode="auto">
              <a:xfrm>
                <a:off x="3880250" y="1204603"/>
                <a:ext cx="3137235" cy="284225"/>
              </a:xfrm>
              <a:prstGeom prst="rect">
                <a:avLst/>
              </a:prstGeom>
              <a:solidFill>
                <a:srgbClr val="83D1F5"/>
              </a:solidFill>
              <a:ln w="25400" cap="flat" cmpd="sng" algn="ctr">
                <a:noFill/>
                <a:prstDash val="solid"/>
              </a:ln>
              <a:effectLst/>
            </p:spPr>
            <p:txBody>
              <a:bodyPr bIns="9144" anchor="b"/>
              <a:lstStyle/>
              <a:p>
                <a:pPr fontAlgn="auto">
                  <a:spcBef>
                    <a:spcPts val="0"/>
                  </a:spcBef>
                  <a:spcAft>
                    <a:spcPts val="0"/>
                  </a:spcAft>
                  <a:defRPr/>
                </a:pPr>
                <a:r>
                  <a:rPr lang="en-US" sz="1200" b="1" kern="0" dirty="0">
                    <a:solidFill>
                      <a:srgbClr val="004870"/>
                    </a:solidFill>
                    <a:latin typeface="Calibri"/>
                    <a:ea typeface="MS PGothic" charset="0"/>
                    <a:cs typeface="Calibri"/>
                  </a:rPr>
                  <a:t>Folsom</a:t>
                </a:r>
                <a:r>
                  <a:rPr lang="en-US" sz="1200" kern="0" dirty="0">
                    <a:solidFill>
                      <a:srgbClr val="004870"/>
                    </a:solidFill>
                    <a:latin typeface="Calibri"/>
                    <a:ea typeface="MS PGothic" charset="0"/>
                    <a:cs typeface="Calibri"/>
                  </a:rPr>
                  <a:t> </a:t>
                </a:r>
              </a:p>
            </p:txBody>
          </p:sp>
          <p:sp>
            <p:nvSpPr>
              <p:cNvPr id="47" name="Rectangle 46"/>
              <p:cNvSpPr/>
              <p:nvPr/>
            </p:nvSpPr>
            <p:spPr bwMode="auto">
              <a:xfrm>
                <a:off x="3880250" y="1538052"/>
                <a:ext cx="3137235" cy="920954"/>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48" name="TextBox 250"/>
              <p:cNvSpPr txBox="1">
                <a:spLocks noChangeArrowheads="1"/>
              </p:cNvSpPr>
              <p:nvPr/>
            </p:nvSpPr>
            <p:spPr bwMode="auto">
              <a:xfrm>
                <a:off x="3883442" y="1531700"/>
                <a:ext cx="3169148" cy="860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1000" kern="0" dirty="0">
                    <a:solidFill>
                      <a:srgbClr val="004870"/>
                    </a:solidFill>
                    <a:latin typeface="Calibri"/>
                    <a:ea typeface="MS PGothic" charset="0"/>
                    <a:cs typeface="Calibri"/>
                  </a:rPr>
                  <a:t>Core Contributors: 4</a:t>
                </a:r>
              </a:p>
              <a:p>
                <a:pPr fontAlgn="auto">
                  <a:spcBef>
                    <a:spcPts val="0"/>
                  </a:spcBef>
                  <a:spcAft>
                    <a:spcPts val="0"/>
                  </a:spcAft>
                  <a:defRPr/>
                </a:pPr>
                <a:r>
                  <a:rPr lang="en-US" sz="1000" kern="0" dirty="0">
                    <a:solidFill>
                      <a:srgbClr val="004870"/>
                    </a:solidFill>
                    <a:latin typeface="Calibri"/>
                    <a:ea typeface="MS PGothic" charset="0"/>
                    <a:cs typeface="Calibri"/>
                  </a:rPr>
                  <a:t>Technical Contributors: 18</a:t>
                </a:r>
              </a:p>
              <a:p>
                <a:pPr fontAlgn="auto">
                  <a:spcBef>
                    <a:spcPts val="0"/>
                  </a:spcBef>
                  <a:spcAft>
                    <a:spcPts val="0"/>
                  </a:spcAft>
                  <a:defRPr/>
                </a:pPr>
                <a:r>
                  <a:rPr lang="en-US" sz="1000" kern="0" dirty="0">
                    <a:solidFill>
                      <a:srgbClr val="004870"/>
                    </a:solidFill>
                    <a:latin typeface="Calibri"/>
                    <a:ea typeface="MS PGothic" charset="0"/>
                    <a:cs typeface="Calibri"/>
                  </a:rPr>
                  <a:t>Commits: 181</a:t>
                </a:r>
              </a:p>
              <a:p>
                <a:pPr fontAlgn="auto">
                  <a:spcBef>
                    <a:spcPts val="0"/>
                  </a:spcBef>
                  <a:spcAft>
                    <a:spcPts val="0"/>
                  </a:spcAft>
                  <a:defRPr/>
                </a:pPr>
                <a:r>
                  <a:rPr lang="en-US" sz="1000" kern="0" dirty="0">
                    <a:solidFill>
                      <a:srgbClr val="004870"/>
                    </a:solidFill>
                    <a:latin typeface="Calibri"/>
                    <a:ea typeface="MS PGothic" charset="0"/>
                    <a:cs typeface="Calibri"/>
                  </a:rPr>
                  <a:t>Blueprints: 9</a:t>
                </a:r>
              </a:p>
              <a:p>
                <a:pPr fontAlgn="auto">
                  <a:spcBef>
                    <a:spcPts val="0"/>
                  </a:spcBef>
                  <a:spcAft>
                    <a:spcPts val="0"/>
                  </a:spcAft>
                  <a:defRPr/>
                </a:pPr>
                <a:r>
                  <a:rPr lang="en-US" sz="1000" kern="0" dirty="0">
                    <a:solidFill>
                      <a:srgbClr val="004870"/>
                    </a:solidFill>
                    <a:latin typeface="Calibri"/>
                    <a:ea typeface="MS PGothic" charset="0"/>
                    <a:cs typeface="Calibri"/>
                  </a:rPr>
                  <a:t>Projects: 20</a:t>
                </a:r>
              </a:p>
            </p:txBody>
          </p:sp>
        </p:grpSp>
      </p:grpSp>
      <p:sp>
        <p:nvSpPr>
          <p:cNvPr id="49" name="TextBox 247"/>
          <p:cNvSpPr txBox="1">
            <a:spLocks noChangeArrowheads="1"/>
          </p:cNvSpPr>
          <p:nvPr/>
        </p:nvSpPr>
        <p:spPr bwMode="auto">
          <a:xfrm>
            <a:off x="1825444" y="3190427"/>
            <a:ext cx="730250"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auto">
              <a:spcBef>
                <a:spcPts val="0"/>
              </a:spcBef>
              <a:spcAft>
                <a:spcPts val="0"/>
              </a:spcAft>
              <a:defRPr/>
            </a:pPr>
            <a:r>
              <a:rPr lang="en-US" sz="2800" kern="0" dirty="0">
                <a:solidFill>
                  <a:srgbClr val="004870"/>
                </a:solidFill>
                <a:latin typeface="Calibri"/>
                <a:ea typeface="MS PGothic" charset="0"/>
                <a:cs typeface="Calibri"/>
              </a:rPr>
              <a:t>100</a:t>
            </a:r>
            <a:endParaRPr lang="en-US" sz="3600" b="1" kern="0" dirty="0">
              <a:solidFill>
                <a:srgbClr val="004870"/>
              </a:solidFill>
              <a:latin typeface="Calibri"/>
              <a:ea typeface="MS PGothic" charset="0"/>
              <a:cs typeface="Calibri"/>
            </a:endParaRPr>
          </a:p>
        </p:txBody>
      </p:sp>
      <p:grpSp>
        <p:nvGrpSpPr>
          <p:cNvPr id="5" name="Group 251"/>
          <p:cNvGrpSpPr>
            <a:grpSpLocks/>
          </p:cNvGrpSpPr>
          <p:nvPr/>
        </p:nvGrpSpPr>
        <p:grpSpPr bwMode="auto">
          <a:xfrm>
            <a:off x="2934969" y="2702219"/>
            <a:ext cx="1804987" cy="2432994"/>
            <a:chOff x="4597400" y="4730442"/>
            <a:chExt cx="2019278" cy="1364086"/>
          </a:xfrm>
        </p:grpSpPr>
        <p:sp>
          <p:nvSpPr>
            <p:cNvPr id="51" name="Rectangle 50"/>
            <p:cNvSpPr/>
            <p:nvPr/>
          </p:nvSpPr>
          <p:spPr>
            <a:xfrm>
              <a:off x="4597400" y="4730442"/>
              <a:ext cx="1774194" cy="144188"/>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r>
                <a:rPr lang="en-US" sz="1200" kern="0" dirty="0">
                  <a:solidFill>
                    <a:srgbClr val="FFFFFF"/>
                  </a:solidFill>
                  <a:latin typeface="Calibri"/>
                  <a:ea typeface="ヒラギノ角ゴ Pro W3"/>
                  <a:cs typeface="Calibri"/>
                </a:rPr>
                <a:t>Grizzly</a:t>
              </a:r>
            </a:p>
          </p:txBody>
        </p:sp>
        <p:sp>
          <p:nvSpPr>
            <p:cNvPr id="52" name="Rectangle 51"/>
            <p:cNvSpPr/>
            <p:nvPr/>
          </p:nvSpPr>
          <p:spPr>
            <a:xfrm>
              <a:off x="4597400" y="4893041"/>
              <a:ext cx="1774194" cy="514449"/>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endParaRPr lang="en-US" sz="1200" kern="0" dirty="0">
                <a:solidFill>
                  <a:srgbClr val="FFFFFF"/>
                </a:solidFill>
                <a:latin typeface="Calibri"/>
                <a:ea typeface="ヒラギノ角ゴ Pro W3"/>
                <a:cs typeface="Calibri"/>
              </a:endParaRPr>
            </a:p>
          </p:txBody>
        </p:sp>
        <p:sp>
          <p:nvSpPr>
            <p:cNvPr id="53" name="Rectangle 52"/>
            <p:cNvSpPr/>
            <p:nvPr/>
          </p:nvSpPr>
          <p:spPr>
            <a:xfrm>
              <a:off x="4597400" y="5821283"/>
              <a:ext cx="1774194" cy="257224"/>
            </a:xfrm>
            <a:prstGeom prst="rect">
              <a:avLst/>
            </a:prstGeom>
            <a:solidFill>
              <a:srgbClr val="003F69"/>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54" name="TextBox 234"/>
            <p:cNvSpPr txBox="1">
              <a:spLocks noChangeArrowheads="1"/>
            </p:cNvSpPr>
            <p:nvPr/>
          </p:nvSpPr>
          <p:spPr bwMode="auto">
            <a:xfrm>
              <a:off x="5428554" y="5800811"/>
              <a:ext cx="1188124" cy="2937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2800" kern="0" dirty="0">
                  <a:solidFill>
                    <a:srgbClr val="83D1F5"/>
                  </a:solidFill>
                  <a:latin typeface="Calibri"/>
                  <a:ea typeface="MS PGothic" charset="0"/>
                  <a:cs typeface="Calibri"/>
                </a:rPr>
                <a:t>270</a:t>
              </a:r>
              <a:endParaRPr lang="en-US" sz="3600" b="1" kern="0" dirty="0">
                <a:solidFill>
                  <a:srgbClr val="83D1F5"/>
                </a:solidFill>
                <a:latin typeface="Calibri"/>
                <a:ea typeface="MS PGothic" charset="0"/>
                <a:cs typeface="Calibri"/>
              </a:endParaRPr>
            </a:p>
          </p:txBody>
        </p:sp>
      </p:grpSp>
      <p:sp>
        <p:nvSpPr>
          <p:cNvPr id="55" name="TextBox 29"/>
          <p:cNvSpPr txBox="1">
            <a:spLocks noChangeArrowheads="1"/>
          </p:cNvSpPr>
          <p:nvPr/>
        </p:nvSpPr>
        <p:spPr bwMode="auto">
          <a:xfrm>
            <a:off x="2960368" y="2982918"/>
            <a:ext cx="1805269" cy="834359"/>
          </a:xfrm>
          <a:prstGeom prst="rect">
            <a:avLst/>
          </a:prstGeom>
          <a:noFill/>
          <a:ln w="9525">
            <a:noFill/>
            <a:miter lim="800000"/>
            <a:headEnd/>
            <a:tailEnd/>
          </a:ln>
        </p:spPr>
        <p:txBody>
          <a:bodyPr wrap="square" lIns="64291" tIns="32145" rIns="64291" bIns="32145">
            <a:spAutoFit/>
          </a:bodyPr>
          <a:lstStyle/>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Core Contributors: 10 </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Technical Contributors: 38</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Commits: 961</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Blueprints: 35</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Projects: 33</a:t>
            </a:r>
          </a:p>
        </p:txBody>
      </p:sp>
      <p:grpSp>
        <p:nvGrpSpPr>
          <p:cNvPr id="6" name="Group 55"/>
          <p:cNvGrpSpPr>
            <a:grpSpLocks/>
          </p:cNvGrpSpPr>
          <p:nvPr/>
        </p:nvGrpSpPr>
        <p:grpSpPr bwMode="auto">
          <a:xfrm>
            <a:off x="4920279" y="1481977"/>
            <a:ext cx="1577975" cy="2463800"/>
            <a:chOff x="2337018" y="3197413"/>
            <a:chExt cx="2497134" cy="2465283"/>
          </a:xfrm>
        </p:grpSpPr>
        <p:sp>
          <p:nvSpPr>
            <p:cNvPr id="57" name="Rectangle 56"/>
            <p:cNvSpPr/>
            <p:nvPr/>
          </p:nvSpPr>
          <p:spPr bwMode="auto">
            <a:xfrm>
              <a:off x="2339531" y="5222693"/>
              <a:ext cx="2472012" cy="440003"/>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grpSp>
          <p:nvGrpSpPr>
            <p:cNvPr id="7" name="Group 38"/>
            <p:cNvGrpSpPr>
              <a:grpSpLocks/>
            </p:cNvGrpSpPr>
            <p:nvPr/>
          </p:nvGrpSpPr>
          <p:grpSpPr bwMode="auto">
            <a:xfrm>
              <a:off x="2337018" y="3197413"/>
              <a:ext cx="2497134" cy="1255058"/>
              <a:chOff x="3880250" y="1204603"/>
              <a:chExt cx="3172326" cy="1255058"/>
            </a:xfrm>
          </p:grpSpPr>
          <p:sp>
            <p:nvSpPr>
              <p:cNvPr id="59" name="Rectangle 58"/>
              <p:cNvSpPr/>
              <p:nvPr/>
            </p:nvSpPr>
            <p:spPr bwMode="auto">
              <a:xfrm>
                <a:off x="3880250" y="1204603"/>
                <a:ext cx="3137221" cy="284333"/>
              </a:xfrm>
              <a:prstGeom prst="rect">
                <a:avLst/>
              </a:prstGeom>
              <a:solidFill>
                <a:srgbClr val="83D1F5"/>
              </a:solidFill>
              <a:ln w="25400" cap="flat" cmpd="sng" algn="ctr">
                <a:noFill/>
                <a:prstDash val="solid"/>
              </a:ln>
              <a:effectLst/>
            </p:spPr>
            <p:txBody>
              <a:bodyPr bIns="9144" anchor="b"/>
              <a:lstStyle/>
              <a:p>
                <a:pPr fontAlgn="auto">
                  <a:spcBef>
                    <a:spcPts val="0"/>
                  </a:spcBef>
                  <a:spcAft>
                    <a:spcPts val="0"/>
                  </a:spcAft>
                  <a:defRPr/>
                </a:pPr>
                <a:r>
                  <a:rPr lang="en-US" sz="1200" b="1" kern="0" dirty="0">
                    <a:solidFill>
                      <a:srgbClr val="004870"/>
                    </a:solidFill>
                    <a:latin typeface="Calibri"/>
                    <a:ea typeface="MS PGothic" charset="0"/>
                    <a:cs typeface="Calibri"/>
                  </a:rPr>
                  <a:t>Havana </a:t>
                </a:r>
              </a:p>
            </p:txBody>
          </p:sp>
          <p:sp>
            <p:nvSpPr>
              <p:cNvPr id="60" name="Rectangle 59"/>
              <p:cNvSpPr/>
              <p:nvPr/>
            </p:nvSpPr>
            <p:spPr bwMode="auto">
              <a:xfrm>
                <a:off x="3880250" y="1538179"/>
                <a:ext cx="3137221" cy="921304"/>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61" name="TextBox 250"/>
              <p:cNvSpPr txBox="1">
                <a:spLocks noChangeArrowheads="1"/>
              </p:cNvSpPr>
              <p:nvPr/>
            </p:nvSpPr>
            <p:spPr bwMode="auto">
              <a:xfrm>
                <a:off x="3883442" y="1531825"/>
                <a:ext cx="3169134" cy="860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1000" kern="0" dirty="0">
                    <a:solidFill>
                      <a:srgbClr val="004870"/>
                    </a:solidFill>
                    <a:latin typeface="Calibri"/>
                    <a:ea typeface="MS PGothic" charset="0"/>
                    <a:cs typeface="Calibri"/>
                  </a:rPr>
                  <a:t>Core Contributors: 13</a:t>
                </a:r>
              </a:p>
              <a:p>
                <a:pPr fontAlgn="auto">
                  <a:spcBef>
                    <a:spcPts val="0"/>
                  </a:spcBef>
                  <a:spcAft>
                    <a:spcPts val="0"/>
                  </a:spcAft>
                  <a:defRPr/>
                </a:pPr>
                <a:r>
                  <a:rPr lang="en-US" sz="1000" kern="0" dirty="0">
                    <a:solidFill>
                      <a:srgbClr val="004870"/>
                    </a:solidFill>
                    <a:latin typeface="Calibri"/>
                    <a:ea typeface="MS PGothic" charset="0"/>
                    <a:cs typeface="Calibri"/>
                  </a:rPr>
                  <a:t>Technical Contributors: 85</a:t>
                </a:r>
              </a:p>
              <a:p>
                <a:pPr fontAlgn="auto">
                  <a:spcBef>
                    <a:spcPts val="0"/>
                  </a:spcBef>
                  <a:spcAft>
                    <a:spcPts val="0"/>
                  </a:spcAft>
                  <a:defRPr/>
                </a:pPr>
                <a:r>
                  <a:rPr lang="en-US" sz="1000" kern="0" dirty="0">
                    <a:solidFill>
                      <a:srgbClr val="004870"/>
                    </a:solidFill>
                    <a:latin typeface="Calibri"/>
                    <a:ea typeface="MS PGothic" charset="0"/>
                    <a:cs typeface="Calibri"/>
                  </a:rPr>
                  <a:t>Commits: 1595</a:t>
                </a:r>
              </a:p>
              <a:p>
                <a:pPr fontAlgn="auto">
                  <a:spcBef>
                    <a:spcPts val="0"/>
                  </a:spcBef>
                  <a:spcAft>
                    <a:spcPts val="0"/>
                  </a:spcAft>
                  <a:defRPr/>
                </a:pPr>
                <a:r>
                  <a:rPr lang="en-US" sz="1000" kern="0" dirty="0">
                    <a:solidFill>
                      <a:srgbClr val="004870"/>
                    </a:solidFill>
                    <a:latin typeface="Calibri"/>
                    <a:ea typeface="MS PGothic" charset="0"/>
                    <a:cs typeface="Calibri"/>
                  </a:rPr>
                  <a:t>Blueprints: 71</a:t>
                </a:r>
              </a:p>
              <a:p>
                <a:pPr fontAlgn="auto">
                  <a:spcBef>
                    <a:spcPts val="0"/>
                  </a:spcBef>
                  <a:spcAft>
                    <a:spcPts val="0"/>
                  </a:spcAft>
                  <a:defRPr/>
                </a:pPr>
                <a:r>
                  <a:rPr lang="en-US" sz="1000" kern="0" dirty="0">
                    <a:solidFill>
                      <a:srgbClr val="004870"/>
                    </a:solidFill>
                    <a:latin typeface="Calibri"/>
                    <a:ea typeface="MS PGothic" charset="0"/>
                    <a:cs typeface="Calibri"/>
                  </a:rPr>
                  <a:t>Projects: 48</a:t>
                </a:r>
                <a:endParaRPr lang="en-US" sz="1000" b="1" kern="0" dirty="0">
                  <a:solidFill>
                    <a:srgbClr val="004870"/>
                  </a:solidFill>
                  <a:latin typeface="Calibri"/>
                  <a:ea typeface="MS PGothic" charset="0"/>
                  <a:cs typeface="Calibri"/>
                </a:endParaRPr>
              </a:p>
            </p:txBody>
          </p:sp>
        </p:grpSp>
      </p:grpSp>
      <p:sp>
        <p:nvSpPr>
          <p:cNvPr id="62" name="TextBox 247"/>
          <p:cNvSpPr txBox="1">
            <a:spLocks noChangeArrowheads="1"/>
          </p:cNvSpPr>
          <p:nvPr/>
        </p:nvSpPr>
        <p:spPr bwMode="auto">
          <a:xfrm>
            <a:off x="5735278" y="3433880"/>
            <a:ext cx="7328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auto">
              <a:spcBef>
                <a:spcPts val="0"/>
              </a:spcBef>
              <a:spcAft>
                <a:spcPts val="0"/>
              </a:spcAft>
              <a:defRPr/>
            </a:pPr>
            <a:r>
              <a:rPr lang="en-US" sz="2800" kern="0" dirty="0" smtClean="0">
                <a:solidFill>
                  <a:srgbClr val="004870"/>
                </a:solidFill>
                <a:latin typeface="Calibri"/>
                <a:ea typeface="MS PGothic" charset="0"/>
                <a:cs typeface="Calibri"/>
              </a:rPr>
              <a:t>380</a:t>
            </a:r>
            <a:endParaRPr lang="en-US" sz="3600" b="1" kern="0" dirty="0">
              <a:solidFill>
                <a:srgbClr val="004870"/>
              </a:solidFill>
              <a:latin typeface="Calibri"/>
              <a:ea typeface="MS PGothic" charset="0"/>
              <a:cs typeface="Calibri"/>
            </a:endParaRPr>
          </a:p>
        </p:txBody>
      </p:sp>
      <p:sp>
        <p:nvSpPr>
          <p:cNvPr id="64" name="Rectangle 63"/>
          <p:cNvSpPr/>
          <p:nvPr/>
        </p:nvSpPr>
        <p:spPr bwMode="auto">
          <a:xfrm>
            <a:off x="271463" y="5292286"/>
            <a:ext cx="1584325" cy="703263"/>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endParaRPr lang="en-US" sz="1200" kern="0" dirty="0">
              <a:solidFill>
                <a:srgbClr val="FFFFFF"/>
              </a:solidFill>
              <a:latin typeface="Calibri"/>
              <a:ea typeface="ヒラギノ角ゴ Pro W3"/>
              <a:cs typeface="Calibri"/>
            </a:endParaRPr>
          </a:p>
        </p:txBody>
      </p:sp>
      <p:sp>
        <p:nvSpPr>
          <p:cNvPr id="65" name="TextBox 29"/>
          <p:cNvSpPr txBox="1">
            <a:spLocks noChangeArrowheads="1"/>
          </p:cNvSpPr>
          <p:nvPr/>
        </p:nvSpPr>
        <p:spPr bwMode="auto">
          <a:xfrm>
            <a:off x="266700" y="6052699"/>
            <a:ext cx="1484313" cy="219075"/>
          </a:xfrm>
          <a:prstGeom prst="rect">
            <a:avLst/>
          </a:prstGeom>
          <a:noFill/>
          <a:ln w="9525">
            <a:noFill/>
            <a:miter lim="800000"/>
            <a:headEnd/>
            <a:tailEnd/>
          </a:ln>
        </p:spPr>
        <p:txBody>
          <a:bodyPr lIns="64291" tIns="32145" rIns="64291" bIns="32145">
            <a:spAutoFit/>
          </a:bodyPr>
          <a:lstStyle/>
          <a:p>
            <a:pPr defTabSz="320675" fontAlgn="auto">
              <a:spcBef>
                <a:spcPts val="0"/>
              </a:spcBef>
              <a:spcAft>
                <a:spcPts val="0"/>
              </a:spcAft>
              <a:buClr>
                <a:srgbClr val="000000"/>
              </a:buClr>
              <a:buSzPct val="100000"/>
              <a:defRPr/>
            </a:pPr>
            <a:r>
              <a:rPr lang="en-US" sz="1000" b="1" kern="0" dirty="0">
                <a:solidFill>
                  <a:srgbClr val="FFFFFF"/>
                </a:solidFill>
                <a:latin typeface="Calibri"/>
                <a:ea typeface="ヒラギノ角ゴ ProN W3" charset="-128"/>
                <a:cs typeface="Calibri"/>
              </a:rPr>
              <a:t>Total IBMers</a:t>
            </a:r>
          </a:p>
        </p:txBody>
      </p:sp>
      <p:sp>
        <p:nvSpPr>
          <p:cNvPr id="66" name="TextBox 29"/>
          <p:cNvSpPr txBox="1">
            <a:spLocks noChangeArrowheads="1"/>
          </p:cNvSpPr>
          <p:nvPr/>
        </p:nvSpPr>
        <p:spPr bwMode="auto">
          <a:xfrm>
            <a:off x="269875" y="5293874"/>
            <a:ext cx="1643063" cy="681037"/>
          </a:xfrm>
          <a:prstGeom prst="rect">
            <a:avLst/>
          </a:prstGeom>
          <a:noFill/>
          <a:ln w="9525">
            <a:noFill/>
            <a:miter lim="800000"/>
            <a:headEnd/>
            <a:tailEnd/>
          </a:ln>
        </p:spPr>
        <p:txBody>
          <a:bodyPr lIns="64291" tIns="32145" rIns="64291" bIns="32145">
            <a:spAutoFit/>
          </a:bodyPr>
          <a:lstStyle/>
          <a:p>
            <a:pPr defTabSz="320675" fontAlgn="auto">
              <a:spcBef>
                <a:spcPts val="0"/>
              </a:spcBef>
              <a:spcAft>
                <a:spcPts val="0"/>
              </a:spcAft>
              <a:buClr>
                <a:srgbClr val="000000"/>
              </a:buClr>
              <a:buSzPct val="100000"/>
              <a:defRPr/>
            </a:pPr>
            <a:r>
              <a:rPr lang="en-US" sz="1000" b="1" kern="0" dirty="0">
                <a:solidFill>
                  <a:srgbClr val="FFFFFF"/>
                </a:solidFill>
                <a:latin typeface="Calibri"/>
                <a:ea typeface="ヒラギノ角ゴ ProN W3" charset="-128"/>
                <a:cs typeface="Calibri"/>
              </a:rPr>
              <a:t>Key Contributions:</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Chinese Translation</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Nova Hygiene</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Storage Enhancements</a:t>
            </a:r>
          </a:p>
        </p:txBody>
      </p:sp>
      <p:sp>
        <p:nvSpPr>
          <p:cNvPr id="67" name="TextBox 250"/>
          <p:cNvSpPr txBox="1">
            <a:spLocks noChangeArrowheads="1"/>
          </p:cNvSpPr>
          <p:nvPr/>
        </p:nvSpPr>
        <p:spPr bwMode="auto">
          <a:xfrm>
            <a:off x="976132" y="3250752"/>
            <a:ext cx="990600" cy="252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1000" b="1" kern="0" dirty="0">
                <a:solidFill>
                  <a:srgbClr val="004870"/>
                </a:solidFill>
                <a:latin typeface="Calibri"/>
                <a:ea typeface="MS PGothic" charset="0"/>
                <a:cs typeface="Calibri"/>
              </a:rPr>
              <a:t>Total IBMers</a:t>
            </a:r>
          </a:p>
        </p:txBody>
      </p:sp>
      <p:sp>
        <p:nvSpPr>
          <p:cNvPr id="68" name="Rectangle 67"/>
          <p:cNvSpPr/>
          <p:nvPr/>
        </p:nvSpPr>
        <p:spPr bwMode="auto">
          <a:xfrm>
            <a:off x="974544" y="2484715"/>
            <a:ext cx="1560513" cy="709612"/>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69" name="TextBox 250"/>
          <p:cNvSpPr txBox="1">
            <a:spLocks noChangeArrowheads="1"/>
          </p:cNvSpPr>
          <p:nvPr/>
        </p:nvSpPr>
        <p:spPr bwMode="auto">
          <a:xfrm>
            <a:off x="961844" y="2458589"/>
            <a:ext cx="17065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1000" b="1" kern="0" dirty="0">
                <a:solidFill>
                  <a:srgbClr val="004870"/>
                </a:solidFill>
                <a:latin typeface="Calibri"/>
                <a:ea typeface="MS PGothic" charset="0"/>
                <a:cs typeface="Calibri"/>
              </a:rPr>
              <a:t>Key Contributions:</a:t>
            </a:r>
          </a:p>
          <a:p>
            <a:pPr fontAlgn="auto">
              <a:spcBef>
                <a:spcPts val="0"/>
              </a:spcBef>
              <a:spcAft>
                <a:spcPts val="0"/>
              </a:spcAft>
              <a:defRPr/>
            </a:pPr>
            <a:r>
              <a:rPr lang="en-US" sz="1000" kern="0" dirty="0">
                <a:solidFill>
                  <a:srgbClr val="004870"/>
                </a:solidFill>
                <a:latin typeface="Calibri"/>
                <a:ea typeface="MS PGothic" charset="0"/>
                <a:cs typeface="Calibri"/>
              </a:rPr>
              <a:t>Integration Tests</a:t>
            </a:r>
          </a:p>
          <a:p>
            <a:pPr fontAlgn="auto">
              <a:spcBef>
                <a:spcPts val="0"/>
              </a:spcBef>
              <a:spcAft>
                <a:spcPts val="0"/>
              </a:spcAft>
              <a:defRPr/>
            </a:pPr>
            <a:r>
              <a:rPr lang="en-US" sz="1000" kern="0" dirty="0">
                <a:solidFill>
                  <a:srgbClr val="004870"/>
                </a:solidFill>
                <a:latin typeface="Calibri"/>
                <a:ea typeface="MS PGothic" charset="0"/>
                <a:cs typeface="Calibri"/>
              </a:rPr>
              <a:t>Crowd Sourced Translation</a:t>
            </a:r>
          </a:p>
          <a:p>
            <a:pPr fontAlgn="auto">
              <a:spcBef>
                <a:spcPts val="0"/>
              </a:spcBef>
              <a:spcAft>
                <a:spcPts val="0"/>
              </a:spcAft>
              <a:defRPr/>
            </a:pPr>
            <a:r>
              <a:rPr lang="en-US" sz="1000" kern="0" dirty="0">
                <a:solidFill>
                  <a:srgbClr val="004870"/>
                </a:solidFill>
                <a:latin typeface="Calibri"/>
                <a:ea typeface="MS PGothic" charset="0"/>
                <a:cs typeface="Calibri"/>
              </a:rPr>
              <a:t>Membership Services</a:t>
            </a:r>
          </a:p>
        </p:txBody>
      </p:sp>
      <p:sp>
        <p:nvSpPr>
          <p:cNvPr id="70" name="Rectangle 69"/>
          <p:cNvSpPr/>
          <p:nvPr/>
        </p:nvSpPr>
        <p:spPr bwMode="auto">
          <a:xfrm>
            <a:off x="2932122" y="3919867"/>
            <a:ext cx="1584325" cy="703263"/>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endParaRPr lang="en-US" sz="1200" kern="0" dirty="0">
              <a:solidFill>
                <a:srgbClr val="FFFFFF"/>
              </a:solidFill>
              <a:latin typeface="Calibri"/>
              <a:ea typeface="ヒラギノ角ゴ Pro W3"/>
              <a:cs typeface="Calibri"/>
            </a:endParaRPr>
          </a:p>
        </p:txBody>
      </p:sp>
      <p:sp>
        <p:nvSpPr>
          <p:cNvPr id="71" name="TextBox 29"/>
          <p:cNvSpPr txBox="1">
            <a:spLocks noChangeArrowheads="1"/>
          </p:cNvSpPr>
          <p:nvPr/>
        </p:nvSpPr>
        <p:spPr bwMode="auto">
          <a:xfrm>
            <a:off x="2936377" y="3902434"/>
            <a:ext cx="1654175" cy="681037"/>
          </a:xfrm>
          <a:prstGeom prst="rect">
            <a:avLst/>
          </a:prstGeom>
          <a:noFill/>
          <a:ln w="9525">
            <a:noFill/>
            <a:miter lim="800000"/>
            <a:headEnd/>
            <a:tailEnd/>
          </a:ln>
        </p:spPr>
        <p:txBody>
          <a:bodyPr lIns="64291" tIns="32145" rIns="64291" bIns="32145">
            <a:spAutoFit/>
          </a:bodyPr>
          <a:lstStyle/>
          <a:p>
            <a:pPr defTabSz="320675" fontAlgn="auto">
              <a:spcBef>
                <a:spcPts val="0"/>
              </a:spcBef>
              <a:spcAft>
                <a:spcPts val="0"/>
              </a:spcAft>
              <a:buClr>
                <a:srgbClr val="000000"/>
              </a:buClr>
              <a:buSzPct val="100000"/>
              <a:defRPr/>
            </a:pPr>
            <a:r>
              <a:rPr lang="en-US" sz="1000" b="1" kern="0" dirty="0">
                <a:solidFill>
                  <a:srgbClr val="FFFFFF"/>
                </a:solidFill>
                <a:latin typeface="Calibri"/>
                <a:ea typeface="ヒラギノ角ゴ ProN W3" charset="-128"/>
                <a:cs typeface="Calibri"/>
              </a:rPr>
              <a:t>Key Contributions:</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API Stability</a:t>
            </a: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Storage Enhancements</a:t>
            </a:r>
          </a:p>
          <a:p>
            <a:pPr>
              <a:defRPr/>
            </a:pPr>
            <a:r>
              <a:rPr lang="en-US" sz="1000" dirty="0">
                <a:solidFill>
                  <a:srgbClr val="FFFFFF"/>
                </a:solidFill>
                <a:latin typeface="Calibri"/>
                <a:ea typeface="ＭＳ Ｐゴシック" charset="0"/>
                <a:cs typeface="Calibri"/>
              </a:rPr>
              <a:t>21% of Nova design features</a:t>
            </a:r>
            <a:endParaRPr lang="en-US" sz="1000" kern="0" dirty="0">
              <a:solidFill>
                <a:srgbClr val="FFFFFF"/>
              </a:solidFill>
              <a:latin typeface="Calibri"/>
              <a:ea typeface="ヒラギノ角ゴ ProN W3" charset="-128"/>
              <a:cs typeface="Calibri"/>
            </a:endParaRPr>
          </a:p>
        </p:txBody>
      </p:sp>
      <p:sp>
        <p:nvSpPr>
          <p:cNvPr id="72" name="TextBox 29"/>
          <p:cNvSpPr txBox="1">
            <a:spLocks noChangeArrowheads="1"/>
          </p:cNvSpPr>
          <p:nvPr/>
        </p:nvSpPr>
        <p:spPr bwMode="auto">
          <a:xfrm>
            <a:off x="2966719" y="4644675"/>
            <a:ext cx="1595437" cy="217487"/>
          </a:xfrm>
          <a:prstGeom prst="rect">
            <a:avLst/>
          </a:prstGeom>
          <a:noFill/>
          <a:ln w="9525">
            <a:noFill/>
            <a:miter lim="800000"/>
            <a:headEnd/>
            <a:tailEnd/>
          </a:ln>
        </p:spPr>
        <p:txBody>
          <a:bodyPr lIns="64291" tIns="32145" rIns="64291" bIns="32145">
            <a:spAutoFit/>
          </a:bodyPr>
          <a:lstStyle/>
          <a:p>
            <a:pPr defTabSz="320675" fontAlgn="auto">
              <a:spcBef>
                <a:spcPts val="0"/>
              </a:spcBef>
              <a:spcAft>
                <a:spcPts val="0"/>
              </a:spcAft>
              <a:buClr>
                <a:srgbClr val="000000"/>
              </a:buClr>
              <a:buSzPct val="100000"/>
              <a:defRPr/>
            </a:pPr>
            <a:r>
              <a:rPr lang="en-US" sz="1000" b="1" kern="0" dirty="0">
                <a:solidFill>
                  <a:srgbClr val="FFFFFF"/>
                </a:solidFill>
                <a:latin typeface="Calibri"/>
                <a:ea typeface="ヒラギノ角ゴ ProN W3" charset="-128"/>
                <a:cs typeface="Calibri"/>
              </a:rPr>
              <a:t>Total IBMers</a:t>
            </a:r>
          </a:p>
        </p:txBody>
      </p:sp>
      <p:sp>
        <p:nvSpPr>
          <p:cNvPr id="73" name="Rectangle 72"/>
          <p:cNvSpPr/>
          <p:nvPr/>
        </p:nvSpPr>
        <p:spPr bwMode="auto">
          <a:xfrm>
            <a:off x="4918485" y="2758327"/>
            <a:ext cx="1560513" cy="709612"/>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74" name="TextBox 250"/>
          <p:cNvSpPr txBox="1">
            <a:spLocks noChangeArrowheads="1"/>
          </p:cNvSpPr>
          <p:nvPr/>
        </p:nvSpPr>
        <p:spPr bwMode="auto">
          <a:xfrm>
            <a:off x="4944011" y="3510080"/>
            <a:ext cx="1576387"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1000" b="1" kern="0" dirty="0">
                <a:solidFill>
                  <a:srgbClr val="004870"/>
                </a:solidFill>
                <a:latin typeface="Calibri"/>
                <a:ea typeface="MS PGothic" charset="0"/>
                <a:cs typeface="Calibri"/>
              </a:rPr>
              <a:t>Total IBMers</a:t>
            </a:r>
          </a:p>
        </p:txBody>
      </p:sp>
      <p:sp>
        <p:nvSpPr>
          <p:cNvPr id="75" name="TextBox 250"/>
          <p:cNvSpPr txBox="1">
            <a:spLocks noChangeArrowheads="1"/>
          </p:cNvSpPr>
          <p:nvPr/>
        </p:nvSpPr>
        <p:spPr bwMode="auto">
          <a:xfrm>
            <a:off x="4900692" y="2713340"/>
            <a:ext cx="1704975"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1000" b="1" kern="0" dirty="0">
                <a:solidFill>
                  <a:srgbClr val="004870"/>
                </a:solidFill>
                <a:latin typeface="Calibri"/>
                <a:ea typeface="MS PGothic" charset="0"/>
                <a:cs typeface="Calibri"/>
              </a:rPr>
              <a:t>Key Contributions:</a:t>
            </a:r>
          </a:p>
          <a:p>
            <a:pPr fontAlgn="auto">
              <a:spcBef>
                <a:spcPts val="0"/>
              </a:spcBef>
              <a:spcAft>
                <a:spcPts val="0"/>
              </a:spcAft>
              <a:defRPr/>
            </a:pPr>
            <a:r>
              <a:rPr lang="en-US" sz="1000" kern="0" dirty="0">
                <a:solidFill>
                  <a:srgbClr val="004870"/>
                </a:solidFill>
                <a:latin typeface="Calibri"/>
                <a:ea typeface="MS PGothic" charset="0"/>
                <a:cs typeface="Calibri"/>
              </a:rPr>
              <a:t>Enterprise Security</a:t>
            </a:r>
          </a:p>
          <a:p>
            <a:pPr fontAlgn="auto">
              <a:spcBef>
                <a:spcPts val="0"/>
              </a:spcBef>
              <a:spcAft>
                <a:spcPts val="0"/>
              </a:spcAft>
              <a:defRPr/>
            </a:pPr>
            <a:r>
              <a:rPr lang="en-US" sz="1000" kern="0" dirty="0">
                <a:solidFill>
                  <a:srgbClr val="004870"/>
                </a:solidFill>
                <a:latin typeface="Calibri"/>
                <a:ea typeface="MS PGothic" charset="0"/>
                <a:cs typeface="Calibri"/>
              </a:rPr>
              <a:t>Ceilometer  </a:t>
            </a:r>
          </a:p>
          <a:p>
            <a:pPr fontAlgn="auto">
              <a:spcBef>
                <a:spcPts val="0"/>
              </a:spcBef>
              <a:spcAft>
                <a:spcPts val="0"/>
              </a:spcAft>
              <a:defRPr/>
            </a:pPr>
            <a:r>
              <a:rPr lang="en-US" sz="1000" kern="0" dirty="0">
                <a:solidFill>
                  <a:srgbClr val="004870"/>
                </a:solidFill>
                <a:latin typeface="Calibri"/>
                <a:ea typeface="MS PGothic" charset="0"/>
                <a:cs typeface="Calibri"/>
              </a:rPr>
              <a:t>Quality Assurance</a:t>
            </a:r>
          </a:p>
          <a:p>
            <a:pPr fontAlgn="auto">
              <a:spcBef>
                <a:spcPts val="0"/>
              </a:spcBef>
              <a:spcAft>
                <a:spcPts val="0"/>
              </a:spcAft>
              <a:defRPr/>
            </a:pPr>
            <a:endParaRPr lang="en-US" sz="1000" b="1" kern="0" dirty="0">
              <a:solidFill>
                <a:srgbClr val="004870"/>
              </a:solidFill>
              <a:latin typeface="Calibri"/>
              <a:ea typeface="MS PGothic" charset="0"/>
              <a:cs typeface="Calibri"/>
            </a:endParaRPr>
          </a:p>
        </p:txBody>
      </p:sp>
      <p:grpSp>
        <p:nvGrpSpPr>
          <p:cNvPr id="8" name="Group 251"/>
          <p:cNvGrpSpPr>
            <a:grpSpLocks/>
          </p:cNvGrpSpPr>
          <p:nvPr/>
        </p:nvGrpSpPr>
        <p:grpSpPr bwMode="auto">
          <a:xfrm>
            <a:off x="6676512" y="3365020"/>
            <a:ext cx="1804987" cy="2463145"/>
            <a:chOff x="4597400" y="4713170"/>
            <a:chExt cx="2019278" cy="1380991"/>
          </a:xfrm>
        </p:grpSpPr>
        <p:sp>
          <p:nvSpPr>
            <p:cNvPr id="56" name="Rectangle 55"/>
            <p:cNvSpPr/>
            <p:nvPr/>
          </p:nvSpPr>
          <p:spPr>
            <a:xfrm>
              <a:off x="4597400" y="4713170"/>
              <a:ext cx="1774194" cy="144188"/>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r>
                <a:rPr lang="en-US" sz="1200" kern="0" dirty="0" smtClean="0">
                  <a:solidFill>
                    <a:srgbClr val="FFFFFF"/>
                  </a:solidFill>
                  <a:latin typeface="Calibri"/>
                  <a:ea typeface="ヒラギノ角ゴ Pro W3"/>
                  <a:cs typeface="Calibri"/>
                </a:rPr>
                <a:t>Icehouse</a:t>
              </a:r>
              <a:endParaRPr lang="en-US" sz="1200" kern="0" dirty="0">
                <a:solidFill>
                  <a:srgbClr val="FFFFFF"/>
                </a:solidFill>
                <a:latin typeface="Calibri"/>
                <a:ea typeface="ヒラギノ角ゴ Pro W3"/>
                <a:cs typeface="Calibri"/>
              </a:endParaRPr>
            </a:p>
          </p:txBody>
        </p:sp>
        <p:sp>
          <p:nvSpPr>
            <p:cNvPr id="58" name="Rectangle 57"/>
            <p:cNvSpPr/>
            <p:nvPr/>
          </p:nvSpPr>
          <p:spPr>
            <a:xfrm>
              <a:off x="4597400" y="4881390"/>
              <a:ext cx="1774194" cy="514449"/>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endParaRPr lang="en-US" sz="1200" kern="0" dirty="0">
                <a:solidFill>
                  <a:srgbClr val="FFFFFF"/>
                </a:solidFill>
                <a:latin typeface="Calibri"/>
                <a:ea typeface="ヒラギノ角ゴ Pro W3"/>
                <a:cs typeface="Calibri"/>
              </a:endParaRPr>
            </a:p>
          </p:txBody>
        </p:sp>
        <p:sp>
          <p:nvSpPr>
            <p:cNvPr id="63" name="Rectangle 62"/>
            <p:cNvSpPr/>
            <p:nvPr/>
          </p:nvSpPr>
          <p:spPr>
            <a:xfrm>
              <a:off x="4597400" y="5821283"/>
              <a:ext cx="1774194" cy="257224"/>
            </a:xfrm>
            <a:prstGeom prst="rect">
              <a:avLst/>
            </a:prstGeom>
            <a:solidFill>
              <a:srgbClr val="003F69"/>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76" name="TextBox 234"/>
            <p:cNvSpPr txBox="1">
              <a:spLocks noChangeArrowheads="1"/>
            </p:cNvSpPr>
            <p:nvPr/>
          </p:nvSpPr>
          <p:spPr bwMode="auto">
            <a:xfrm>
              <a:off x="5428554" y="5800812"/>
              <a:ext cx="1188124" cy="293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2800" kern="0" dirty="0" smtClean="0">
                  <a:solidFill>
                    <a:srgbClr val="83D1F5"/>
                  </a:solidFill>
                  <a:latin typeface="Calibri"/>
                  <a:ea typeface="MS PGothic" charset="0"/>
                  <a:cs typeface="Calibri"/>
                </a:rPr>
                <a:t>380</a:t>
              </a:r>
              <a:endParaRPr lang="en-US" sz="3600" b="1" kern="0" dirty="0">
                <a:solidFill>
                  <a:srgbClr val="83D1F5"/>
                </a:solidFill>
                <a:latin typeface="Calibri"/>
                <a:ea typeface="MS PGothic" charset="0"/>
                <a:cs typeface="Calibri"/>
              </a:endParaRPr>
            </a:p>
          </p:txBody>
        </p:sp>
      </p:grpSp>
      <p:sp>
        <p:nvSpPr>
          <p:cNvPr id="77" name="TextBox 29"/>
          <p:cNvSpPr txBox="1">
            <a:spLocks noChangeArrowheads="1"/>
          </p:cNvSpPr>
          <p:nvPr/>
        </p:nvSpPr>
        <p:spPr bwMode="auto">
          <a:xfrm>
            <a:off x="6701911" y="3687284"/>
            <a:ext cx="1662763" cy="834359"/>
          </a:xfrm>
          <a:prstGeom prst="rect">
            <a:avLst/>
          </a:prstGeom>
          <a:noFill/>
          <a:ln w="9525">
            <a:noFill/>
            <a:miter lim="800000"/>
            <a:headEnd/>
            <a:tailEnd/>
          </a:ln>
        </p:spPr>
        <p:txBody>
          <a:bodyPr wrap="square" lIns="64291" tIns="32145" rIns="64291" bIns="32145">
            <a:spAutoFit/>
          </a:bodyPr>
          <a:lstStyle/>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Core Contributors: </a:t>
            </a:r>
            <a:r>
              <a:rPr lang="en-US" sz="1000" kern="0" dirty="0" smtClean="0">
                <a:solidFill>
                  <a:srgbClr val="FFFFFF"/>
                </a:solidFill>
                <a:latin typeface="Calibri"/>
                <a:ea typeface="ヒラギノ角ゴ ProN W3" charset="-128"/>
                <a:cs typeface="Calibri"/>
              </a:rPr>
              <a:t>14</a:t>
            </a:r>
            <a:endParaRPr lang="en-US" sz="1000" kern="0" dirty="0">
              <a:solidFill>
                <a:srgbClr val="FFFFFF"/>
              </a:solidFill>
              <a:latin typeface="Calibri"/>
              <a:ea typeface="ヒラギノ角ゴ ProN W3" charset="-128"/>
              <a:cs typeface="Calibri"/>
            </a:endParaRP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Technical Contributors: </a:t>
            </a:r>
            <a:r>
              <a:rPr lang="en-US" sz="1000" kern="0" dirty="0" smtClean="0">
                <a:solidFill>
                  <a:srgbClr val="FFFFFF"/>
                </a:solidFill>
                <a:latin typeface="Calibri"/>
                <a:ea typeface="ヒラギノ角ゴ ProN W3" charset="-128"/>
                <a:cs typeface="Calibri"/>
              </a:rPr>
              <a:t>107</a:t>
            </a:r>
            <a:endParaRPr lang="en-US" sz="1000" kern="0" dirty="0">
              <a:solidFill>
                <a:srgbClr val="FFFFFF"/>
              </a:solidFill>
              <a:latin typeface="Calibri"/>
              <a:ea typeface="ヒラギノ角ゴ ProN W3" charset="-128"/>
              <a:cs typeface="Calibri"/>
            </a:endParaRP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Commits: </a:t>
            </a:r>
            <a:r>
              <a:rPr lang="en-US" sz="1000" kern="0" dirty="0" smtClean="0">
                <a:solidFill>
                  <a:srgbClr val="FFFFFF"/>
                </a:solidFill>
                <a:latin typeface="Calibri"/>
                <a:ea typeface="ヒラギノ角ゴ ProN W3" charset="-128"/>
                <a:cs typeface="Calibri"/>
              </a:rPr>
              <a:t>1722</a:t>
            </a:r>
            <a:endParaRPr lang="en-US" sz="1000" kern="0" dirty="0">
              <a:solidFill>
                <a:srgbClr val="FFFFFF"/>
              </a:solidFill>
              <a:latin typeface="Calibri"/>
              <a:ea typeface="ヒラギノ角ゴ ProN W3" charset="-128"/>
              <a:cs typeface="Calibri"/>
            </a:endParaRP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Blueprints: </a:t>
            </a:r>
            <a:r>
              <a:rPr lang="en-US" sz="1000" kern="0" dirty="0" smtClean="0">
                <a:solidFill>
                  <a:srgbClr val="FFFFFF"/>
                </a:solidFill>
                <a:latin typeface="Calibri"/>
                <a:ea typeface="ヒラギノ角ゴ ProN W3" charset="-128"/>
                <a:cs typeface="Calibri"/>
              </a:rPr>
              <a:t>85</a:t>
            </a:r>
            <a:endParaRPr lang="en-US" sz="1000" kern="0" dirty="0">
              <a:solidFill>
                <a:srgbClr val="FFFFFF"/>
              </a:solidFill>
              <a:latin typeface="Calibri"/>
              <a:ea typeface="ヒラギノ角ゴ ProN W3" charset="-128"/>
              <a:cs typeface="Calibri"/>
            </a:endParaRPr>
          </a:p>
          <a:p>
            <a:pPr defTabSz="320675" fontAlgn="auto">
              <a:spcBef>
                <a:spcPts val="0"/>
              </a:spcBef>
              <a:spcAft>
                <a:spcPts val="0"/>
              </a:spcAft>
              <a:buClr>
                <a:srgbClr val="000000"/>
              </a:buClr>
              <a:buSzPct val="100000"/>
              <a:defRPr/>
            </a:pPr>
            <a:r>
              <a:rPr lang="en-US" sz="1000" kern="0" dirty="0">
                <a:solidFill>
                  <a:srgbClr val="FFFFFF"/>
                </a:solidFill>
                <a:latin typeface="Calibri"/>
                <a:ea typeface="ヒラギノ角ゴ ProN W3" charset="-128"/>
                <a:cs typeface="Calibri"/>
              </a:rPr>
              <a:t>Projects: </a:t>
            </a:r>
            <a:r>
              <a:rPr lang="en-US" sz="1000" kern="0" dirty="0" smtClean="0">
                <a:solidFill>
                  <a:srgbClr val="FFFFFF"/>
                </a:solidFill>
                <a:latin typeface="Calibri"/>
                <a:ea typeface="ヒラギノ角ゴ ProN W3" charset="-128"/>
                <a:cs typeface="Calibri"/>
              </a:rPr>
              <a:t>61</a:t>
            </a:r>
            <a:endParaRPr lang="en-US" sz="1000" kern="0" dirty="0">
              <a:solidFill>
                <a:srgbClr val="FFFFFF"/>
              </a:solidFill>
              <a:latin typeface="Calibri"/>
              <a:ea typeface="ヒラギノ角ゴ ProN W3" charset="-128"/>
              <a:cs typeface="Calibri"/>
            </a:endParaRPr>
          </a:p>
        </p:txBody>
      </p:sp>
      <p:sp>
        <p:nvSpPr>
          <p:cNvPr id="78" name="Rectangle 77"/>
          <p:cNvSpPr/>
          <p:nvPr/>
        </p:nvSpPr>
        <p:spPr bwMode="auto">
          <a:xfrm>
            <a:off x="6666126" y="4615953"/>
            <a:ext cx="1584325" cy="703263"/>
          </a:xfrm>
          <a:prstGeom prst="rect">
            <a:avLst/>
          </a:prstGeom>
          <a:solidFill>
            <a:srgbClr val="003F69"/>
          </a:solidFill>
          <a:ln w="25400" cap="flat" cmpd="sng" algn="ctr">
            <a:noFill/>
            <a:prstDash val="solid"/>
          </a:ln>
          <a:effectLst/>
        </p:spPr>
        <p:txBody>
          <a:bodyPr bIns="9144" anchor="b"/>
          <a:lstStyle/>
          <a:p>
            <a:pPr fontAlgn="auto">
              <a:spcBef>
                <a:spcPts val="0"/>
              </a:spcBef>
              <a:spcAft>
                <a:spcPts val="0"/>
              </a:spcAft>
              <a:defRPr/>
            </a:pPr>
            <a:endParaRPr lang="en-US" sz="1200" kern="0" dirty="0">
              <a:solidFill>
                <a:srgbClr val="FFFFFF"/>
              </a:solidFill>
              <a:latin typeface="Calibri"/>
              <a:ea typeface="ヒラギノ角ゴ Pro W3"/>
              <a:cs typeface="Calibri"/>
            </a:endParaRPr>
          </a:p>
        </p:txBody>
      </p:sp>
      <p:sp>
        <p:nvSpPr>
          <p:cNvPr id="79" name="TextBox 29"/>
          <p:cNvSpPr txBox="1">
            <a:spLocks noChangeArrowheads="1"/>
          </p:cNvSpPr>
          <p:nvPr/>
        </p:nvSpPr>
        <p:spPr bwMode="auto">
          <a:xfrm>
            <a:off x="6690799" y="4604680"/>
            <a:ext cx="1654175" cy="680471"/>
          </a:xfrm>
          <a:prstGeom prst="rect">
            <a:avLst/>
          </a:prstGeom>
          <a:noFill/>
          <a:ln w="9525">
            <a:noFill/>
            <a:miter lim="800000"/>
            <a:headEnd/>
            <a:tailEnd/>
          </a:ln>
        </p:spPr>
        <p:txBody>
          <a:bodyPr lIns="64291" tIns="32145" rIns="64291" bIns="32145">
            <a:spAutoFit/>
          </a:bodyPr>
          <a:lstStyle/>
          <a:p>
            <a:pPr defTabSz="320675" fontAlgn="auto">
              <a:spcBef>
                <a:spcPts val="0"/>
              </a:spcBef>
              <a:spcAft>
                <a:spcPts val="0"/>
              </a:spcAft>
              <a:buClr>
                <a:srgbClr val="000000"/>
              </a:buClr>
              <a:buSzPct val="100000"/>
              <a:defRPr/>
            </a:pPr>
            <a:r>
              <a:rPr lang="en-US" sz="1000" b="1" kern="0" dirty="0">
                <a:solidFill>
                  <a:srgbClr val="FFFFFF"/>
                </a:solidFill>
                <a:latin typeface="Calibri"/>
                <a:ea typeface="ヒラギノ角ゴ ProN W3" charset="-128"/>
                <a:cs typeface="Calibri"/>
              </a:rPr>
              <a:t>Key Contributions:</a:t>
            </a:r>
          </a:p>
          <a:p>
            <a:pPr defTabSz="320675" fontAlgn="auto">
              <a:spcBef>
                <a:spcPts val="0"/>
              </a:spcBef>
              <a:spcAft>
                <a:spcPts val="0"/>
              </a:spcAft>
              <a:buClr>
                <a:srgbClr val="000000"/>
              </a:buClr>
              <a:buSzPct val="100000"/>
              <a:defRPr/>
            </a:pPr>
            <a:r>
              <a:rPr lang="en-US" sz="1000" kern="0" dirty="0" smtClean="0">
                <a:solidFill>
                  <a:srgbClr val="FFFFFF"/>
                </a:solidFill>
                <a:latin typeface="Calibri"/>
                <a:ea typeface="ヒラギノ角ゴ ProN W3" charset="-128"/>
                <a:cs typeface="Calibri"/>
              </a:rPr>
              <a:t>Quality Assurance </a:t>
            </a:r>
            <a:endParaRPr lang="en-US" sz="1000" kern="0" dirty="0">
              <a:solidFill>
                <a:srgbClr val="FFFFFF"/>
              </a:solidFill>
              <a:latin typeface="Calibri"/>
              <a:ea typeface="ヒラギノ角ゴ ProN W3" charset="-128"/>
              <a:cs typeface="Calibri"/>
            </a:endParaRPr>
          </a:p>
          <a:p>
            <a:pPr defTabSz="320675" fontAlgn="auto">
              <a:spcBef>
                <a:spcPts val="0"/>
              </a:spcBef>
              <a:spcAft>
                <a:spcPts val="0"/>
              </a:spcAft>
              <a:buClr>
                <a:srgbClr val="000000"/>
              </a:buClr>
              <a:buSzPct val="100000"/>
              <a:defRPr/>
            </a:pPr>
            <a:r>
              <a:rPr lang="en-US" sz="1000" kern="0" dirty="0" smtClean="0">
                <a:solidFill>
                  <a:srgbClr val="FFFFFF"/>
                </a:solidFill>
                <a:latin typeface="Calibri"/>
                <a:ea typeface="ヒラギノ角ゴ ProN W3" charset="-128"/>
                <a:cs typeface="Calibri"/>
              </a:rPr>
              <a:t>Authentication &amp; Security </a:t>
            </a:r>
            <a:r>
              <a:rPr lang="en-US" sz="1000" dirty="0" smtClean="0">
                <a:solidFill>
                  <a:srgbClr val="FFFFFF"/>
                </a:solidFill>
                <a:latin typeface="Calibri"/>
                <a:ea typeface="ＭＳ Ｐゴシック" charset="0"/>
                <a:cs typeface="Calibri"/>
              </a:rPr>
              <a:t>15% </a:t>
            </a:r>
            <a:r>
              <a:rPr lang="en-US" sz="1000" dirty="0">
                <a:solidFill>
                  <a:srgbClr val="FFFFFF"/>
                </a:solidFill>
                <a:latin typeface="Calibri"/>
                <a:ea typeface="ＭＳ Ｐゴシック" charset="0"/>
                <a:cs typeface="Calibri"/>
              </a:rPr>
              <a:t>of </a:t>
            </a:r>
            <a:r>
              <a:rPr lang="en-US" sz="1000" dirty="0" smtClean="0">
                <a:solidFill>
                  <a:srgbClr val="FFFFFF"/>
                </a:solidFill>
                <a:latin typeface="Calibri"/>
                <a:ea typeface="ＭＳ Ｐゴシック" charset="0"/>
                <a:cs typeface="Calibri"/>
              </a:rPr>
              <a:t>Compute features </a:t>
            </a:r>
            <a:endParaRPr lang="en-US" sz="1000" kern="0" dirty="0">
              <a:solidFill>
                <a:srgbClr val="FFFFFF"/>
              </a:solidFill>
              <a:latin typeface="Calibri"/>
              <a:ea typeface="ヒラギノ角ゴ ProN W3" charset="-128"/>
              <a:cs typeface="Calibri"/>
            </a:endParaRPr>
          </a:p>
        </p:txBody>
      </p:sp>
      <p:sp>
        <p:nvSpPr>
          <p:cNvPr id="80" name="TextBox 29"/>
          <p:cNvSpPr txBox="1">
            <a:spLocks noChangeArrowheads="1"/>
          </p:cNvSpPr>
          <p:nvPr/>
        </p:nvSpPr>
        <p:spPr bwMode="auto">
          <a:xfrm>
            <a:off x="6708262" y="5351163"/>
            <a:ext cx="1595437" cy="217487"/>
          </a:xfrm>
          <a:prstGeom prst="rect">
            <a:avLst/>
          </a:prstGeom>
          <a:noFill/>
          <a:ln w="9525">
            <a:noFill/>
            <a:miter lim="800000"/>
            <a:headEnd/>
            <a:tailEnd/>
          </a:ln>
        </p:spPr>
        <p:txBody>
          <a:bodyPr lIns="64291" tIns="32145" rIns="64291" bIns="32145">
            <a:spAutoFit/>
          </a:bodyPr>
          <a:lstStyle/>
          <a:p>
            <a:pPr defTabSz="320675" fontAlgn="auto">
              <a:spcBef>
                <a:spcPts val="0"/>
              </a:spcBef>
              <a:spcAft>
                <a:spcPts val="0"/>
              </a:spcAft>
              <a:buClr>
                <a:srgbClr val="000000"/>
              </a:buClr>
              <a:buSzPct val="100000"/>
              <a:defRPr/>
            </a:pPr>
            <a:r>
              <a:rPr lang="en-US" sz="1000" b="1" kern="0" dirty="0">
                <a:solidFill>
                  <a:srgbClr val="FFFFFF"/>
                </a:solidFill>
                <a:latin typeface="Calibri"/>
                <a:ea typeface="ヒラギノ角ゴ ProN W3" charset="-128"/>
                <a:cs typeface="Calibri"/>
              </a:rPr>
              <a:t>Total IBMers</a:t>
            </a:r>
          </a:p>
        </p:txBody>
      </p:sp>
      <p:grpSp>
        <p:nvGrpSpPr>
          <p:cNvPr id="9" name="Group 55"/>
          <p:cNvGrpSpPr>
            <a:grpSpLocks/>
          </p:cNvGrpSpPr>
          <p:nvPr/>
        </p:nvGrpSpPr>
        <p:grpSpPr bwMode="auto">
          <a:xfrm>
            <a:off x="7285961" y="699187"/>
            <a:ext cx="1858039" cy="2463800"/>
            <a:chOff x="2337017" y="3197413"/>
            <a:chExt cx="2940332" cy="2465283"/>
          </a:xfrm>
        </p:grpSpPr>
        <p:sp>
          <p:nvSpPr>
            <p:cNvPr id="82" name="Rectangle 81"/>
            <p:cNvSpPr/>
            <p:nvPr/>
          </p:nvSpPr>
          <p:spPr bwMode="auto">
            <a:xfrm>
              <a:off x="2339531" y="5222693"/>
              <a:ext cx="2472012" cy="440003"/>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grpSp>
          <p:nvGrpSpPr>
            <p:cNvPr id="10" name="Group 38"/>
            <p:cNvGrpSpPr>
              <a:grpSpLocks/>
            </p:cNvGrpSpPr>
            <p:nvPr/>
          </p:nvGrpSpPr>
          <p:grpSpPr bwMode="auto">
            <a:xfrm>
              <a:off x="2337017" y="3197413"/>
              <a:ext cx="2940332" cy="1254880"/>
              <a:chOff x="3880250" y="1204603"/>
              <a:chExt cx="3735360" cy="1254880"/>
            </a:xfrm>
          </p:grpSpPr>
          <p:sp>
            <p:nvSpPr>
              <p:cNvPr id="84" name="Rectangle 83"/>
              <p:cNvSpPr/>
              <p:nvPr/>
            </p:nvSpPr>
            <p:spPr bwMode="auto">
              <a:xfrm>
                <a:off x="3880252" y="1204603"/>
                <a:ext cx="3137221" cy="284333"/>
              </a:xfrm>
              <a:prstGeom prst="rect">
                <a:avLst/>
              </a:prstGeom>
              <a:solidFill>
                <a:srgbClr val="83D1F5"/>
              </a:solidFill>
              <a:ln w="25400" cap="flat" cmpd="sng" algn="ctr">
                <a:noFill/>
                <a:prstDash val="solid"/>
              </a:ln>
              <a:effectLst/>
            </p:spPr>
            <p:txBody>
              <a:bodyPr bIns="9144" anchor="b"/>
              <a:lstStyle/>
              <a:p>
                <a:pPr fontAlgn="auto">
                  <a:spcBef>
                    <a:spcPts val="0"/>
                  </a:spcBef>
                  <a:spcAft>
                    <a:spcPts val="0"/>
                  </a:spcAft>
                  <a:defRPr/>
                </a:pPr>
                <a:r>
                  <a:rPr lang="en-US" sz="1200" b="1" kern="0" dirty="0" smtClean="0">
                    <a:solidFill>
                      <a:srgbClr val="004870"/>
                    </a:solidFill>
                    <a:latin typeface="Calibri"/>
                    <a:ea typeface="MS PGothic" charset="0"/>
                    <a:cs typeface="Calibri"/>
                  </a:rPr>
                  <a:t>Juno</a:t>
                </a:r>
                <a:endParaRPr lang="en-US" sz="1200" b="1" kern="0" dirty="0">
                  <a:solidFill>
                    <a:srgbClr val="004870"/>
                  </a:solidFill>
                  <a:latin typeface="Calibri"/>
                  <a:ea typeface="MS PGothic" charset="0"/>
                  <a:cs typeface="Calibri"/>
                </a:endParaRPr>
              </a:p>
            </p:txBody>
          </p:sp>
          <p:sp>
            <p:nvSpPr>
              <p:cNvPr id="85" name="Rectangle 84"/>
              <p:cNvSpPr/>
              <p:nvPr/>
            </p:nvSpPr>
            <p:spPr bwMode="auto">
              <a:xfrm>
                <a:off x="3880250" y="1538179"/>
                <a:ext cx="3137221" cy="921304"/>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86" name="TextBox 250"/>
              <p:cNvSpPr txBox="1">
                <a:spLocks noChangeArrowheads="1"/>
              </p:cNvSpPr>
              <p:nvPr/>
            </p:nvSpPr>
            <p:spPr bwMode="auto">
              <a:xfrm>
                <a:off x="3883444" y="1531825"/>
                <a:ext cx="3732166" cy="862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sz="1000" kern="0" dirty="0">
                    <a:solidFill>
                      <a:srgbClr val="004870"/>
                    </a:solidFill>
                    <a:latin typeface="Calibri"/>
                    <a:ea typeface="MS PGothic" charset="0"/>
                    <a:cs typeface="Calibri"/>
                  </a:rPr>
                  <a:t>Core Contributors: </a:t>
                </a:r>
                <a:r>
                  <a:rPr lang="en-US" sz="1000" kern="0" dirty="0" smtClean="0">
                    <a:solidFill>
                      <a:srgbClr val="004870"/>
                    </a:solidFill>
                    <a:latin typeface="Calibri"/>
                    <a:ea typeface="MS PGothic" charset="0"/>
                    <a:cs typeface="Calibri"/>
                  </a:rPr>
                  <a:t>15</a:t>
                </a:r>
                <a:endParaRPr lang="en-US" sz="1000" kern="0" dirty="0">
                  <a:solidFill>
                    <a:srgbClr val="004870"/>
                  </a:solidFill>
                  <a:latin typeface="Calibri"/>
                  <a:ea typeface="MS PGothic" charset="0"/>
                  <a:cs typeface="Calibri"/>
                </a:endParaRPr>
              </a:p>
              <a:p>
                <a:pPr fontAlgn="auto">
                  <a:spcBef>
                    <a:spcPts val="0"/>
                  </a:spcBef>
                  <a:spcAft>
                    <a:spcPts val="0"/>
                  </a:spcAft>
                  <a:defRPr/>
                </a:pPr>
                <a:r>
                  <a:rPr lang="en-US" sz="1000" kern="0" dirty="0">
                    <a:solidFill>
                      <a:srgbClr val="004870"/>
                    </a:solidFill>
                    <a:latin typeface="Calibri"/>
                    <a:ea typeface="MS PGothic" charset="0"/>
                    <a:cs typeface="Calibri"/>
                  </a:rPr>
                  <a:t>Technical Contributors: </a:t>
                </a:r>
                <a:r>
                  <a:rPr lang="en-US" sz="1000" kern="0" dirty="0" smtClean="0">
                    <a:solidFill>
                      <a:srgbClr val="004870"/>
                    </a:solidFill>
                    <a:latin typeface="Calibri"/>
                    <a:ea typeface="MS PGothic" charset="0"/>
                    <a:cs typeface="Calibri"/>
                  </a:rPr>
                  <a:t>109</a:t>
                </a:r>
                <a:endParaRPr lang="en-US" sz="1000" kern="0" dirty="0">
                  <a:solidFill>
                    <a:srgbClr val="004870"/>
                  </a:solidFill>
                  <a:latin typeface="Calibri"/>
                  <a:ea typeface="MS PGothic" charset="0"/>
                  <a:cs typeface="Calibri"/>
                </a:endParaRPr>
              </a:p>
              <a:p>
                <a:pPr fontAlgn="auto">
                  <a:spcBef>
                    <a:spcPts val="0"/>
                  </a:spcBef>
                  <a:spcAft>
                    <a:spcPts val="0"/>
                  </a:spcAft>
                  <a:defRPr/>
                </a:pPr>
                <a:r>
                  <a:rPr lang="en-US" sz="1000" kern="0" dirty="0">
                    <a:solidFill>
                      <a:srgbClr val="004870"/>
                    </a:solidFill>
                    <a:latin typeface="Calibri"/>
                    <a:ea typeface="MS PGothic" charset="0"/>
                    <a:cs typeface="Calibri"/>
                  </a:rPr>
                  <a:t>Commits: </a:t>
                </a:r>
                <a:r>
                  <a:rPr lang="en-US" sz="1000" kern="0" dirty="0" smtClean="0">
                    <a:solidFill>
                      <a:srgbClr val="004870"/>
                    </a:solidFill>
                    <a:latin typeface="Calibri"/>
                    <a:ea typeface="MS PGothic" charset="0"/>
                    <a:cs typeface="Calibri"/>
                  </a:rPr>
                  <a:t>1669</a:t>
                </a:r>
                <a:endParaRPr lang="en-US" sz="1000" kern="0" dirty="0">
                  <a:solidFill>
                    <a:srgbClr val="004870"/>
                  </a:solidFill>
                  <a:latin typeface="Calibri"/>
                  <a:ea typeface="MS PGothic" charset="0"/>
                  <a:cs typeface="Calibri"/>
                </a:endParaRPr>
              </a:p>
              <a:p>
                <a:pPr fontAlgn="auto">
                  <a:spcBef>
                    <a:spcPts val="0"/>
                  </a:spcBef>
                  <a:spcAft>
                    <a:spcPts val="0"/>
                  </a:spcAft>
                  <a:defRPr/>
                </a:pPr>
                <a:r>
                  <a:rPr lang="en-US" sz="1000" kern="0" dirty="0">
                    <a:solidFill>
                      <a:srgbClr val="004870"/>
                    </a:solidFill>
                    <a:latin typeface="Calibri"/>
                    <a:ea typeface="MS PGothic" charset="0"/>
                    <a:cs typeface="Calibri"/>
                  </a:rPr>
                  <a:t>Blueprints: </a:t>
                </a:r>
                <a:r>
                  <a:rPr lang="en-US" sz="1000" kern="0" dirty="0" smtClean="0">
                    <a:solidFill>
                      <a:srgbClr val="004870"/>
                    </a:solidFill>
                    <a:latin typeface="Calibri"/>
                    <a:ea typeface="MS PGothic" charset="0"/>
                    <a:cs typeface="Calibri"/>
                  </a:rPr>
                  <a:t>48</a:t>
                </a:r>
                <a:endParaRPr lang="en-US" sz="1000" kern="0" dirty="0">
                  <a:solidFill>
                    <a:srgbClr val="004870"/>
                  </a:solidFill>
                  <a:latin typeface="Calibri"/>
                  <a:ea typeface="MS PGothic" charset="0"/>
                  <a:cs typeface="Calibri"/>
                </a:endParaRPr>
              </a:p>
              <a:p>
                <a:pPr fontAlgn="auto">
                  <a:spcBef>
                    <a:spcPts val="0"/>
                  </a:spcBef>
                  <a:spcAft>
                    <a:spcPts val="0"/>
                  </a:spcAft>
                  <a:defRPr/>
                </a:pPr>
                <a:r>
                  <a:rPr lang="en-US" sz="1000" kern="0" dirty="0">
                    <a:solidFill>
                      <a:srgbClr val="004870"/>
                    </a:solidFill>
                    <a:latin typeface="Calibri"/>
                    <a:ea typeface="MS PGothic" charset="0"/>
                    <a:cs typeface="Calibri"/>
                  </a:rPr>
                  <a:t>Projects: </a:t>
                </a:r>
                <a:r>
                  <a:rPr lang="en-US" sz="1000" kern="0" dirty="0" smtClean="0">
                    <a:solidFill>
                      <a:srgbClr val="004870"/>
                    </a:solidFill>
                    <a:latin typeface="Calibri"/>
                    <a:ea typeface="MS PGothic" charset="0"/>
                    <a:cs typeface="Calibri"/>
                  </a:rPr>
                  <a:t>78</a:t>
                </a:r>
                <a:endParaRPr lang="en-US" sz="1000" b="1" kern="0" dirty="0">
                  <a:solidFill>
                    <a:srgbClr val="004870"/>
                  </a:solidFill>
                  <a:latin typeface="Calibri"/>
                  <a:ea typeface="MS PGothic" charset="0"/>
                  <a:cs typeface="Calibri"/>
                </a:endParaRPr>
              </a:p>
            </p:txBody>
          </p:sp>
        </p:grpSp>
      </p:grpSp>
      <p:sp>
        <p:nvSpPr>
          <p:cNvPr id="88" name="Rectangle 87"/>
          <p:cNvSpPr/>
          <p:nvPr/>
        </p:nvSpPr>
        <p:spPr bwMode="auto">
          <a:xfrm>
            <a:off x="7284168" y="1975537"/>
            <a:ext cx="1560513" cy="709612"/>
          </a:xfrm>
          <a:prstGeom prst="rect">
            <a:avLst/>
          </a:prstGeom>
          <a:solidFill>
            <a:srgbClr val="83D1F5"/>
          </a:solidFill>
          <a:ln w="25400" cap="flat" cmpd="sng" algn="ctr">
            <a:noFill/>
            <a:prstDash val="solid"/>
          </a:ln>
          <a:effectLst/>
        </p:spPr>
        <p:txBody>
          <a:bodyPr anchor="ctr"/>
          <a:lstStyle/>
          <a:p>
            <a:pPr fontAlgn="auto">
              <a:spcBef>
                <a:spcPts val="0"/>
              </a:spcBef>
              <a:spcAft>
                <a:spcPts val="0"/>
              </a:spcAft>
              <a:defRPr/>
            </a:pPr>
            <a:endParaRPr lang="en-US" sz="3600" kern="0">
              <a:solidFill>
                <a:srgbClr val="FFFFFF"/>
              </a:solidFill>
              <a:latin typeface="Calibri"/>
              <a:ea typeface="ヒラギノ角ゴ Pro W3"/>
              <a:cs typeface="Calibri"/>
            </a:endParaRPr>
          </a:p>
        </p:txBody>
      </p:sp>
      <p:sp>
        <p:nvSpPr>
          <p:cNvPr id="87" name="TextBox 250"/>
          <p:cNvSpPr txBox="1">
            <a:spLocks noChangeArrowheads="1"/>
          </p:cNvSpPr>
          <p:nvPr/>
        </p:nvSpPr>
        <p:spPr bwMode="auto">
          <a:xfrm>
            <a:off x="7287157" y="1930550"/>
            <a:ext cx="1704975"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1000" b="1" kern="0" dirty="0">
                <a:solidFill>
                  <a:srgbClr val="004870"/>
                </a:solidFill>
                <a:latin typeface="Calibri"/>
                <a:ea typeface="MS PGothic" charset="0"/>
                <a:cs typeface="Calibri"/>
              </a:rPr>
              <a:t>Key Contributions:</a:t>
            </a:r>
          </a:p>
          <a:p>
            <a:pPr fontAlgn="auto">
              <a:spcBef>
                <a:spcPts val="0"/>
              </a:spcBef>
              <a:spcAft>
                <a:spcPts val="0"/>
              </a:spcAft>
              <a:defRPr/>
            </a:pPr>
            <a:r>
              <a:rPr lang="en-US" sz="1000" kern="0" dirty="0" smtClean="0">
                <a:solidFill>
                  <a:srgbClr val="004870"/>
                </a:solidFill>
                <a:latin typeface="Calibri"/>
                <a:ea typeface="MS PGothic" charset="0"/>
                <a:cs typeface="Calibri"/>
              </a:rPr>
              <a:t>Federated Identity </a:t>
            </a:r>
            <a:endParaRPr lang="en-US" sz="1000" kern="0" dirty="0">
              <a:solidFill>
                <a:srgbClr val="004870"/>
              </a:solidFill>
              <a:latin typeface="Calibri"/>
              <a:ea typeface="MS PGothic" charset="0"/>
              <a:cs typeface="Calibri"/>
            </a:endParaRPr>
          </a:p>
          <a:p>
            <a:pPr fontAlgn="auto">
              <a:spcBef>
                <a:spcPts val="0"/>
              </a:spcBef>
              <a:spcAft>
                <a:spcPts val="0"/>
              </a:spcAft>
              <a:defRPr/>
            </a:pPr>
            <a:r>
              <a:rPr lang="en-US" sz="1000" kern="0" dirty="0" smtClean="0">
                <a:solidFill>
                  <a:srgbClr val="004870"/>
                </a:solidFill>
                <a:latin typeface="Calibri"/>
                <a:ea typeface="MS PGothic" charset="0"/>
                <a:cs typeface="Calibri"/>
              </a:rPr>
              <a:t>Block Volume Replication  </a:t>
            </a:r>
            <a:endParaRPr lang="en-US" sz="1000" kern="0" dirty="0">
              <a:solidFill>
                <a:srgbClr val="004870"/>
              </a:solidFill>
              <a:latin typeface="Calibri"/>
              <a:ea typeface="MS PGothic" charset="0"/>
              <a:cs typeface="Calibri"/>
            </a:endParaRPr>
          </a:p>
          <a:p>
            <a:pPr fontAlgn="auto">
              <a:spcBef>
                <a:spcPts val="0"/>
              </a:spcBef>
              <a:spcAft>
                <a:spcPts val="0"/>
              </a:spcAft>
              <a:defRPr/>
            </a:pPr>
            <a:r>
              <a:rPr lang="en-US" sz="1000" kern="0" dirty="0" smtClean="0">
                <a:solidFill>
                  <a:srgbClr val="004870"/>
                </a:solidFill>
                <a:latin typeface="Calibri"/>
                <a:ea typeface="MS PGothic" charset="0"/>
                <a:cs typeface="Calibri"/>
              </a:rPr>
              <a:t>Dashboard  Enhancements </a:t>
            </a:r>
            <a:endParaRPr lang="en-US" sz="1000" kern="0" dirty="0">
              <a:solidFill>
                <a:srgbClr val="004870"/>
              </a:solidFill>
              <a:latin typeface="Calibri"/>
              <a:ea typeface="MS PGothic" charset="0"/>
              <a:cs typeface="Calibri"/>
            </a:endParaRPr>
          </a:p>
          <a:p>
            <a:pPr fontAlgn="auto">
              <a:spcBef>
                <a:spcPts val="0"/>
              </a:spcBef>
              <a:spcAft>
                <a:spcPts val="0"/>
              </a:spcAft>
              <a:defRPr/>
            </a:pPr>
            <a:endParaRPr lang="en-US" sz="1000" b="1" kern="0" dirty="0">
              <a:solidFill>
                <a:srgbClr val="004870"/>
              </a:solidFill>
              <a:latin typeface="Calibri"/>
              <a:ea typeface="MS PGothic" charset="0"/>
              <a:cs typeface="Calibri"/>
            </a:endParaRPr>
          </a:p>
        </p:txBody>
      </p:sp>
      <p:sp>
        <p:nvSpPr>
          <p:cNvPr id="81" name="TextBox 247"/>
          <p:cNvSpPr txBox="1">
            <a:spLocks noChangeArrowheads="1"/>
          </p:cNvSpPr>
          <p:nvPr/>
        </p:nvSpPr>
        <p:spPr bwMode="auto">
          <a:xfrm>
            <a:off x="8082310" y="2607302"/>
            <a:ext cx="7328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auto">
              <a:spcBef>
                <a:spcPts val="0"/>
              </a:spcBef>
              <a:spcAft>
                <a:spcPts val="0"/>
              </a:spcAft>
              <a:defRPr/>
            </a:pPr>
            <a:r>
              <a:rPr lang="en-US" sz="2800" kern="0" dirty="0" smtClean="0">
                <a:solidFill>
                  <a:srgbClr val="004870"/>
                </a:solidFill>
                <a:latin typeface="Calibri"/>
                <a:ea typeface="MS PGothic" charset="0"/>
                <a:cs typeface="Calibri"/>
              </a:rPr>
              <a:t>400</a:t>
            </a:r>
            <a:endParaRPr lang="en-US" sz="3600" b="1" kern="0" dirty="0">
              <a:solidFill>
                <a:srgbClr val="004870"/>
              </a:solidFill>
              <a:latin typeface="Calibri"/>
              <a:ea typeface="MS PGothic" charset="0"/>
              <a:cs typeface="Calibri"/>
            </a:endParaRPr>
          </a:p>
        </p:txBody>
      </p:sp>
      <p:sp>
        <p:nvSpPr>
          <p:cNvPr id="83" name="TextBox 250"/>
          <p:cNvSpPr txBox="1">
            <a:spLocks noChangeArrowheads="1"/>
          </p:cNvSpPr>
          <p:nvPr/>
        </p:nvSpPr>
        <p:spPr bwMode="auto">
          <a:xfrm>
            <a:off x="7291043" y="2683502"/>
            <a:ext cx="1576387"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en-US" sz="1000" b="1" kern="0" dirty="0">
                <a:solidFill>
                  <a:srgbClr val="004870"/>
                </a:solidFill>
                <a:latin typeface="Calibri"/>
                <a:ea typeface="MS PGothic" charset="0"/>
                <a:cs typeface="Calibri"/>
              </a:rPr>
              <a:t>Total IBMers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18" y="170315"/>
            <a:ext cx="8857135" cy="555822"/>
          </a:xfrm>
        </p:spPr>
        <p:txBody>
          <a:bodyPr/>
          <a:lstStyle/>
          <a:p>
            <a:r>
              <a:rPr lang="en-US" sz="2400" b="0" dirty="0" smtClean="0">
                <a:solidFill>
                  <a:srgbClr val="002060"/>
                </a:solidFill>
                <a:latin typeface="Helvetica Neue"/>
              </a:rPr>
              <a:t>IBM is helping to make OpenStack better for the community</a:t>
            </a:r>
            <a:endParaRPr lang="en-US" sz="2400" b="0" dirty="0">
              <a:solidFill>
                <a:srgbClr val="002060"/>
              </a:solidFill>
              <a:latin typeface="Helvetica Neue"/>
            </a:endParaRPr>
          </a:p>
        </p:txBody>
      </p:sp>
      <p:sp>
        <p:nvSpPr>
          <p:cNvPr id="43" name="AutoShape 15"/>
          <p:cNvSpPr>
            <a:spLocks noChangeArrowheads="1"/>
          </p:cNvSpPr>
          <p:nvPr/>
        </p:nvSpPr>
        <p:spPr bwMode="auto">
          <a:xfrm>
            <a:off x="4109870" y="1219470"/>
            <a:ext cx="4701395" cy="3692105"/>
          </a:xfrm>
          <a:prstGeom prst="roundRect">
            <a:avLst>
              <a:gd name="adj" fmla="val 10361"/>
            </a:avLst>
          </a:prstGeom>
          <a:gradFill flip="none" rotWithShape="1">
            <a:gsLst>
              <a:gs pos="0">
                <a:srgbClr val="FFFFFF">
                  <a:lumMod val="65000"/>
                </a:srgbClr>
              </a:gs>
              <a:gs pos="50000">
                <a:sysClr val="window" lastClr="FFFFFF"/>
              </a:gs>
              <a:gs pos="100000">
                <a:srgbClr val="00B0DA">
                  <a:shade val="100000"/>
                  <a:satMod val="115000"/>
                  <a:alpha val="0"/>
                </a:srgbClr>
              </a:gs>
            </a:gsLst>
            <a:lin ang="5400000" scaled="1"/>
            <a:tileRect/>
          </a:gradFill>
          <a:ln>
            <a:noFill/>
          </a:ln>
          <a:effectLst>
            <a:outerShdw blurRad="1016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lIns="91440" tIns="45720" rIns="91440" bIns="45720" anchor="ctr"/>
          <a:lstStyle/>
          <a:p>
            <a:pPr defTabSz="457200">
              <a:buClr>
                <a:srgbClr val="000000"/>
              </a:buClr>
              <a:buSzPct val="100000"/>
              <a:defRPr/>
            </a:pPr>
            <a:endParaRPr lang="en-US" kern="0">
              <a:solidFill>
                <a:sysClr val="windowText" lastClr="000000"/>
              </a:solidFill>
              <a:latin typeface="Arial" charset="0"/>
              <a:ea typeface="ＭＳ Ｐゴシック" charset="0"/>
              <a:cs typeface="Arial" charset="0"/>
            </a:endParaRPr>
          </a:p>
        </p:txBody>
      </p:sp>
      <p:sp>
        <p:nvSpPr>
          <p:cNvPr id="44" name="Rectangle 43"/>
          <p:cNvSpPr/>
          <p:nvPr/>
        </p:nvSpPr>
        <p:spPr bwMode="auto">
          <a:xfrm>
            <a:off x="6162804" y="1896590"/>
            <a:ext cx="2305050" cy="1040890"/>
          </a:xfrm>
          <a:prstGeom prst="rect">
            <a:avLst/>
          </a:prstGeom>
          <a:solidFill>
            <a:srgbClr val="FFFFFF"/>
          </a:solidFill>
          <a:ln>
            <a:noFill/>
            <a:headEnd type="none" w="med" len="med"/>
            <a:tailEnd type="none" w="med" len="med"/>
          </a:ln>
          <a:effectLst/>
          <a:scene3d>
            <a:camera prst="orthographicFront">
              <a:rot lat="0" lon="0" rev="0"/>
            </a:camera>
            <a:lightRig rig="threePt" dir="t">
              <a:rot lat="0" lon="0" rev="1200000"/>
            </a:lightRig>
          </a:scene3d>
          <a:sp3d/>
          <a:extLst/>
        </p:spPr>
        <p:txBody>
          <a:bodyPr lIns="91440" tIns="45720" rIns="91440" bIns="45720" anchor="ctr"/>
          <a:lstStyle/>
          <a:p>
            <a:pPr defTabSz="576262">
              <a:defRPr/>
            </a:pPr>
            <a:endParaRPr lang="en-US" kern="0">
              <a:latin typeface="Calibri" pitchFamily="34" charset="0"/>
              <a:ea typeface="ＭＳ Ｐゴシック" charset="0"/>
              <a:cs typeface="ＭＳ Ｐゴシック" charset="0"/>
            </a:endParaRPr>
          </a:p>
        </p:txBody>
      </p:sp>
      <p:sp>
        <p:nvSpPr>
          <p:cNvPr id="45" name="Text Box 18"/>
          <p:cNvSpPr>
            <a:spLocks noChangeArrowheads="1"/>
          </p:cNvSpPr>
          <p:nvPr/>
        </p:nvSpPr>
        <p:spPr bwMode="auto">
          <a:xfrm>
            <a:off x="4448185" y="1912097"/>
            <a:ext cx="1438275" cy="434975"/>
          </a:xfrm>
          <a:prstGeom prst="roundRect">
            <a:avLst>
              <a:gd name="adj" fmla="val 16667"/>
            </a:avLst>
          </a:prstGeom>
          <a:solidFill>
            <a:srgbClr val="3366FF">
              <a:alpha val="29804"/>
            </a:srgbClr>
          </a:solidFill>
          <a:ln w="9525">
            <a:solidFill>
              <a:srgbClr val="969696"/>
            </a:solidFill>
            <a:round/>
            <a:headEnd/>
            <a:tailEnd/>
          </a:ln>
        </p:spPr>
        <p:txBody>
          <a:bodyPr lIns="24480" tIns="15480" rIns="24480" bIns="15480"/>
          <a:lstStyle/>
          <a:p>
            <a:pPr algn="ctr" hangingPunct="0">
              <a:lnSpc>
                <a:spcPct val="90000"/>
              </a:lnSpc>
              <a:buClr>
                <a:srgbClr val="000000"/>
              </a:buClr>
              <a:buSzPct val="100000"/>
              <a:tabLst>
                <a:tab pos="657224" algn="l"/>
                <a:tab pos="723895" algn="l"/>
              </a:tabLst>
              <a:defRPr/>
            </a:pPr>
            <a:r>
              <a:rPr lang="en-US" sz="1200" b="1" kern="0" dirty="0">
                <a:latin typeface="Calibri" pitchFamily="34" charset="0"/>
                <a:ea typeface="宋体" charset="-122"/>
                <a:cs typeface="ＭＳ Ｐゴシック" charset="0"/>
              </a:rPr>
              <a:t>Security &amp; Authentication</a:t>
            </a:r>
          </a:p>
        </p:txBody>
      </p:sp>
      <p:sp>
        <p:nvSpPr>
          <p:cNvPr id="46" name="Text Box 18"/>
          <p:cNvSpPr>
            <a:spLocks noChangeArrowheads="1"/>
          </p:cNvSpPr>
          <p:nvPr/>
        </p:nvSpPr>
        <p:spPr bwMode="auto">
          <a:xfrm>
            <a:off x="4448185" y="2718537"/>
            <a:ext cx="1438275" cy="215900"/>
          </a:xfrm>
          <a:prstGeom prst="roundRect">
            <a:avLst>
              <a:gd name="adj" fmla="val 16667"/>
            </a:avLst>
          </a:prstGeom>
          <a:solidFill>
            <a:srgbClr val="3366FF">
              <a:alpha val="29804"/>
            </a:srgbClr>
          </a:solidFill>
          <a:ln w="9525">
            <a:solidFill>
              <a:srgbClr val="969696"/>
            </a:solidFill>
            <a:round/>
            <a:headEnd/>
            <a:tailEnd/>
          </a:ln>
        </p:spPr>
        <p:txBody>
          <a:bodyPr lIns="24480" tIns="15480" rIns="24480" bIns="15480" anchor="ctr"/>
          <a:lstStyle/>
          <a:p>
            <a:pPr algn="ctr" hangingPunct="0">
              <a:lnSpc>
                <a:spcPct val="90000"/>
              </a:lnSpc>
              <a:buClr>
                <a:srgbClr val="000000"/>
              </a:buClr>
              <a:buSzPct val="100000"/>
              <a:tabLst>
                <a:tab pos="657224" algn="l"/>
                <a:tab pos="723895" algn="l"/>
              </a:tabLst>
              <a:defRPr/>
            </a:pPr>
            <a:r>
              <a:rPr lang="en-US" sz="1200" b="1" kern="0">
                <a:latin typeface="Calibri" pitchFamily="34" charset="0"/>
                <a:ea typeface="宋体" charset="-122"/>
                <a:cs typeface="ＭＳ Ｐゴシック" charset="0"/>
              </a:rPr>
              <a:t>IBM DB2 support</a:t>
            </a:r>
          </a:p>
        </p:txBody>
      </p:sp>
      <p:sp>
        <p:nvSpPr>
          <p:cNvPr id="47" name="Rectangle 15"/>
          <p:cNvSpPr>
            <a:spLocks noChangeArrowheads="1"/>
          </p:cNvSpPr>
          <p:nvPr/>
        </p:nvSpPr>
        <p:spPr bwMode="auto">
          <a:xfrm>
            <a:off x="258625" y="1117909"/>
            <a:ext cx="2392363" cy="355600"/>
          </a:xfrm>
          <a:prstGeom prst="rect">
            <a:avLst/>
          </a:prstGeom>
          <a:noFill/>
          <a:ln w="6350">
            <a:noFill/>
            <a:miter lim="800000"/>
            <a:headEnd/>
            <a:tailEnd/>
          </a:ln>
        </p:spPr>
        <p:txBody>
          <a:bodyPr lIns="91261" tIns="0" rIns="91261" bIns="45635"/>
          <a:lstStyle/>
          <a:p>
            <a:pPr>
              <a:spcBef>
                <a:spcPct val="10000"/>
              </a:spcBef>
              <a:buClr>
                <a:srgbClr val="333333"/>
              </a:buClr>
              <a:buSzPct val="120000"/>
              <a:buFont typeface="Arial" pitchFamily="34" charset="0"/>
              <a:buNone/>
            </a:pPr>
            <a:r>
              <a:rPr lang="en-US" sz="1600" b="1" i="1" dirty="0">
                <a:latin typeface="Arial" pitchFamily="34" charset="0"/>
                <a:cs typeface="Arial" pitchFamily="34" charset="0"/>
              </a:rPr>
              <a:t>Deliver Optimization</a:t>
            </a:r>
            <a:endParaRPr lang="en-US" sz="900" b="1" dirty="0">
              <a:latin typeface="Arial" pitchFamily="34" charset="0"/>
              <a:cs typeface="Arial" pitchFamily="34" charset="0"/>
            </a:endParaRPr>
          </a:p>
        </p:txBody>
      </p:sp>
      <p:sp>
        <p:nvSpPr>
          <p:cNvPr id="48" name="Rectangle 15"/>
          <p:cNvSpPr>
            <a:spLocks noChangeArrowheads="1"/>
          </p:cNvSpPr>
          <p:nvPr/>
        </p:nvSpPr>
        <p:spPr bwMode="auto">
          <a:xfrm>
            <a:off x="230916" y="2778599"/>
            <a:ext cx="2954338" cy="501650"/>
          </a:xfrm>
          <a:prstGeom prst="rect">
            <a:avLst/>
          </a:prstGeom>
          <a:noFill/>
          <a:ln w="6350">
            <a:noFill/>
            <a:miter lim="800000"/>
            <a:headEnd/>
            <a:tailEnd/>
          </a:ln>
        </p:spPr>
        <p:txBody>
          <a:bodyPr lIns="91261" tIns="0" rIns="91261" bIns="45635"/>
          <a:lstStyle/>
          <a:p>
            <a:pPr>
              <a:spcBef>
                <a:spcPct val="10000"/>
              </a:spcBef>
              <a:buClr>
                <a:srgbClr val="333333"/>
              </a:buClr>
              <a:buSzPct val="120000"/>
              <a:buFont typeface="Arial" pitchFamily="34" charset="0"/>
              <a:buNone/>
            </a:pPr>
            <a:r>
              <a:rPr lang="en-US" sz="1600" b="1" i="1" dirty="0">
                <a:latin typeface="Calibri" pitchFamily="34" charset="0"/>
              </a:rPr>
              <a:t>Contribute Platform Support</a:t>
            </a:r>
            <a:endParaRPr lang="en-US" sz="900" b="1" dirty="0">
              <a:latin typeface="Calibri" pitchFamily="34" charset="0"/>
            </a:endParaRPr>
          </a:p>
        </p:txBody>
      </p:sp>
      <p:sp>
        <p:nvSpPr>
          <p:cNvPr id="49" name="Oval 68"/>
          <p:cNvSpPr>
            <a:spLocks noChangeArrowheads="1"/>
          </p:cNvSpPr>
          <p:nvPr/>
        </p:nvSpPr>
        <p:spPr bwMode="auto">
          <a:xfrm>
            <a:off x="4376738" y="1827949"/>
            <a:ext cx="1584325" cy="1219200"/>
          </a:xfrm>
          <a:prstGeom prst="roundRect">
            <a:avLst>
              <a:gd name="adj" fmla="val 1565"/>
            </a:avLst>
          </a:prstGeom>
          <a:noFill/>
          <a:ln w="19050">
            <a:solidFill>
              <a:srgbClr val="000000"/>
            </a:solidFill>
            <a:prstDash val="dash"/>
            <a:round/>
            <a:headEnd/>
            <a:tailEnd/>
          </a:ln>
        </p:spPr>
        <p:txBody>
          <a:bodyPr wrap="none" lIns="91440" tIns="45720" rIns="91440" bIns="45720" anchor="ctr"/>
          <a:lstStyle/>
          <a:p>
            <a:pPr defTabSz="914390">
              <a:lnSpc>
                <a:spcPct val="90000"/>
              </a:lnSpc>
              <a:buClr>
                <a:srgbClr val="000000"/>
              </a:buClr>
              <a:buSzPct val="100000"/>
              <a:defRPr/>
            </a:pPr>
            <a:endParaRPr lang="en-US" sz="1200" b="1" kern="0">
              <a:solidFill>
                <a:sysClr val="windowText" lastClr="000000"/>
              </a:solidFill>
              <a:latin typeface="Calibri" pitchFamily="34" charset="0"/>
              <a:ea typeface="SimSun" pitchFamily="2" charset="-122"/>
            </a:endParaRPr>
          </a:p>
        </p:txBody>
      </p:sp>
      <p:sp>
        <p:nvSpPr>
          <p:cNvPr id="50" name="TextBox 102"/>
          <p:cNvSpPr txBox="1">
            <a:spLocks noChangeArrowheads="1"/>
          </p:cNvSpPr>
          <p:nvPr/>
        </p:nvSpPr>
        <p:spPr bwMode="auto">
          <a:xfrm>
            <a:off x="237109" y="1320604"/>
            <a:ext cx="3893827" cy="1783822"/>
          </a:xfrm>
          <a:prstGeom prst="rect">
            <a:avLst/>
          </a:prstGeom>
          <a:noFill/>
          <a:ln w="9525">
            <a:noFill/>
            <a:miter lim="800000"/>
            <a:headEnd/>
            <a:tailEnd/>
          </a:ln>
        </p:spPr>
        <p:txBody>
          <a:bodyPr wrap="square" lIns="91440" tIns="45720" rIns="91440" bIns="45720">
            <a:spAutoFit/>
          </a:bodyPr>
          <a:lstStyle/>
          <a:p>
            <a:pPr marL="377825" indent="-365125" fontAlgn="auto">
              <a:lnSpc>
                <a:spcPct val="115000"/>
              </a:lnSpc>
              <a:spcBef>
                <a:spcPts val="0"/>
              </a:spcBef>
              <a:spcAft>
                <a:spcPts val="0"/>
              </a:spcAft>
              <a:buClr>
                <a:srgbClr val="000000"/>
              </a:buClr>
              <a:buSzPct val="100000"/>
            </a:pPr>
            <a:r>
              <a:rPr lang="en-US" sz="1200" kern="0" dirty="0" smtClean="0">
                <a:solidFill>
                  <a:srgbClr val="000000"/>
                </a:solidFill>
                <a:latin typeface="Arial" pitchFamily="34" charset="0"/>
                <a:ea typeface="Calibri"/>
                <a:cs typeface="Arial" pitchFamily="34" charset="0"/>
                <a:sym typeface="Calibri"/>
              </a:rPr>
              <a:t>Horizon Metadata generator  </a:t>
            </a:r>
          </a:p>
          <a:p>
            <a:pPr marL="377825" indent="-365125" fontAlgn="auto">
              <a:lnSpc>
                <a:spcPct val="115000"/>
              </a:lnSpc>
              <a:spcBef>
                <a:spcPts val="0"/>
              </a:spcBef>
              <a:spcAft>
                <a:spcPts val="0"/>
              </a:spcAft>
              <a:buClr>
                <a:srgbClr val="000000"/>
              </a:buClr>
              <a:buSzPct val="100000"/>
            </a:pPr>
            <a:r>
              <a:rPr lang="en-US" sz="1200" kern="0" dirty="0" smtClean="0">
                <a:solidFill>
                  <a:srgbClr val="000000"/>
                </a:solidFill>
                <a:latin typeface="Arial" pitchFamily="34" charset="0"/>
                <a:ea typeface="SimSun" pitchFamily="2" charset="-122"/>
                <a:cs typeface="Arial" pitchFamily="34" charset="0"/>
                <a:sym typeface="Calibri"/>
              </a:rPr>
              <a:t>Keystone-to-Keystone Federation</a:t>
            </a:r>
          </a:p>
          <a:p>
            <a:pPr marL="171450" indent="-171450" defTabSz="457200">
              <a:buClr>
                <a:srgbClr val="000000"/>
              </a:buClr>
              <a:buSzPct val="100000"/>
            </a:pPr>
            <a:r>
              <a:rPr lang="en-US" sz="1200" dirty="0" smtClean="0">
                <a:latin typeface="Arial" pitchFamily="34" charset="0"/>
                <a:cs typeface="Arial" pitchFamily="34" charset="0"/>
              </a:rPr>
              <a:t>Cloud Audit support for Keystone Federation</a:t>
            </a:r>
            <a:r>
              <a:rPr lang="en-US" sz="1200" kern="0" dirty="0" smtClean="0">
                <a:latin typeface="Arial" pitchFamily="34" charset="0"/>
                <a:ea typeface="SimSun" pitchFamily="2" charset="-122"/>
                <a:cs typeface="Arial" pitchFamily="34" charset="0"/>
                <a:sym typeface="Calibri"/>
              </a:rPr>
              <a:t>  </a:t>
            </a:r>
            <a:endParaRPr lang="en-US" sz="1200" dirty="0" smtClean="0">
              <a:latin typeface="Arial" pitchFamily="34" charset="0"/>
              <a:cs typeface="Arial" pitchFamily="34" charset="0"/>
            </a:endParaRPr>
          </a:p>
          <a:p>
            <a:pPr marL="171450" indent="-171450" defTabSz="457200">
              <a:buClr>
                <a:srgbClr val="000000"/>
              </a:buClr>
              <a:buSzPct val="100000"/>
            </a:pPr>
            <a:r>
              <a:rPr lang="en-US" sz="1200" dirty="0" smtClean="0">
                <a:latin typeface="Arial" pitchFamily="34" charset="0"/>
                <a:cs typeface="Arial" pitchFamily="34" charset="0"/>
              </a:rPr>
              <a:t>Keystone to Keystone Federation for hybrid</a:t>
            </a:r>
          </a:p>
          <a:p>
            <a:pPr marL="171450" indent="-171450" defTabSz="457200">
              <a:buClr>
                <a:srgbClr val="000000"/>
              </a:buClr>
              <a:buSzPct val="100000"/>
            </a:pPr>
            <a:r>
              <a:rPr lang="en-US" sz="1200" dirty="0" smtClean="0">
                <a:latin typeface="Arial" pitchFamily="34" charset="0"/>
                <a:cs typeface="Arial" pitchFamily="34" charset="0"/>
              </a:rPr>
              <a:t>    clouds</a:t>
            </a:r>
          </a:p>
          <a:p>
            <a:pPr marL="171450" indent="-171450" defTabSz="457200">
              <a:buClr>
                <a:srgbClr val="000000"/>
              </a:buClr>
              <a:buSzPct val="100000"/>
            </a:pPr>
            <a:r>
              <a:rPr lang="en-US" sz="1200" dirty="0" smtClean="0">
                <a:latin typeface="Arial" pitchFamily="34" charset="0"/>
                <a:cs typeface="Arial" pitchFamily="34" charset="0"/>
              </a:rPr>
              <a:t>Cloud Foundry/OpenStack Keystone integrated authentication</a:t>
            </a:r>
          </a:p>
          <a:p>
            <a:pPr marL="171450" indent="-171450" defTabSz="457200">
              <a:lnSpc>
                <a:spcPct val="93000"/>
              </a:lnSpc>
              <a:buClr>
                <a:srgbClr val="000000"/>
              </a:buClr>
              <a:buSzPct val="100000"/>
            </a:pPr>
            <a:r>
              <a:rPr lang="en-US" sz="1200" dirty="0" smtClean="0">
                <a:latin typeface="Arial" pitchFamily="34" charset="0"/>
                <a:cs typeface="Arial" pitchFamily="34" charset="0"/>
              </a:rPr>
              <a:t> </a:t>
            </a:r>
          </a:p>
          <a:p>
            <a:pPr marL="171450" indent="-171450" defTabSz="457200">
              <a:lnSpc>
                <a:spcPct val="93000"/>
              </a:lnSpc>
              <a:buClr>
                <a:srgbClr val="000000"/>
              </a:buClr>
              <a:buSzPct val="100000"/>
            </a:pPr>
            <a:r>
              <a:rPr lang="en-US" sz="1200" dirty="0" smtClean="0">
                <a:latin typeface="Arial" pitchFamily="34" charset="0"/>
                <a:cs typeface="Arial" pitchFamily="34" charset="0"/>
              </a:rPr>
              <a:t> </a:t>
            </a:r>
            <a:endParaRPr lang="en-US" sz="1400" dirty="0">
              <a:latin typeface="Arial" pitchFamily="34" charset="0"/>
              <a:ea typeface="SimSun" pitchFamily="2" charset="-122"/>
              <a:cs typeface="Arial" pitchFamily="34" charset="0"/>
            </a:endParaRPr>
          </a:p>
        </p:txBody>
      </p:sp>
      <p:sp>
        <p:nvSpPr>
          <p:cNvPr id="51" name="TextBox 103"/>
          <p:cNvSpPr txBox="1">
            <a:spLocks noChangeArrowheads="1"/>
          </p:cNvSpPr>
          <p:nvPr/>
        </p:nvSpPr>
        <p:spPr bwMode="auto">
          <a:xfrm>
            <a:off x="230916" y="3008933"/>
            <a:ext cx="3676006" cy="1151277"/>
          </a:xfrm>
          <a:prstGeom prst="rect">
            <a:avLst/>
          </a:prstGeom>
          <a:noFill/>
          <a:ln w="9525">
            <a:noFill/>
            <a:miter lim="800000"/>
            <a:headEnd/>
            <a:tailEnd/>
          </a:ln>
        </p:spPr>
        <p:txBody>
          <a:bodyPr wrap="none" lIns="91440" tIns="45720" rIns="91440" bIns="45720">
            <a:spAutoFit/>
          </a:bodyPr>
          <a:lstStyle/>
          <a:p>
            <a:pPr marL="171450" indent="-171450" defTabSz="457200">
              <a:lnSpc>
                <a:spcPct val="93000"/>
              </a:lnSpc>
              <a:buClr>
                <a:srgbClr val="000000"/>
              </a:buClr>
              <a:buSzPct val="100000"/>
            </a:pPr>
            <a:r>
              <a:rPr lang="en-US" sz="1200" dirty="0" smtClean="0"/>
              <a:t>Support IPv6 DHCPv6 </a:t>
            </a:r>
            <a:r>
              <a:rPr lang="en-US" sz="1200" dirty="0" err="1" smtClean="0"/>
              <a:t>Stateful</a:t>
            </a:r>
            <a:r>
              <a:rPr lang="en-US" sz="1200" dirty="0" smtClean="0"/>
              <a:t> and Stateless mode</a:t>
            </a:r>
          </a:p>
          <a:p>
            <a:pPr marL="171450" indent="-171450" defTabSz="457200">
              <a:lnSpc>
                <a:spcPct val="93000"/>
              </a:lnSpc>
              <a:buClr>
                <a:srgbClr val="000000"/>
              </a:buClr>
              <a:buSzPct val="100000"/>
            </a:pPr>
            <a:r>
              <a:rPr lang="en-US" sz="1200" dirty="0" smtClean="0"/>
              <a:t>Enable Neutron VPN as Service by Chef</a:t>
            </a:r>
          </a:p>
          <a:p>
            <a:pPr marL="171450" indent="-171450" defTabSz="457200">
              <a:lnSpc>
                <a:spcPct val="93000"/>
              </a:lnSpc>
              <a:buClr>
                <a:srgbClr val="000000"/>
              </a:buClr>
              <a:buSzPct val="100000"/>
            </a:pPr>
            <a:r>
              <a:rPr lang="en-US" sz="1200" dirty="0" smtClean="0"/>
              <a:t>Enable Cinder to use DB2 as a backing database</a:t>
            </a:r>
            <a:endParaRPr lang="en-US" sz="1200" dirty="0" smtClean="0">
              <a:ea typeface="SimSun" pitchFamily="2" charset="-122"/>
            </a:endParaRPr>
          </a:p>
          <a:p>
            <a:pPr marL="171450" indent="-171450" defTabSz="457200">
              <a:lnSpc>
                <a:spcPct val="93000"/>
              </a:lnSpc>
              <a:buClr>
                <a:srgbClr val="000000"/>
              </a:buClr>
              <a:buSzPct val="100000"/>
            </a:pPr>
            <a:r>
              <a:rPr lang="en-US" sz="1200" dirty="0" smtClean="0">
                <a:ea typeface="SimSun" pitchFamily="2" charset="-122"/>
              </a:rPr>
              <a:t>Replication support for Cinder volumes</a:t>
            </a:r>
          </a:p>
          <a:p>
            <a:pPr marL="171450" indent="-171450" defTabSz="457200">
              <a:lnSpc>
                <a:spcPct val="93000"/>
              </a:lnSpc>
              <a:buClr>
                <a:srgbClr val="000000"/>
              </a:buClr>
              <a:buSzPct val="100000"/>
            </a:pPr>
            <a:r>
              <a:rPr lang="en-US" sz="1200" dirty="0" err="1" smtClean="0">
                <a:ea typeface="SimSun" pitchFamily="2" charset="-122"/>
              </a:rPr>
              <a:t>QoS</a:t>
            </a:r>
            <a:r>
              <a:rPr lang="en-US" sz="1200" dirty="0" smtClean="0">
                <a:ea typeface="SimSun" pitchFamily="2" charset="-122"/>
              </a:rPr>
              <a:t> capability for IBM </a:t>
            </a:r>
            <a:r>
              <a:rPr lang="en-US" sz="1200" dirty="0" err="1" smtClean="0">
                <a:ea typeface="SimSun" pitchFamily="2" charset="-122"/>
              </a:rPr>
              <a:t>Storwize</a:t>
            </a:r>
            <a:r>
              <a:rPr lang="en-US" sz="1200" dirty="0" smtClean="0">
                <a:ea typeface="SimSun" pitchFamily="2" charset="-122"/>
              </a:rPr>
              <a:t> driver</a:t>
            </a:r>
          </a:p>
          <a:p>
            <a:pPr marL="171450" indent="-171450" defTabSz="457200">
              <a:lnSpc>
                <a:spcPct val="93000"/>
              </a:lnSpc>
              <a:buClr>
                <a:srgbClr val="000000"/>
              </a:buClr>
              <a:buSzPct val="100000"/>
              <a:buFont typeface="Wingdings" panose="05000000000000000000" pitchFamily="2" charset="2"/>
              <a:buChar char="§"/>
            </a:pPr>
            <a:endParaRPr lang="en-US" sz="1400" dirty="0">
              <a:latin typeface="Calibri" pitchFamily="34" charset="0"/>
              <a:ea typeface="SimSun" pitchFamily="2" charset="-122"/>
            </a:endParaRPr>
          </a:p>
        </p:txBody>
      </p:sp>
      <p:sp>
        <p:nvSpPr>
          <p:cNvPr id="52" name="Text Box 18"/>
          <p:cNvSpPr>
            <a:spLocks noChangeArrowheads="1"/>
          </p:cNvSpPr>
          <p:nvPr/>
        </p:nvSpPr>
        <p:spPr bwMode="auto">
          <a:xfrm>
            <a:off x="4443423" y="2418501"/>
            <a:ext cx="1438275" cy="215900"/>
          </a:xfrm>
          <a:prstGeom prst="roundRect">
            <a:avLst>
              <a:gd name="adj" fmla="val 16667"/>
            </a:avLst>
          </a:prstGeom>
          <a:solidFill>
            <a:srgbClr val="3366FF">
              <a:alpha val="29804"/>
            </a:srgbClr>
          </a:solidFill>
          <a:ln w="9525">
            <a:solidFill>
              <a:srgbClr val="969696"/>
            </a:solidFill>
            <a:round/>
            <a:headEnd/>
            <a:tailEnd/>
          </a:ln>
        </p:spPr>
        <p:txBody>
          <a:bodyPr lIns="24480" tIns="15480" rIns="24480" bIns="15480"/>
          <a:lstStyle/>
          <a:p>
            <a:pPr algn="ctr" hangingPunct="0">
              <a:lnSpc>
                <a:spcPct val="90000"/>
              </a:lnSpc>
              <a:buClr>
                <a:srgbClr val="000000"/>
              </a:buClr>
              <a:buSzPct val="100000"/>
              <a:tabLst>
                <a:tab pos="657224" algn="l"/>
                <a:tab pos="723895" algn="l"/>
              </a:tabLst>
              <a:defRPr/>
            </a:pPr>
            <a:r>
              <a:rPr lang="en-US" sz="1200" b="1" kern="0">
                <a:latin typeface="Calibri" pitchFamily="34" charset="0"/>
                <a:ea typeface="宋体" charset="-122"/>
                <a:cs typeface="ＭＳ Ｐゴシック" charset="0"/>
              </a:rPr>
              <a:t>OVF Images</a:t>
            </a:r>
          </a:p>
        </p:txBody>
      </p:sp>
      <p:pic>
        <p:nvPicPr>
          <p:cNvPr id="53" name="Picture 18"/>
          <p:cNvPicPr>
            <a:picLocks noChangeArrowheads="1"/>
          </p:cNvPicPr>
          <p:nvPr/>
        </p:nvPicPr>
        <p:blipFill>
          <a:blip r:embed="rId3" cstate="print"/>
          <a:srcRect/>
          <a:stretch>
            <a:fillRect/>
          </a:stretch>
        </p:blipFill>
        <p:spPr bwMode="auto">
          <a:xfrm>
            <a:off x="6235700" y="2005749"/>
            <a:ext cx="2101850" cy="846138"/>
          </a:xfrm>
          <a:prstGeom prst="rect">
            <a:avLst/>
          </a:prstGeom>
          <a:noFill/>
          <a:ln w="9525">
            <a:noFill/>
            <a:miter lim="800000"/>
            <a:headEnd/>
            <a:tailEnd/>
          </a:ln>
        </p:spPr>
      </p:pic>
      <p:sp>
        <p:nvSpPr>
          <p:cNvPr id="54" name="Freeform 49"/>
          <p:cNvSpPr>
            <a:spLocks/>
          </p:cNvSpPr>
          <p:nvPr/>
        </p:nvSpPr>
        <p:spPr bwMode="auto">
          <a:xfrm>
            <a:off x="2579688" y="1442189"/>
            <a:ext cx="1560512" cy="747712"/>
          </a:xfrm>
          <a:custGeom>
            <a:avLst/>
            <a:gdLst>
              <a:gd name="T0" fmla="*/ 0 w 1093"/>
              <a:gd name="T1" fmla="*/ 0 h 353"/>
              <a:gd name="T2" fmla="*/ 1112302 w 1093"/>
              <a:gd name="T3" fmla="*/ 0 h 353"/>
              <a:gd name="T4" fmla="*/ 1112302 w 1093"/>
              <a:gd name="T5" fmla="*/ 747712 h 353"/>
              <a:gd name="T6" fmla="*/ 1574800 w 1093"/>
              <a:gd name="T7" fmla="*/ 747712 h 353"/>
              <a:gd name="T8" fmla="*/ 0 60000 65536"/>
              <a:gd name="T9" fmla="*/ 0 60000 65536"/>
              <a:gd name="T10" fmla="*/ 0 60000 65536"/>
              <a:gd name="T11" fmla="*/ 0 60000 65536"/>
              <a:gd name="T12" fmla="*/ 0 w 1093"/>
              <a:gd name="T13" fmla="*/ 0 h 353"/>
              <a:gd name="T14" fmla="*/ 1093 w 1093"/>
              <a:gd name="T15" fmla="*/ 353 h 353"/>
            </a:gdLst>
            <a:ahLst/>
            <a:cxnLst>
              <a:cxn ang="T8">
                <a:pos x="T0" y="T1"/>
              </a:cxn>
              <a:cxn ang="T9">
                <a:pos x="T2" y="T3"/>
              </a:cxn>
              <a:cxn ang="T10">
                <a:pos x="T4" y="T5"/>
              </a:cxn>
              <a:cxn ang="T11">
                <a:pos x="T6" y="T7"/>
              </a:cxn>
            </a:cxnLst>
            <a:rect l="T12" t="T13" r="T14" b="T15"/>
            <a:pathLst>
              <a:path w="1093" h="353">
                <a:moveTo>
                  <a:pt x="0" y="0"/>
                </a:moveTo>
                <a:lnTo>
                  <a:pt x="772" y="0"/>
                </a:lnTo>
                <a:lnTo>
                  <a:pt x="772" y="353"/>
                </a:lnTo>
                <a:lnTo>
                  <a:pt x="1093" y="353"/>
                </a:lnTo>
              </a:path>
            </a:pathLst>
          </a:custGeom>
          <a:noFill/>
          <a:ln w="28575" cap="flat" cmpd="sng">
            <a:solidFill>
              <a:srgbClr val="0000CC"/>
            </a:solidFill>
            <a:prstDash val="solid"/>
            <a:round/>
            <a:headEnd type="none" w="med" len="med"/>
            <a:tailEnd type="triangle" w="med" len="med"/>
          </a:ln>
        </p:spPr>
        <p:txBody>
          <a:bodyPr lIns="91440" tIns="45720" rIns="91440" bIns="45720"/>
          <a:lstStyle/>
          <a:p>
            <a:pPr>
              <a:defRPr/>
            </a:pPr>
            <a:endParaRPr lang="en-US" kern="0">
              <a:solidFill>
                <a:srgbClr val="0000CC"/>
              </a:solidFill>
              <a:latin typeface="Calibri" pitchFamily="34" charset="0"/>
              <a:ea typeface="ＭＳ Ｐゴシック" charset="0"/>
              <a:cs typeface="ＭＳ Ｐゴシック" charset="0"/>
            </a:endParaRPr>
          </a:p>
        </p:txBody>
      </p:sp>
      <p:sp>
        <p:nvSpPr>
          <p:cNvPr id="55" name="Freeform 51"/>
          <p:cNvSpPr>
            <a:spLocks/>
          </p:cNvSpPr>
          <p:nvPr/>
        </p:nvSpPr>
        <p:spPr bwMode="auto">
          <a:xfrm>
            <a:off x="3305175" y="3569437"/>
            <a:ext cx="820738" cy="1020762"/>
          </a:xfrm>
          <a:custGeom>
            <a:avLst/>
            <a:gdLst>
              <a:gd name="T0" fmla="*/ 0 w 434"/>
              <a:gd name="T1" fmla="*/ 0 h 158"/>
              <a:gd name="T2" fmla="*/ 451973 w 434"/>
              <a:gd name="T3" fmla="*/ 0 h 158"/>
              <a:gd name="T4" fmla="*/ 451973 w 434"/>
              <a:gd name="T5" fmla="*/ 1020762 h 158"/>
              <a:gd name="T6" fmla="*/ 820737 w 434"/>
              <a:gd name="T7" fmla="*/ 1020762 h 158"/>
              <a:gd name="T8" fmla="*/ 0 60000 65536"/>
              <a:gd name="T9" fmla="*/ 0 60000 65536"/>
              <a:gd name="T10" fmla="*/ 0 60000 65536"/>
              <a:gd name="T11" fmla="*/ 0 60000 65536"/>
              <a:gd name="T12" fmla="*/ 0 w 434"/>
              <a:gd name="T13" fmla="*/ 0 h 158"/>
              <a:gd name="T14" fmla="*/ 434 w 434"/>
              <a:gd name="T15" fmla="*/ 158 h 158"/>
            </a:gdLst>
            <a:ahLst/>
            <a:cxnLst>
              <a:cxn ang="T8">
                <a:pos x="T0" y="T1"/>
              </a:cxn>
              <a:cxn ang="T9">
                <a:pos x="T2" y="T3"/>
              </a:cxn>
              <a:cxn ang="T10">
                <a:pos x="T4" y="T5"/>
              </a:cxn>
              <a:cxn ang="T11">
                <a:pos x="T6" y="T7"/>
              </a:cxn>
            </a:cxnLst>
            <a:rect l="T12" t="T13" r="T14" b="T15"/>
            <a:pathLst>
              <a:path w="434" h="158">
                <a:moveTo>
                  <a:pt x="0" y="0"/>
                </a:moveTo>
                <a:lnTo>
                  <a:pt x="239" y="0"/>
                </a:lnTo>
                <a:lnTo>
                  <a:pt x="239" y="158"/>
                </a:lnTo>
                <a:lnTo>
                  <a:pt x="434" y="158"/>
                </a:lnTo>
              </a:path>
            </a:pathLst>
          </a:custGeom>
          <a:noFill/>
          <a:ln w="28575" cap="flat" cmpd="sng">
            <a:solidFill>
              <a:srgbClr val="0000CC"/>
            </a:solidFill>
            <a:prstDash val="solid"/>
            <a:round/>
            <a:headEnd type="none" w="med" len="med"/>
            <a:tailEnd type="triangle" w="med" len="med"/>
          </a:ln>
        </p:spPr>
        <p:txBody>
          <a:bodyPr lIns="91440" tIns="45720" rIns="91440" bIns="45720"/>
          <a:lstStyle/>
          <a:p>
            <a:pPr>
              <a:defRPr/>
            </a:pPr>
            <a:endParaRPr lang="en-US" kern="0">
              <a:solidFill>
                <a:srgbClr val="0000CC"/>
              </a:solidFill>
              <a:latin typeface="Calibri" pitchFamily="34" charset="0"/>
              <a:ea typeface="ＭＳ Ｐゴシック" charset="0"/>
              <a:cs typeface="ＭＳ Ｐゴシック" charset="0"/>
            </a:endParaRPr>
          </a:p>
        </p:txBody>
      </p:sp>
      <p:sp>
        <p:nvSpPr>
          <p:cNvPr id="56" name="Rectangle 55"/>
          <p:cNvSpPr/>
          <p:nvPr/>
        </p:nvSpPr>
        <p:spPr bwMode="auto">
          <a:xfrm>
            <a:off x="7222445" y="3167112"/>
            <a:ext cx="1408112" cy="1549400"/>
          </a:xfrm>
          <a:prstGeom prst="rect">
            <a:avLst/>
          </a:prstGeom>
          <a:solidFill>
            <a:srgbClr val="307FA2"/>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lIns="91440" tIns="45720" rIns="91440" bIns="45720"/>
          <a:lstStyle/>
          <a:p>
            <a:pPr defTabSz="576262">
              <a:defRPr/>
            </a:pPr>
            <a:endParaRPr lang="en-US" sz="1600" kern="0">
              <a:latin typeface="Calibri" pitchFamily="34" charset="0"/>
              <a:ea typeface="ＭＳ Ｐゴシック" charset="0"/>
              <a:cs typeface="ＭＳ Ｐゴシック" charset="0"/>
            </a:endParaRPr>
          </a:p>
        </p:txBody>
      </p:sp>
      <p:sp>
        <p:nvSpPr>
          <p:cNvPr id="57" name="Content Placeholder 2"/>
          <p:cNvSpPr txBox="1">
            <a:spLocks/>
          </p:cNvSpPr>
          <p:nvPr/>
        </p:nvSpPr>
        <p:spPr bwMode="auto">
          <a:xfrm>
            <a:off x="7370763" y="3194797"/>
            <a:ext cx="1192212" cy="503237"/>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p>
            <a:pPr defTabSz="576262" eaLnBrk="0" hangingPunct="0">
              <a:defRPr/>
            </a:pPr>
            <a:r>
              <a:rPr lang="en-US" sz="1300" b="1" kern="0" dirty="0">
                <a:solidFill>
                  <a:srgbClr val="FFFFFF"/>
                </a:solidFill>
                <a:latin typeface="Calibri" pitchFamily="34" charset="0"/>
                <a:ea typeface="ＭＳ Ｐゴシック" charset="0"/>
                <a:cs typeface="ＭＳ Ｐゴシック" charset="0"/>
              </a:rPr>
              <a:t>Neutron</a:t>
            </a:r>
          </a:p>
        </p:txBody>
      </p:sp>
      <p:sp>
        <p:nvSpPr>
          <p:cNvPr id="58" name="Rectangle 57"/>
          <p:cNvSpPr/>
          <p:nvPr/>
        </p:nvSpPr>
        <p:spPr bwMode="auto">
          <a:xfrm>
            <a:off x="7282086" y="4102279"/>
            <a:ext cx="1294094" cy="296733"/>
          </a:xfrm>
          <a:prstGeom prst="rect">
            <a:avLst/>
          </a:prstGeom>
          <a:solidFill>
            <a:srgbClr val="808080">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lIns="91440" tIns="45720" rIns="91440" bIns="45720"/>
          <a:lstStyle/>
          <a:p>
            <a:pPr defTabSz="576262">
              <a:defRPr/>
            </a:pPr>
            <a:endParaRPr lang="en-US" sz="1600" kern="0">
              <a:solidFill>
                <a:sysClr val="windowText" lastClr="000000"/>
              </a:solidFill>
              <a:latin typeface="Calibri" pitchFamily="34" charset="0"/>
              <a:ea typeface="ＭＳ Ｐゴシック" charset="0"/>
              <a:cs typeface="ＭＳ Ｐゴシック" charset="0"/>
            </a:endParaRPr>
          </a:p>
        </p:txBody>
      </p:sp>
      <p:sp>
        <p:nvSpPr>
          <p:cNvPr id="59" name="Rectangle 58"/>
          <p:cNvSpPr/>
          <p:nvPr/>
        </p:nvSpPr>
        <p:spPr bwMode="auto">
          <a:xfrm>
            <a:off x="4298270" y="3184583"/>
            <a:ext cx="1414462" cy="1527175"/>
          </a:xfrm>
          <a:prstGeom prst="rect">
            <a:avLst/>
          </a:prstGeom>
          <a:solidFill>
            <a:srgbClr val="307FA2"/>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lIns="91440" tIns="45720" rIns="91440" bIns="45720"/>
          <a:lstStyle/>
          <a:p>
            <a:pPr defTabSz="576262">
              <a:defRPr/>
            </a:pPr>
            <a:endParaRPr lang="en-US" sz="1600" kern="0">
              <a:latin typeface="Calibri" pitchFamily="34" charset="0"/>
              <a:ea typeface="ＭＳ Ｐゴシック" charset="0"/>
              <a:cs typeface="ＭＳ Ｐゴシック" charset="0"/>
            </a:endParaRPr>
          </a:p>
        </p:txBody>
      </p:sp>
      <p:sp>
        <p:nvSpPr>
          <p:cNvPr id="60" name="Content Placeholder 2"/>
          <p:cNvSpPr txBox="1">
            <a:spLocks/>
          </p:cNvSpPr>
          <p:nvPr/>
        </p:nvSpPr>
        <p:spPr bwMode="auto">
          <a:xfrm>
            <a:off x="4529148" y="3196378"/>
            <a:ext cx="936625" cy="574675"/>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p>
            <a:pPr defTabSz="576262" eaLnBrk="0" hangingPunct="0">
              <a:defRPr/>
            </a:pPr>
            <a:r>
              <a:rPr lang="en-US" sz="1300" b="1" kern="0">
                <a:solidFill>
                  <a:srgbClr val="FFFFFF"/>
                </a:solidFill>
                <a:latin typeface="Calibri" pitchFamily="34" charset="0"/>
                <a:ea typeface="ＭＳ Ｐゴシック" charset="0"/>
                <a:cs typeface="ＭＳ Ｐゴシック" charset="0"/>
              </a:rPr>
              <a:t>Cinder</a:t>
            </a:r>
          </a:p>
        </p:txBody>
      </p:sp>
      <p:sp>
        <p:nvSpPr>
          <p:cNvPr id="61" name="Rectangle 60"/>
          <p:cNvSpPr/>
          <p:nvPr/>
        </p:nvSpPr>
        <p:spPr bwMode="auto">
          <a:xfrm>
            <a:off x="4374821" y="4083197"/>
            <a:ext cx="1275683" cy="316830"/>
          </a:xfrm>
          <a:prstGeom prst="rect">
            <a:avLst/>
          </a:prstGeom>
          <a:solidFill>
            <a:srgbClr val="808080">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lIns="91440" tIns="45720" rIns="91440" bIns="45720"/>
          <a:lstStyle/>
          <a:p>
            <a:pPr defTabSz="576262">
              <a:defRPr/>
            </a:pPr>
            <a:endParaRPr lang="en-US" sz="1600" kern="0" dirty="0">
              <a:solidFill>
                <a:sysClr val="windowText" lastClr="000000"/>
              </a:solidFill>
              <a:latin typeface="Calibri" pitchFamily="34" charset="0"/>
              <a:ea typeface="ＭＳ Ｐゴシック" charset="0"/>
              <a:cs typeface="ＭＳ Ｐゴシック" charset="0"/>
            </a:endParaRPr>
          </a:p>
        </p:txBody>
      </p:sp>
      <p:sp>
        <p:nvSpPr>
          <p:cNvPr id="62" name="Content Placeholder 2"/>
          <p:cNvSpPr txBox="1">
            <a:spLocks/>
          </p:cNvSpPr>
          <p:nvPr/>
        </p:nvSpPr>
        <p:spPr bwMode="auto">
          <a:xfrm>
            <a:off x="4478338" y="4091734"/>
            <a:ext cx="1028700" cy="403225"/>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p>
            <a:pPr defTabSz="576262" eaLnBrk="0" hangingPunct="0">
              <a:defRPr/>
            </a:pPr>
            <a:r>
              <a:rPr lang="en-US" sz="1100" b="1" kern="0" dirty="0">
                <a:latin typeface="Calibri" pitchFamily="34" charset="0"/>
                <a:ea typeface="ＭＳ Ｐゴシック" charset="0"/>
                <a:cs typeface="ＭＳ Ｐゴシック" charset="0"/>
              </a:rPr>
              <a:t>drivers</a:t>
            </a:r>
          </a:p>
        </p:txBody>
      </p:sp>
      <p:sp>
        <p:nvSpPr>
          <p:cNvPr id="63" name="Rectangle 62"/>
          <p:cNvSpPr/>
          <p:nvPr/>
        </p:nvSpPr>
        <p:spPr bwMode="auto">
          <a:xfrm>
            <a:off x="5763532" y="3184583"/>
            <a:ext cx="1398588" cy="1527175"/>
          </a:xfrm>
          <a:prstGeom prst="rect">
            <a:avLst/>
          </a:prstGeom>
          <a:solidFill>
            <a:srgbClr val="307FA2"/>
          </a:solidFill>
          <a:ln>
            <a:solidFill>
              <a:srgbClr val="0066FF"/>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lIns="91440" tIns="45720" rIns="91440" bIns="45720"/>
          <a:lstStyle/>
          <a:p>
            <a:pPr defTabSz="576262">
              <a:defRPr/>
            </a:pPr>
            <a:endParaRPr lang="en-US" sz="1600" kern="0">
              <a:latin typeface="Calibri" pitchFamily="34" charset="0"/>
              <a:ea typeface="ＭＳ Ｐゴシック" charset="0"/>
              <a:cs typeface="ＭＳ Ｐゴシック" charset="0"/>
            </a:endParaRPr>
          </a:p>
        </p:txBody>
      </p:sp>
      <p:sp>
        <p:nvSpPr>
          <p:cNvPr id="64" name="Content Placeholder 2"/>
          <p:cNvSpPr txBox="1">
            <a:spLocks/>
          </p:cNvSpPr>
          <p:nvPr/>
        </p:nvSpPr>
        <p:spPr bwMode="auto">
          <a:xfrm>
            <a:off x="6053138" y="3196384"/>
            <a:ext cx="849312" cy="525463"/>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p>
            <a:pPr defTabSz="576262" eaLnBrk="0" hangingPunct="0">
              <a:defRPr/>
            </a:pPr>
            <a:r>
              <a:rPr lang="en-US" sz="1300" b="1" kern="0">
                <a:solidFill>
                  <a:srgbClr val="FFFFFF"/>
                </a:solidFill>
                <a:latin typeface="Calibri" pitchFamily="34" charset="0"/>
                <a:ea typeface="ＭＳ Ｐゴシック" charset="0"/>
                <a:cs typeface="ＭＳ Ｐゴシック" charset="0"/>
              </a:rPr>
              <a:t>Nova</a:t>
            </a:r>
          </a:p>
        </p:txBody>
      </p:sp>
      <p:sp>
        <p:nvSpPr>
          <p:cNvPr id="65" name="Rectangle 64"/>
          <p:cNvSpPr/>
          <p:nvPr/>
        </p:nvSpPr>
        <p:spPr bwMode="auto">
          <a:xfrm>
            <a:off x="5831598" y="4099597"/>
            <a:ext cx="1272347" cy="298829"/>
          </a:xfrm>
          <a:prstGeom prst="rect">
            <a:avLst/>
          </a:prstGeom>
          <a:solidFill>
            <a:srgbClr val="808080">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lIns="91440" tIns="45720" rIns="91440" bIns="45720"/>
          <a:lstStyle/>
          <a:p>
            <a:pPr defTabSz="576262">
              <a:defRPr/>
            </a:pPr>
            <a:endParaRPr lang="en-US" sz="1600" kern="0">
              <a:solidFill>
                <a:sysClr val="windowText" lastClr="000000"/>
              </a:solidFill>
              <a:latin typeface="Calibri" pitchFamily="34" charset="0"/>
              <a:ea typeface="ＭＳ Ｐゴシック" charset="0"/>
              <a:cs typeface="ＭＳ Ｐゴシック" charset="0"/>
            </a:endParaRPr>
          </a:p>
        </p:txBody>
      </p:sp>
      <p:pic>
        <p:nvPicPr>
          <p:cNvPr id="66" name="Picture 39"/>
          <p:cNvPicPr>
            <a:picLocks noChangeAspect="1"/>
          </p:cNvPicPr>
          <p:nvPr/>
        </p:nvPicPr>
        <p:blipFill>
          <a:blip r:embed="rId4" cstate="print"/>
          <a:srcRect/>
          <a:stretch>
            <a:fillRect/>
          </a:stretch>
        </p:blipFill>
        <p:spPr bwMode="auto">
          <a:xfrm>
            <a:off x="6265864" y="3539274"/>
            <a:ext cx="446087" cy="484188"/>
          </a:xfrm>
          <a:prstGeom prst="rect">
            <a:avLst/>
          </a:prstGeom>
          <a:noFill/>
          <a:ln w="9525">
            <a:noFill/>
            <a:miter lim="800000"/>
            <a:headEnd/>
            <a:tailEnd/>
          </a:ln>
        </p:spPr>
      </p:pic>
      <p:sp>
        <p:nvSpPr>
          <p:cNvPr id="67" name="TextBox 56"/>
          <p:cNvSpPr txBox="1">
            <a:spLocks noChangeArrowheads="1"/>
          </p:cNvSpPr>
          <p:nvPr/>
        </p:nvSpPr>
        <p:spPr bwMode="auto">
          <a:xfrm>
            <a:off x="6215063" y="3682152"/>
            <a:ext cx="620712" cy="205184"/>
          </a:xfrm>
          <a:prstGeom prst="rect">
            <a:avLst/>
          </a:prstGeom>
          <a:noFill/>
          <a:ln w="9525">
            <a:noFill/>
            <a:miter lim="800000"/>
            <a:headEnd/>
            <a:tailEnd/>
          </a:ln>
        </p:spPr>
        <p:txBody>
          <a:bodyPr lIns="91440" tIns="45720" rIns="91440" bIns="45720">
            <a:spAutoFit/>
          </a:bodyPr>
          <a:lstStyle/>
          <a:p>
            <a:pPr>
              <a:lnSpc>
                <a:spcPct val="90000"/>
              </a:lnSpc>
              <a:spcAft>
                <a:spcPct val="5000"/>
              </a:spcAft>
              <a:buSzPct val="90000"/>
              <a:defRPr/>
            </a:pPr>
            <a:r>
              <a:rPr lang="en-US" sz="800" kern="0" dirty="0">
                <a:solidFill>
                  <a:sysClr val="windowText" lastClr="000000"/>
                </a:solidFill>
                <a:latin typeface="Calibri" pitchFamily="34" charset="0"/>
                <a:ea typeface="ＭＳ Ｐゴシック" charset="0"/>
                <a:cs typeface="ＭＳ Ｐゴシック" charset="0"/>
              </a:rPr>
              <a:t>Compute</a:t>
            </a:r>
          </a:p>
        </p:txBody>
      </p:sp>
      <p:sp>
        <p:nvSpPr>
          <p:cNvPr id="68" name="Content Placeholder 2"/>
          <p:cNvSpPr txBox="1">
            <a:spLocks/>
          </p:cNvSpPr>
          <p:nvPr/>
        </p:nvSpPr>
        <p:spPr bwMode="auto">
          <a:xfrm>
            <a:off x="5962650" y="4093312"/>
            <a:ext cx="1030288" cy="401637"/>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p>
            <a:pPr defTabSz="576262" eaLnBrk="0" hangingPunct="0">
              <a:defRPr/>
            </a:pPr>
            <a:r>
              <a:rPr lang="en-US" sz="1100" b="1" kern="0" dirty="0">
                <a:latin typeface="Calibri" pitchFamily="34" charset="0"/>
                <a:ea typeface="ＭＳ Ｐゴシック" charset="0"/>
                <a:cs typeface="ＭＳ Ｐゴシック" charset="0"/>
              </a:rPr>
              <a:t>drivers</a:t>
            </a:r>
          </a:p>
        </p:txBody>
      </p:sp>
      <p:sp>
        <p:nvSpPr>
          <p:cNvPr id="69" name="Content Placeholder 2"/>
          <p:cNvSpPr txBox="1">
            <a:spLocks/>
          </p:cNvSpPr>
          <p:nvPr/>
        </p:nvSpPr>
        <p:spPr bwMode="auto">
          <a:xfrm>
            <a:off x="7412038" y="4093312"/>
            <a:ext cx="1028700" cy="401637"/>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p>
            <a:pPr defTabSz="576262" eaLnBrk="0" hangingPunct="0">
              <a:defRPr/>
            </a:pPr>
            <a:r>
              <a:rPr lang="en-US" sz="1100" b="1" kern="0" dirty="0">
                <a:latin typeface="Calibri" pitchFamily="34" charset="0"/>
                <a:ea typeface="ＭＳ Ｐゴシック" charset="0"/>
                <a:cs typeface="ＭＳ Ｐゴシック" charset="0"/>
              </a:rPr>
              <a:t>drivers</a:t>
            </a:r>
          </a:p>
        </p:txBody>
      </p:sp>
      <p:pic>
        <p:nvPicPr>
          <p:cNvPr id="70" name="Picture 43"/>
          <p:cNvPicPr>
            <a:picLocks noChangeAspect="1"/>
          </p:cNvPicPr>
          <p:nvPr/>
        </p:nvPicPr>
        <p:blipFill>
          <a:blip r:embed="rId5" cstate="print"/>
          <a:srcRect/>
          <a:stretch>
            <a:fillRect/>
          </a:stretch>
        </p:blipFill>
        <p:spPr bwMode="auto">
          <a:xfrm>
            <a:off x="7664450" y="3521814"/>
            <a:ext cx="522288" cy="501650"/>
          </a:xfrm>
          <a:prstGeom prst="rect">
            <a:avLst/>
          </a:prstGeom>
          <a:noFill/>
          <a:ln w="9525">
            <a:noFill/>
            <a:miter lim="800000"/>
            <a:headEnd/>
            <a:tailEnd/>
          </a:ln>
        </p:spPr>
      </p:pic>
      <p:sp>
        <p:nvSpPr>
          <p:cNvPr id="71" name="TextBox 66"/>
          <p:cNvSpPr txBox="1">
            <a:spLocks noChangeArrowheads="1"/>
          </p:cNvSpPr>
          <p:nvPr/>
        </p:nvSpPr>
        <p:spPr bwMode="auto">
          <a:xfrm>
            <a:off x="7685088" y="3847251"/>
            <a:ext cx="622300" cy="205184"/>
          </a:xfrm>
          <a:prstGeom prst="rect">
            <a:avLst/>
          </a:prstGeom>
          <a:noFill/>
          <a:ln w="9525">
            <a:noFill/>
            <a:miter lim="800000"/>
            <a:headEnd/>
            <a:tailEnd/>
          </a:ln>
        </p:spPr>
        <p:txBody>
          <a:bodyPr lIns="91440" tIns="45720" rIns="91440" bIns="45720">
            <a:spAutoFit/>
          </a:bodyPr>
          <a:lstStyle/>
          <a:p>
            <a:pPr>
              <a:lnSpc>
                <a:spcPct val="90000"/>
              </a:lnSpc>
              <a:spcAft>
                <a:spcPct val="5000"/>
              </a:spcAft>
              <a:buSzPct val="90000"/>
              <a:defRPr/>
            </a:pPr>
            <a:r>
              <a:rPr lang="en-US" sz="800" kern="0" dirty="0">
                <a:solidFill>
                  <a:sysClr val="windowText" lastClr="000000"/>
                </a:solidFill>
                <a:latin typeface="Calibri" pitchFamily="34" charset="0"/>
                <a:ea typeface="ＭＳ Ｐゴシック" charset="0"/>
                <a:cs typeface="ＭＳ Ｐゴシック" charset="0"/>
              </a:rPr>
              <a:t>Network</a:t>
            </a:r>
          </a:p>
        </p:txBody>
      </p:sp>
      <p:sp>
        <p:nvSpPr>
          <p:cNvPr id="72" name="Text Box 18"/>
          <p:cNvSpPr>
            <a:spLocks noChangeArrowheads="1"/>
          </p:cNvSpPr>
          <p:nvPr/>
        </p:nvSpPr>
        <p:spPr bwMode="auto">
          <a:xfrm>
            <a:off x="4362460" y="4456850"/>
            <a:ext cx="1279525" cy="203200"/>
          </a:xfrm>
          <a:prstGeom prst="roundRect">
            <a:avLst>
              <a:gd name="adj" fmla="val 16667"/>
            </a:avLst>
          </a:prstGeom>
          <a:solidFill>
            <a:srgbClr val="FFFFFF">
              <a:alpha val="56078"/>
            </a:srgbClr>
          </a:solidFill>
          <a:ln w="9525">
            <a:solidFill>
              <a:srgbClr val="969696"/>
            </a:solidFill>
            <a:round/>
            <a:headEnd/>
            <a:tailEnd/>
          </a:ln>
        </p:spPr>
        <p:txBody>
          <a:bodyPr lIns="24480" tIns="15480" rIns="24480" bIns="15480" anchor="ctr"/>
          <a:lstStyle/>
          <a:p>
            <a:pPr hangingPunct="0">
              <a:lnSpc>
                <a:spcPct val="90000"/>
              </a:lnSpc>
              <a:buClr>
                <a:srgbClr val="000000"/>
              </a:buClr>
              <a:buSzPct val="100000"/>
              <a:tabLst>
                <a:tab pos="657224" algn="l"/>
                <a:tab pos="723895" algn="l"/>
              </a:tabLst>
            </a:pPr>
            <a:r>
              <a:rPr lang="en-US" sz="1000" b="1">
                <a:latin typeface="Calibri" pitchFamily="34" charset="0"/>
                <a:ea typeface="SimSun" pitchFamily="2" charset="-122"/>
              </a:rPr>
              <a:t>IBM Storage</a:t>
            </a:r>
          </a:p>
        </p:txBody>
      </p:sp>
      <p:sp>
        <p:nvSpPr>
          <p:cNvPr id="73" name="Text Box 18"/>
          <p:cNvSpPr>
            <a:spLocks noChangeArrowheads="1"/>
          </p:cNvSpPr>
          <p:nvPr/>
        </p:nvSpPr>
        <p:spPr bwMode="auto">
          <a:xfrm>
            <a:off x="5819785" y="4456850"/>
            <a:ext cx="1279525" cy="203200"/>
          </a:xfrm>
          <a:prstGeom prst="roundRect">
            <a:avLst>
              <a:gd name="adj" fmla="val 16667"/>
            </a:avLst>
          </a:prstGeom>
          <a:solidFill>
            <a:srgbClr val="FFFFFF">
              <a:alpha val="56078"/>
            </a:srgbClr>
          </a:solidFill>
          <a:ln w="9525">
            <a:solidFill>
              <a:srgbClr val="969696"/>
            </a:solidFill>
            <a:round/>
            <a:headEnd/>
            <a:tailEnd/>
          </a:ln>
        </p:spPr>
        <p:txBody>
          <a:bodyPr lIns="24480" tIns="15480" rIns="24480" bIns="15480" anchor="ctr"/>
          <a:lstStyle/>
          <a:p>
            <a:pPr hangingPunct="0">
              <a:lnSpc>
                <a:spcPct val="90000"/>
              </a:lnSpc>
              <a:buClr>
                <a:srgbClr val="000000"/>
              </a:buClr>
              <a:buSzPct val="100000"/>
              <a:tabLst>
                <a:tab pos="657224" algn="l"/>
                <a:tab pos="723895" algn="l"/>
              </a:tabLst>
            </a:pPr>
            <a:r>
              <a:rPr lang="en-US" sz="1000" b="1">
                <a:latin typeface="Calibri" pitchFamily="34" charset="0"/>
                <a:ea typeface="SimSun" pitchFamily="2" charset="-122"/>
              </a:rPr>
              <a:t>IBM Servers</a:t>
            </a:r>
          </a:p>
        </p:txBody>
      </p:sp>
      <p:sp>
        <p:nvSpPr>
          <p:cNvPr id="74" name="Text Box 18"/>
          <p:cNvSpPr>
            <a:spLocks noChangeArrowheads="1"/>
          </p:cNvSpPr>
          <p:nvPr/>
        </p:nvSpPr>
        <p:spPr bwMode="auto">
          <a:xfrm>
            <a:off x="7277110" y="4456850"/>
            <a:ext cx="1279525" cy="203200"/>
          </a:xfrm>
          <a:prstGeom prst="roundRect">
            <a:avLst>
              <a:gd name="adj" fmla="val 16667"/>
            </a:avLst>
          </a:prstGeom>
          <a:solidFill>
            <a:srgbClr val="FFFFFF">
              <a:alpha val="56078"/>
            </a:srgbClr>
          </a:solidFill>
          <a:ln w="9525">
            <a:solidFill>
              <a:srgbClr val="969696"/>
            </a:solidFill>
            <a:round/>
            <a:headEnd/>
            <a:tailEnd/>
          </a:ln>
        </p:spPr>
        <p:txBody>
          <a:bodyPr lIns="24480" tIns="15480" rIns="24480" bIns="15480" anchor="ctr"/>
          <a:lstStyle/>
          <a:p>
            <a:pPr hangingPunct="0">
              <a:lnSpc>
                <a:spcPct val="90000"/>
              </a:lnSpc>
              <a:buClr>
                <a:srgbClr val="000000"/>
              </a:buClr>
              <a:buSzPct val="100000"/>
              <a:tabLst>
                <a:tab pos="657224" algn="l"/>
                <a:tab pos="723895" algn="l"/>
              </a:tabLst>
            </a:pPr>
            <a:r>
              <a:rPr lang="en-US" sz="1000" b="1">
                <a:latin typeface="Calibri" pitchFamily="34" charset="0"/>
                <a:ea typeface="SimSun" pitchFamily="2" charset="-122"/>
              </a:rPr>
              <a:t>IBM Network</a:t>
            </a:r>
          </a:p>
        </p:txBody>
      </p:sp>
      <p:sp>
        <p:nvSpPr>
          <p:cNvPr id="75" name="Oval 68"/>
          <p:cNvSpPr>
            <a:spLocks noChangeArrowheads="1"/>
          </p:cNvSpPr>
          <p:nvPr/>
        </p:nvSpPr>
        <p:spPr bwMode="auto">
          <a:xfrm>
            <a:off x="4175125" y="4417162"/>
            <a:ext cx="4511675" cy="438150"/>
          </a:xfrm>
          <a:prstGeom prst="roundRect">
            <a:avLst>
              <a:gd name="adj" fmla="val 16667"/>
            </a:avLst>
          </a:prstGeom>
          <a:noFill/>
          <a:ln w="19050">
            <a:solidFill>
              <a:srgbClr val="000000"/>
            </a:solidFill>
            <a:prstDash val="dash"/>
            <a:round/>
            <a:headEnd/>
            <a:tailEnd/>
          </a:ln>
        </p:spPr>
        <p:txBody>
          <a:bodyPr wrap="none" lIns="91440" tIns="45720" rIns="91440" bIns="45720" anchor="ctr"/>
          <a:lstStyle/>
          <a:p>
            <a:pPr defTabSz="914390">
              <a:lnSpc>
                <a:spcPct val="90000"/>
              </a:lnSpc>
              <a:buClr>
                <a:srgbClr val="000000"/>
              </a:buClr>
              <a:buSzPct val="100000"/>
              <a:defRPr/>
            </a:pPr>
            <a:endParaRPr lang="en-US" sz="1200" b="1" kern="0">
              <a:solidFill>
                <a:sysClr val="windowText" lastClr="000000"/>
              </a:solidFill>
              <a:latin typeface="Calibri" pitchFamily="34" charset="0"/>
              <a:ea typeface="SimSun" pitchFamily="2" charset="-122"/>
            </a:endParaRPr>
          </a:p>
        </p:txBody>
      </p:sp>
      <p:sp>
        <p:nvSpPr>
          <p:cNvPr id="76" name="Rectangle 105"/>
          <p:cNvSpPr>
            <a:spLocks noChangeArrowheads="1"/>
          </p:cNvSpPr>
          <p:nvPr/>
        </p:nvSpPr>
        <p:spPr bwMode="auto">
          <a:xfrm>
            <a:off x="283991" y="777833"/>
            <a:ext cx="9076995" cy="307777"/>
          </a:xfrm>
          <a:prstGeom prst="rect">
            <a:avLst/>
          </a:prstGeom>
          <a:noFill/>
          <a:ln w="9525">
            <a:noFill/>
            <a:miter lim="800000"/>
            <a:headEnd/>
            <a:tailEnd/>
          </a:ln>
        </p:spPr>
        <p:txBody>
          <a:bodyPr wrap="square" lIns="91440" tIns="45720" rIns="91440" bIns="45720">
            <a:spAutoFit/>
          </a:bodyPr>
          <a:lstStyle/>
          <a:p>
            <a:r>
              <a:rPr lang="en-US" sz="1400" b="1" dirty="0" smtClean="0">
                <a:solidFill>
                  <a:srgbClr val="FF0000"/>
                </a:solidFill>
                <a:latin typeface="+mn-lt"/>
              </a:rPr>
              <a:t>    IBM is 2</a:t>
            </a:r>
            <a:r>
              <a:rPr lang="en-US" sz="1400" b="1" baseline="30000" dirty="0" smtClean="0">
                <a:solidFill>
                  <a:srgbClr val="FF0000"/>
                </a:solidFill>
                <a:latin typeface="+mn-lt"/>
              </a:rPr>
              <a:t>nd</a:t>
            </a:r>
            <a:r>
              <a:rPr lang="en-US" sz="1400" b="1" dirty="0" smtClean="0">
                <a:solidFill>
                  <a:srgbClr val="FF0000"/>
                </a:solidFill>
                <a:latin typeface="+mn-lt"/>
              </a:rPr>
              <a:t> in contributions to integrated projects with 12% commits </a:t>
            </a:r>
            <a:endParaRPr lang="en-US" sz="1400" b="1" dirty="0">
              <a:solidFill>
                <a:srgbClr val="FF0000"/>
              </a:solidFill>
              <a:latin typeface="+mn-lt"/>
            </a:endParaRPr>
          </a:p>
        </p:txBody>
      </p:sp>
      <p:sp>
        <p:nvSpPr>
          <p:cNvPr id="77" name="Can 76"/>
          <p:cNvSpPr/>
          <p:nvPr/>
        </p:nvSpPr>
        <p:spPr>
          <a:xfrm>
            <a:off x="4752985" y="3509112"/>
            <a:ext cx="500063" cy="525462"/>
          </a:xfrm>
          <a:prstGeom prst="can">
            <a:avLst/>
          </a:prstGeom>
          <a:solidFill>
            <a:srgbClr val="FFFFFF"/>
          </a:solidFill>
          <a:ln w="25400" cap="flat" cmpd="sng" algn="ctr">
            <a:solidFill>
              <a:srgbClr val="000000"/>
            </a:solidFill>
            <a:prstDash val="solid"/>
          </a:ln>
          <a:effectLst/>
        </p:spPr>
        <p:txBody>
          <a:bodyPr lIns="91440" tIns="45720" rIns="91440" bIns="45720" anchor="ctr"/>
          <a:lstStyle/>
          <a:p>
            <a:pPr algn="ctr" defTabSz="914390">
              <a:defRPr/>
            </a:pPr>
            <a:endParaRPr lang="en-US" kern="0">
              <a:solidFill>
                <a:srgbClr val="FFFFFF"/>
              </a:solidFill>
              <a:latin typeface="Arial"/>
            </a:endParaRPr>
          </a:p>
        </p:txBody>
      </p:sp>
      <p:sp>
        <p:nvSpPr>
          <p:cNvPr id="78" name="TextBox 56"/>
          <p:cNvSpPr txBox="1">
            <a:spLocks noChangeArrowheads="1"/>
          </p:cNvSpPr>
          <p:nvPr/>
        </p:nvSpPr>
        <p:spPr bwMode="auto">
          <a:xfrm>
            <a:off x="4770440" y="3667863"/>
            <a:ext cx="517525" cy="315984"/>
          </a:xfrm>
          <a:prstGeom prst="rect">
            <a:avLst/>
          </a:prstGeom>
          <a:noFill/>
          <a:ln w="9525">
            <a:noFill/>
            <a:miter lim="800000"/>
            <a:headEnd/>
            <a:tailEnd/>
          </a:ln>
        </p:spPr>
        <p:txBody>
          <a:bodyPr lIns="91440" tIns="45720" rIns="91440" bIns="45720">
            <a:spAutoFit/>
          </a:bodyPr>
          <a:lstStyle/>
          <a:p>
            <a:pPr>
              <a:lnSpc>
                <a:spcPct val="90000"/>
              </a:lnSpc>
              <a:buSzPct val="90000"/>
              <a:defRPr/>
            </a:pPr>
            <a:r>
              <a:rPr lang="en-US" sz="800" kern="0" dirty="0">
                <a:solidFill>
                  <a:sysClr val="windowText" lastClr="000000"/>
                </a:solidFill>
                <a:latin typeface="Calibri" pitchFamily="34" charset="0"/>
                <a:ea typeface="ＭＳ Ｐゴシック" charset="0"/>
                <a:cs typeface="ＭＳ Ｐゴシック" charset="0"/>
              </a:rPr>
              <a:t>Block </a:t>
            </a:r>
          </a:p>
          <a:p>
            <a:pPr>
              <a:lnSpc>
                <a:spcPct val="90000"/>
              </a:lnSpc>
              <a:buSzPct val="90000"/>
              <a:defRPr/>
            </a:pPr>
            <a:r>
              <a:rPr lang="en-US" sz="800" kern="0" dirty="0">
                <a:solidFill>
                  <a:sysClr val="windowText" lastClr="000000"/>
                </a:solidFill>
                <a:latin typeface="Calibri" pitchFamily="34" charset="0"/>
                <a:ea typeface="ＭＳ Ｐゴシック" charset="0"/>
                <a:cs typeface="ＭＳ Ｐゴシック" charset="0"/>
              </a:rPr>
              <a:t>storage</a:t>
            </a:r>
          </a:p>
        </p:txBody>
      </p:sp>
      <p:sp>
        <p:nvSpPr>
          <p:cNvPr id="80" name="TextBox 28"/>
          <p:cNvSpPr txBox="1">
            <a:spLocks noChangeArrowheads="1"/>
          </p:cNvSpPr>
          <p:nvPr/>
        </p:nvSpPr>
        <p:spPr bwMode="auto">
          <a:xfrm>
            <a:off x="4388244" y="1386444"/>
            <a:ext cx="4108367" cy="353954"/>
          </a:xfrm>
          <a:prstGeom prst="rect">
            <a:avLst/>
          </a:prstGeom>
          <a:solidFill>
            <a:srgbClr val="048DC3"/>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lIns="0" tIns="0" rIns="0" bIns="0" anchor="ctr"/>
          <a:lstStyle/>
          <a:p>
            <a:pPr algn="ctr" defTabSz="914390">
              <a:defRPr/>
            </a:pPr>
            <a:r>
              <a:rPr lang="en-US" altLang="zh-CN" sz="1400" kern="0" dirty="0">
                <a:solidFill>
                  <a:srgbClr val="FFFFFF"/>
                </a:solidFill>
                <a:effectLst>
                  <a:outerShdw blurRad="38100" dist="38100" dir="2700000" algn="tl">
                    <a:srgbClr val="C0C0C0"/>
                  </a:outerShdw>
                </a:effectLst>
                <a:latin typeface="Calibri" pitchFamily="34" charset="0"/>
              </a:rPr>
              <a:t>OpenStack </a:t>
            </a:r>
            <a:r>
              <a:rPr lang="en-US" altLang="zh-CN" sz="1400" kern="0" dirty="0" err="1">
                <a:solidFill>
                  <a:srgbClr val="FFFFFF"/>
                </a:solidFill>
                <a:effectLst>
                  <a:outerShdw blurRad="38100" dist="38100" dir="2700000" algn="tl">
                    <a:srgbClr val="C0C0C0"/>
                  </a:outerShdw>
                </a:effectLst>
                <a:latin typeface="Calibri" pitchFamily="34" charset="0"/>
              </a:rPr>
              <a:t>IaaS</a:t>
            </a:r>
            <a:r>
              <a:rPr lang="en-US" altLang="zh-CN" sz="1400" kern="0" dirty="0">
                <a:solidFill>
                  <a:srgbClr val="FFFFFF"/>
                </a:solidFill>
                <a:effectLst>
                  <a:outerShdw blurRad="38100" dist="38100" dir="2700000" algn="tl">
                    <a:srgbClr val="C0C0C0"/>
                  </a:outerShdw>
                </a:effectLst>
                <a:latin typeface="Calibri" pitchFamily="34" charset="0"/>
              </a:rPr>
              <a:t> APIs</a:t>
            </a:r>
          </a:p>
        </p:txBody>
      </p:sp>
      <p:sp>
        <p:nvSpPr>
          <p:cNvPr id="82" name="Rounded Rectangle 81"/>
          <p:cNvSpPr/>
          <p:nvPr/>
        </p:nvSpPr>
        <p:spPr>
          <a:xfrm>
            <a:off x="685800" y="5281315"/>
            <a:ext cx="7913688" cy="620713"/>
          </a:xfrm>
          <a:prstGeom prst="roundRect">
            <a:avLst/>
          </a:prstGeom>
          <a:noFill/>
          <a:ln w="25400" cap="flat" cmpd="sng" algn="ctr">
            <a:solidFill>
              <a:srgbClr val="FF0000"/>
            </a:solidFill>
            <a:prstDash val="solid"/>
          </a:ln>
          <a:effectLst/>
        </p:spPr>
        <p:txBody>
          <a:bodyPr lIns="91440" tIns="45720" rIns="91440" bIns="45720" anchor="ctr"/>
          <a:lstStyle/>
          <a:p>
            <a:pPr algn="ctr" defTabSz="914390">
              <a:defRPr/>
            </a:pPr>
            <a:r>
              <a:rPr lang="en-US" sz="1400" b="1" dirty="0" smtClean="0">
                <a:solidFill>
                  <a:srgbClr val="FF0000"/>
                </a:solidFill>
              </a:rPr>
              <a:t>IBM had a total of 109 technical contributors working on Juno with 1,636 commits across 78 projects and 175K lines of code</a:t>
            </a:r>
            <a:endParaRPr lang="en-US" sz="1400" b="1" kern="0" dirty="0">
              <a:solidFill>
                <a:srgbClr val="FF0000"/>
              </a:solidFill>
              <a:latin typeface="Arial"/>
            </a:endParaRPr>
          </a:p>
        </p:txBody>
      </p:sp>
      <p:sp>
        <p:nvSpPr>
          <p:cNvPr id="42" name="Rectangle 15"/>
          <p:cNvSpPr>
            <a:spLocks noChangeArrowheads="1"/>
          </p:cNvSpPr>
          <p:nvPr/>
        </p:nvSpPr>
        <p:spPr bwMode="auto">
          <a:xfrm>
            <a:off x="248186" y="4132981"/>
            <a:ext cx="2954338" cy="501650"/>
          </a:xfrm>
          <a:prstGeom prst="rect">
            <a:avLst/>
          </a:prstGeom>
          <a:noFill/>
          <a:ln w="6350">
            <a:noFill/>
            <a:miter lim="800000"/>
            <a:headEnd/>
            <a:tailEnd/>
          </a:ln>
        </p:spPr>
        <p:txBody>
          <a:bodyPr lIns="91261" tIns="0" rIns="91261" bIns="45635"/>
          <a:lstStyle/>
          <a:p>
            <a:pPr>
              <a:spcBef>
                <a:spcPct val="10000"/>
              </a:spcBef>
              <a:buClr>
                <a:srgbClr val="333333"/>
              </a:buClr>
              <a:buSzPct val="120000"/>
              <a:buFont typeface="Arial" pitchFamily="34" charset="0"/>
              <a:buNone/>
            </a:pPr>
            <a:r>
              <a:rPr lang="en-US" sz="1600" b="1" i="1" dirty="0">
                <a:latin typeface="Calibri" pitchFamily="34" charset="0"/>
              </a:rPr>
              <a:t>Contribute </a:t>
            </a:r>
            <a:r>
              <a:rPr lang="en-US" sz="1600" b="1" i="1" dirty="0" smtClean="0">
                <a:latin typeface="Calibri" pitchFamily="34" charset="0"/>
              </a:rPr>
              <a:t>to community health  </a:t>
            </a:r>
          </a:p>
          <a:p>
            <a:pPr>
              <a:spcBef>
                <a:spcPct val="10000"/>
              </a:spcBef>
              <a:buClr>
                <a:srgbClr val="333333"/>
              </a:buClr>
              <a:buSzPct val="120000"/>
              <a:buFont typeface="Arial" pitchFamily="34" charset="0"/>
              <a:buNone/>
            </a:pPr>
            <a:r>
              <a:rPr lang="en-US" sz="1600" b="1" i="1" dirty="0" smtClean="0">
                <a:latin typeface="Calibri" pitchFamily="34" charset="0"/>
              </a:rPr>
              <a:t>  </a:t>
            </a:r>
          </a:p>
          <a:p>
            <a:pPr>
              <a:spcBef>
                <a:spcPct val="10000"/>
              </a:spcBef>
              <a:buClr>
                <a:srgbClr val="333333"/>
              </a:buClr>
              <a:buSzPct val="120000"/>
              <a:buFont typeface="Arial" pitchFamily="34" charset="0"/>
              <a:buNone/>
            </a:pPr>
            <a:endParaRPr lang="en-US" sz="900" b="1" dirty="0">
              <a:latin typeface="Calibri" pitchFamily="34" charset="0"/>
            </a:endParaRPr>
          </a:p>
        </p:txBody>
      </p:sp>
      <p:sp>
        <p:nvSpPr>
          <p:cNvPr id="81" name="TextBox 103"/>
          <p:cNvSpPr txBox="1">
            <a:spLocks noChangeArrowheads="1"/>
          </p:cNvSpPr>
          <p:nvPr/>
        </p:nvSpPr>
        <p:spPr bwMode="auto">
          <a:xfrm>
            <a:off x="248187" y="4331049"/>
            <a:ext cx="3430928" cy="830997"/>
          </a:xfrm>
          <a:prstGeom prst="rect">
            <a:avLst/>
          </a:prstGeom>
          <a:noFill/>
          <a:ln w="9525">
            <a:noFill/>
            <a:miter lim="800000"/>
            <a:headEnd/>
            <a:tailEnd/>
          </a:ln>
        </p:spPr>
        <p:txBody>
          <a:bodyPr wrap="square" lIns="91440" tIns="45720" rIns="91440" bIns="45720">
            <a:spAutoFit/>
          </a:bodyPr>
          <a:lstStyle/>
          <a:p>
            <a:pPr marL="173736" indent="-173736" hangingPunct="0">
              <a:buClr>
                <a:srgbClr val="000000"/>
              </a:buClr>
              <a:buSzPct val="100000"/>
            </a:pPr>
            <a:r>
              <a:rPr lang="en-US" sz="1200" dirty="0" smtClean="0"/>
              <a:t>Certification process and interoperability tools, </a:t>
            </a:r>
            <a:r>
              <a:rPr lang="en-US" sz="1200" dirty="0" smtClean="0">
                <a:latin typeface="Arial" pitchFamily="34" charset="0"/>
                <a:ea typeface="SimSun" pitchFamily="2" charset="-122"/>
                <a:cs typeface="Arial" pitchFamily="34" charset="0"/>
              </a:rPr>
              <a:t>quality assurance, internationalization, audit support,  Continuous Integration enablement, bug fixing</a:t>
            </a:r>
          </a:p>
        </p:txBody>
      </p:sp>
      <p:sp>
        <p:nvSpPr>
          <p:cNvPr id="84" name="TextBox 83"/>
          <p:cNvSpPr txBox="1"/>
          <p:nvPr/>
        </p:nvSpPr>
        <p:spPr>
          <a:xfrm>
            <a:off x="3664554" y="6029505"/>
            <a:ext cx="4598752" cy="261610"/>
          </a:xfrm>
          <a:prstGeom prst="rect">
            <a:avLst/>
          </a:prstGeom>
          <a:noFill/>
        </p:spPr>
        <p:txBody>
          <a:bodyPr wrap="square" rtlCol="0">
            <a:spAutoFit/>
          </a:bodyPr>
          <a:lstStyle/>
          <a:p>
            <a:r>
              <a:rPr lang="en-US" sz="1100" dirty="0" smtClean="0"/>
              <a:t>Source </a:t>
            </a:r>
            <a:r>
              <a:rPr lang="en-US" sz="1100" dirty="0" smtClean="0">
                <a:hlinkClick r:id="rId6"/>
              </a:rPr>
              <a:t>http://www.stackalytics.com/</a:t>
            </a:r>
            <a:r>
              <a:rPr lang="en-US" sz="1100" dirty="0" smtClean="0">
                <a:solidFill>
                  <a:srgbClr val="000000"/>
                </a:solidFill>
              </a:rPr>
              <a:t>  Oct 15, 2014</a:t>
            </a:r>
            <a:endParaRPr lang="en-US" sz="1100" dirty="0"/>
          </a:p>
        </p:txBody>
      </p:sp>
    </p:spTree>
    <p:extLst>
      <p:ext uri="{BB962C8B-B14F-4D97-AF65-F5344CB8AC3E}">
        <p14:creationId xmlns:p14="http://schemas.microsoft.com/office/powerpoint/2010/main" val="61471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4200" b="0" i="0" u="none" strike="noStrike" cap="none" normalizeH="0" baseline="0">
            <a:ln>
              <a:noFill/>
            </a:ln>
            <a:solidFill>
              <a:schemeClr val="bg1"/>
            </a:solidFill>
            <a:effectLst/>
            <a:latin typeface="Gill Sans" charset="0"/>
            <a:ea typeface="ヒラギノ角ゴ ProN W3" charset="0"/>
            <a:cs typeface="ヒラギノ角ゴ ProN W3"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4200" b="0" i="0" u="none" strike="noStrike" cap="none" normalizeH="0" baseline="0">
            <a:ln>
              <a:noFill/>
            </a:ln>
            <a:solidFill>
              <a:schemeClr val="bg1"/>
            </a:solidFill>
            <a:effectLst/>
            <a:latin typeface="Gill Sans" charset="0"/>
            <a:ea typeface="ヒラギノ角ゴ ProN W3" charset="0"/>
            <a:cs typeface="ヒラギノ角ゴ ProN W3"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WG">
  <a:themeElements>
    <a:clrScheme name="SC_Shanghai_template_16x9 1">
      <a:dk1>
        <a:srgbClr val="000000"/>
      </a:dk1>
      <a:lt1>
        <a:srgbClr val="FFFFFF"/>
      </a:lt1>
      <a:dk2>
        <a:srgbClr val="000000"/>
      </a:dk2>
      <a:lt2>
        <a:srgbClr val="808080"/>
      </a:lt2>
      <a:accent1>
        <a:srgbClr val="00B3EF"/>
      </a:accent1>
      <a:accent2>
        <a:srgbClr val="71BFC5"/>
      </a:accent2>
      <a:accent3>
        <a:srgbClr val="FFFFFF"/>
      </a:accent3>
      <a:accent4>
        <a:srgbClr val="000000"/>
      </a:accent4>
      <a:accent5>
        <a:srgbClr val="AAD6F6"/>
      </a:accent5>
      <a:accent6>
        <a:srgbClr val="66ADB2"/>
      </a:accent6>
      <a:hlink>
        <a:srgbClr val="009999"/>
      </a:hlink>
      <a:folHlink>
        <a:srgbClr val="99CC00"/>
      </a:folHlink>
    </a:clrScheme>
    <a:fontScheme name="SC_Shanghai_template_16x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C_Shanghai_template_16x9 1">
        <a:dk1>
          <a:srgbClr val="000000"/>
        </a:dk1>
        <a:lt1>
          <a:srgbClr val="FFFFFF"/>
        </a:lt1>
        <a:dk2>
          <a:srgbClr val="000000"/>
        </a:dk2>
        <a:lt2>
          <a:srgbClr val="808080"/>
        </a:lt2>
        <a:accent1>
          <a:srgbClr val="00B3EF"/>
        </a:accent1>
        <a:accent2>
          <a:srgbClr val="71BFC5"/>
        </a:accent2>
        <a:accent3>
          <a:srgbClr val="FFFFFF"/>
        </a:accent3>
        <a:accent4>
          <a:srgbClr val="000000"/>
        </a:accent4>
        <a:accent5>
          <a:srgbClr val="AAD6F6"/>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C_Shanghai_template_16x9 2">
        <a:dk1>
          <a:srgbClr val="808080"/>
        </a:dk1>
        <a:lt1>
          <a:srgbClr val="FFFFFF"/>
        </a:lt1>
        <a:dk2>
          <a:srgbClr val="003F69"/>
        </a:dk2>
        <a:lt2>
          <a:srgbClr val="00B2EF"/>
        </a:lt2>
        <a:accent1>
          <a:srgbClr val="00B0DA"/>
        </a:accent1>
        <a:accent2>
          <a:srgbClr val="00A6A0"/>
        </a:accent2>
        <a:accent3>
          <a:srgbClr val="AAAFB9"/>
        </a:accent3>
        <a:accent4>
          <a:srgbClr val="DADADA"/>
        </a:accent4>
        <a:accent5>
          <a:srgbClr val="AAD4EA"/>
        </a:accent5>
        <a:accent6>
          <a:srgbClr val="009691"/>
        </a:accent6>
        <a:hlink>
          <a:srgbClr val="8CC63F"/>
        </a:hlink>
        <a:folHlink>
          <a:srgbClr val="83D1F5"/>
        </a:folHlink>
      </a:clrScheme>
      <a:clrMap bg1="dk2" tx1="lt1" bg2="dk1" tx2="lt2" accent1="accent1" accent2="accent2" accent3="accent3" accent4="accent4" accent5="accent5" accent6="accent6" hlink="hlink" folHlink="folHlink"/>
    </a:extraClrScheme>
    <a:extraClrScheme>
      <a:clrScheme name="SC_Shanghai_template_16x9 3">
        <a:dk1>
          <a:srgbClr val="000000"/>
        </a:dk1>
        <a:lt1>
          <a:srgbClr val="FFFFFF"/>
        </a:lt1>
        <a:dk2>
          <a:srgbClr val="00B2EF"/>
        </a:dk2>
        <a:lt2>
          <a:srgbClr val="808080"/>
        </a:lt2>
        <a:accent1>
          <a:srgbClr val="00B0DA"/>
        </a:accent1>
        <a:accent2>
          <a:srgbClr val="00A6A0"/>
        </a:accent2>
        <a:accent3>
          <a:srgbClr val="FFFFFF"/>
        </a:accent3>
        <a:accent4>
          <a:srgbClr val="000000"/>
        </a:accent4>
        <a:accent5>
          <a:srgbClr val="AAD4EA"/>
        </a:accent5>
        <a:accent6>
          <a:srgbClr val="009691"/>
        </a:accent6>
        <a:hlink>
          <a:srgbClr val="8CC63F"/>
        </a:hlink>
        <a:folHlink>
          <a:srgbClr val="83D1F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179205</TotalTime>
  <Words>2158</Words>
  <Application>Microsoft Office PowerPoint</Application>
  <PresentationFormat>如螢幕大小 (4:3)</PresentationFormat>
  <Paragraphs>373</Paragraphs>
  <Slides>17</Slides>
  <Notes>15</Notes>
  <HiddenSlides>0</HiddenSlides>
  <MMClips>0</MMClips>
  <ScaleCrop>false</ScaleCrop>
  <HeadingPairs>
    <vt:vector size="6" baseType="variant">
      <vt:variant>
        <vt:lpstr>使用字型</vt:lpstr>
      </vt:variant>
      <vt:variant>
        <vt:i4>15</vt:i4>
      </vt:variant>
      <vt:variant>
        <vt:lpstr>佈景主題</vt:lpstr>
      </vt:variant>
      <vt:variant>
        <vt:i4>2</vt:i4>
      </vt:variant>
      <vt:variant>
        <vt:lpstr>投影片標題</vt:lpstr>
      </vt:variant>
      <vt:variant>
        <vt:i4>17</vt:i4>
      </vt:variant>
    </vt:vector>
  </HeadingPairs>
  <TitlesOfParts>
    <vt:vector size="34" baseType="lpstr">
      <vt:lpstr>Geneva</vt:lpstr>
      <vt:lpstr>Helvetica Neue</vt:lpstr>
      <vt:lpstr>MS PGothic</vt:lpstr>
      <vt:lpstr>MS PGothic</vt:lpstr>
      <vt:lpstr>SimSun</vt:lpstr>
      <vt:lpstr>SimSun</vt:lpstr>
      <vt:lpstr>ヒラギノ角ゴ ProN W3</vt:lpstr>
      <vt:lpstr>Arial</vt:lpstr>
      <vt:lpstr>Arial Narrow</vt:lpstr>
      <vt:lpstr>Calibri</vt:lpstr>
      <vt:lpstr>Helvetica</vt:lpstr>
      <vt:lpstr>Lucida Grande</vt:lpstr>
      <vt:lpstr>Times New Roman</vt:lpstr>
      <vt:lpstr>Wingdings</vt:lpstr>
      <vt:lpstr>ヒラギノ角ゴ Pro W3</vt:lpstr>
      <vt:lpstr>8_Office Theme</vt:lpstr>
      <vt:lpstr>SWG</vt:lpstr>
      <vt:lpstr>OpenStack Juno Release Press Kit  Oct 16, 2014</vt:lpstr>
      <vt:lpstr>PowerPoint 簡報</vt:lpstr>
      <vt:lpstr>OpenStack Juno Key Themes</vt:lpstr>
      <vt:lpstr>Key Themes Across the Community</vt:lpstr>
      <vt:lpstr>Key Growth Stats</vt:lpstr>
      <vt:lpstr>Featured Case Studies</vt:lpstr>
      <vt:lpstr>OpenStack’s Phenomenal Growth </vt:lpstr>
      <vt:lpstr> IBM Contributions to OpenStack: Road To Juno  </vt:lpstr>
      <vt:lpstr>IBM is helping to make OpenStack better for the community</vt:lpstr>
      <vt:lpstr>IBM Contributions to OpenStack Juno Release: Key Areas  </vt:lpstr>
      <vt:lpstr>IBM Contributions to OpenStack Juno Release: Key Areas  </vt:lpstr>
      <vt:lpstr>IBM Contributions to Juno Release: Enhancements   </vt:lpstr>
      <vt:lpstr> IBM Contributions to Juno:  Highlights </vt:lpstr>
      <vt:lpstr>Read more about the OpenStack Juno release</vt:lpstr>
      <vt:lpstr>Reference material  </vt:lpstr>
      <vt:lpstr>IBM #2 for commits to OpenStack Integrated projects</vt:lpstr>
      <vt:lpstr>IBM #4 for commits to all OpenStack projects  (Stackforge excluded) </vt:lpstr>
    </vt:vector>
  </TitlesOfParts>
  <Company>Johanna Koester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OpenStack Executive Review Board October 29, 2012</dc:title>
  <dc:creator>Johanna Koester</dc:creator>
  <cp:lastModifiedBy>ADMINIBM</cp:lastModifiedBy>
  <cp:revision>1889</cp:revision>
  <cp:lastPrinted>2012-10-01T14:20:05Z</cp:lastPrinted>
  <dcterms:created xsi:type="dcterms:W3CDTF">2013-01-18T10:24:17Z</dcterms:created>
  <dcterms:modified xsi:type="dcterms:W3CDTF">2015-03-30T01:31:34Z</dcterms:modified>
</cp:coreProperties>
</file>