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77" r:id="rId4"/>
    <p:sldId id="301" r:id="rId5"/>
    <p:sldId id="276" r:id="rId6"/>
    <p:sldId id="294" r:id="rId7"/>
    <p:sldId id="278" r:id="rId8"/>
    <p:sldId id="295" r:id="rId9"/>
    <p:sldId id="280" r:id="rId10"/>
    <p:sldId id="296" r:id="rId11"/>
    <p:sldId id="281" r:id="rId12"/>
    <p:sldId id="282" r:id="rId13"/>
    <p:sldId id="285" r:id="rId14"/>
    <p:sldId id="273" r:id="rId15"/>
    <p:sldId id="286" r:id="rId16"/>
    <p:sldId id="287" r:id="rId17"/>
    <p:sldId id="288" r:id="rId18"/>
    <p:sldId id="289" r:id="rId19"/>
    <p:sldId id="291" r:id="rId20"/>
    <p:sldId id="292" r:id="rId21"/>
    <p:sldId id="297" r:id="rId22"/>
    <p:sldId id="258" r:id="rId23"/>
    <p:sldId id="268" r:id="rId24"/>
    <p:sldId id="283" r:id="rId25"/>
    <p:sldId id="298" r:id="rId26"/>
    <p:sldId id="257" r:id="rId27"/>
    <p:sldId id="266" r:id="rId28"/>
    <p:sldId id="284" r:id="rId29"/>
    <p:sldId id="300" r:id="rId30"/>
    <p:sldId id="261" r:id="rId31"/>
    <p:sldId id="265" r:id="rId32"/>
    <p:sldId id="263" r:id="rId33"/>
    <p:sldId id="267" r:id="rId34"/>
    <p:sldId id="271" r:id="rId35"/>
    <p:sldId id="290" r:id="rId36"/>
    <p:sldId id="293" r:id="rId37"/>
    <p:sldId id="270" r:id="rId38"/>
    <p:sldId id="299" r:id="rId39"/>
    <p:sldId id="274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>
        <p:scale>
          <a:sx n="100" d="100"/>
          <a:sy n="100" d="100"/>
        </p:scale>
        <p:origin x="1404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9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2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57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42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02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34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4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9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95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1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8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72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8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0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4B7154-EF52-41DC-AFCB-29AAD1494BCA}" type="datetimeFigureOut">
              <a:rPr lang="zh-TW" altLang="en-US" smtClean="0"/>
              <a:t>2014/5/7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3E0A2-E38B-4473-B7F1-6171B52BF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54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Jpeg </a:t>
            </a:r>
            <a:r>
              <a:rPr lang="en-US" altLang="zh-TW" dirty="0" smtClean="0"/>
              <a:t>Decoder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Baseline Sequential </a:t>
            </a:r>
            <a:r>
              <a:rPr lang="en-US" altLang="zh-TW" dirty="0" smtClean="0"/>
              <a:t>DCT-based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10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Baseline Sequential DCT-based</a:t>
            </a:r>
            <a:br>
              <a:rPr lang="en-US" altLang="zh-TW" dirty="0"/>
            </a:br>
            <a:r>
              <a:rPr lang="en-US" altLang="zh-TW" dirty="0"/>
              <a:t>Encoding Process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087" y="2725413"/>
            <a:ext cx="575806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</a:rPr>
              <a:t>Color Space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Subsampling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Partition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TW" altLang="en-US" sz="3200" dirty="0" smtClean="0">
                <a:solidFill>
                  <a:schemeClr val="accent6"/>
                </a:solidFill>
              </a:rPr>
              <a:t>Encoding </a:t>
            </a:r>
            <a:r>
              <a:rPr lang="zh-TW" altLang="en-US" sz="3200" dirty="0">
                <a:solidFill>
                  <a:schemeClr val="accent6"/>
                </a:solidFill>
              </a:rPr>
              <a:t>Flow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Discrete </a:t>
            </a:r>
            <a:r>
              <a:rPr lang="zh-TW" altLang="en-US" sz="2400" dirty="0"/>
              <a:t>Cosine Transform (DCT)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Quantization</a:t>
            </a:r>
            <a:endParaRPr lang="zh-TW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Entropy </a:t>
            </a:r>
            <a:r>
              <a:rPr lang="zh-TW" altLang="en-US" sz="2400" dirty="0"/>
              <a:t>Encoding (Huffman)</a:t>
            </a:r>
          </a:p>
        </p:txBody>
      </p:sp>
      <p:sp>
        <p:nvSpPr>
          <p:cNvPr id="4" name="向上箭號 3"/>
          <p:cNvSpPr/>
          <p:nvPr/>
        </p:nvSpPr>
        <p:spPr>
          <a:xfrm>
            <a:off x="6851561" y="2725413"/>
            <a:ext cx="198595" cy="3170099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050156" y="5526180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Decoding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6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2062" y="947737"/>
            <a:ext cx="66198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262" y="604837"/>
            <a:ext cx="49434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2062" y="947737"/>
            <a:ext cx="6619875" cy="49625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61396" y="3142444"/>
            <a:ext cx="1390919" cy="2020105"/>
          </a:xfrm>
          <a:prstGeom prst="rect">
            <a:avLst/>
          </a:prstGeom>
          <a:solidFill>
            <a:schemeClr val="accent4">
              <a:alpha val="5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Encoding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DC </a:t>
            </a:r>
            <a:r>
              <a:rPr lang="en-US" altLang="zh-TW" dirty="0"/>
              <a:t>Diff</a:t>
            </a:r>
          </a:p>
          <a:p>
            <a:r>
              <a:rPr lang="en-US" altLang="zh-TW" dirty="0" smtClean="0"/>
              <a:t>AC </a:t>
            </a:r>
            <a:r>
              <a:rPr lang="en-US" altLang="zh-TW" dirty="0"/>
              <a:t>Run-Length pair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9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0365" y="921443"/>
            <a:ext cx="7072242" cy="51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47977"/>
              </p:ext>
            </p:extLst>
          </p:nvPr>
        </p:nvGraphicFramePr>
        <p:xfrm>
          <a:off x="1669628" y="1378919"/>
          <a:ext cx="5849394" cy="3294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6662"/>
                <a:gridCol w="3512732"/>
              </a:tblGrid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altLang="zh-TW" sz="1100" dirty="0" smtClean="0">
                          <a:effectLst/>
                          <a:latin typeface="+mn-lt"/>
                          <a:ea typeface="+mn-ea"/>
                        </a:rPr>
                        <a:t>SSSS</a:t>
                      </a:r>
                      <a:endParaRPr lang="zh-TW" sz="1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100">
                          <a:effectLst/>
                        </a:rPr>
                        <a:t>DIFF values</a:t>
                      </a:r>
                      <a:endParaRPr lang="zh-TW" sz="1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1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>
                          <a:effectLst/>
                        </a:rPr>
                        <a:t>–1,1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2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>
                          <a:effectLst/>
                        </a:rPr>
                        <a:t>–3,–2,2,3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>
                          <a:effectLst/>
                        </a:rPr>
                        <a:t>–7..–4,4..7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4 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 dirty="0">
                          <a:effectLst/>
                        </a:rPr>
                        <a:t>–15..–8,8..15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5 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>
                          <a:effectLst/>
                        </a:rPr>
                        <a:t>–31..–16,16..31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6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>
                          <a:effectLst/>
                        </a:rPr>
                        <a:t>–63..–32,32..63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7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>
                          <a:effectLst/>
                        </a:rPr>
                        <a:t>–127..–64,64..127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8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>
                          <a:effectLst/>
                        </a:rPr>
                        <a:t>–255..–128,128..255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9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 dirty="0">
                          <a:effectLst/>
                        </a:rPr>
                        <a:t>–511..–256,256..511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10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 dirty="0">
                          <a:effectLst/>
                        </a:rPr>
                        <a:t>–1 023..–512,512..1 023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437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11 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200" dirty="0">
                          <a:effectLst/>
                        </a:rPr>
                        <a:t>–2 047..–1 024,1 024..2 047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6355" y="564634"/>
            <a:ext cx="1709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DC Diff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73200" y="4673600"/>
            <a:ext cx="604582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/>
              <a:t>Decoding </a:t>
            </a:r>
            <a:r>
              <a:rPr lang="en-US" altLang="zh-TW" dirty="0" err="1" smtClean="0"/>
              <a:t>codeword</a:t>
            </a:r>
            <a:r>
              <a:rPr lang="en-US" altLang="zh-TW" dirty="0" smtClean="0"/>
              <a:t> with </a:t>
            </a:r>
            <a:r>
              <a:rPr lang="en-US" altLang="zh-TW" i="1" dirty="0" smtClean="0"/>
              <a:t>Huffman decoding </a:t>
            </a:r>
            <a:r>
              <a:rPr lang="en-US" altLang="zh-TW" dirty="0" smtClean="0"/>
              <a:t>for getting SSSS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/>
              <a:t>Using following SSSS bits as index for looking up DIFF value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/>
              <a:t>Plus the DC value of last block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50213" y="86239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(ITU-T81 Annex F)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7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54" t="27518" r="20180" b="32197"/>
          <a:stretch/>
        </p:blipFill>
        <p:spPr>
          <a:xfrm>
            <a:off x="1076190" y="523701"/>
            <a:ext cx="6792801" cy="28248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5516" y="3515932"/>
            <a:ext cx="2193904" cy="18120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20539" y="4645666"/>
            <a:ext cx="1965849" cy="2225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54" t="68021" r="20180" b="14150"/>
          <a:stretch/>
        </p:blipFill>
        <p:spPr>
          <a:xfrm>
            <a:off x="1076190" y="5372862"/>
            <a:ext cx="6792801" cy="125017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3503054" y="4868214"/>
            <a:ext cx="0" cy="3090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1717507" y="3348506"/>
            <a:ext cx="6151484" cy="695460"/>
            <a:chOff x="1717507" y="3348506"/>
            <a:chExt cx="6151484" cy="695460"/>
          </a:xfrm>
        </p:grpSpPr>
        <p:cxnSp>
          <p:nvCxnSpPr>
            <p:cNvPr id="8" name="直線接點 7"/>
            <p:cNvCxnSpPr/>
            <p:nvPr/>
          </p:nvCxnSpPr>
          <p:spPr>
            <a:xfrm>
              <a:off x="1717507" y="3348506"/>
              <a:ext cx="2274944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弧形接點 10"/>
            <p:cNvCxnSpPr/>
            <p:nvPr/>
          </p:nvCxnSpPr>
          <p:spPr>
            <a:xfrm>
              <a:off x="3786388" y="3348506"/>
              <a:ext cx="1493950" cy="47651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280338" y="3515932"/>
              <a:ext cx="2588653" cy="5280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Huffman decoding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84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50" t="12634" r="31688" b="18881"/>
          <a:stretch/>
        </p:blipFill>
        <p:spPr>
          <a:xfrm>
            <a:off x="1609859" y="772730"/>
            <a:ext cx="5921799" cy="53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4412" y="944383"/>
            <a:ext cx="7115175" cy="49434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69911" y="140379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RRRRSSSS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2417" t="21044" r="15555" b="13738"/>
          <a:stretch/>
        </p:blipFill>
        <p:spPr>
          <a:xfrm>
            <a:off x="980660" y="1611912"/>
            <a:ext cx="7447722" cy="4402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37042" y="732953"/>
            <a:ext cx="4534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Baseline Sequential DCT-based</a:t>
            </a:r>
          </a:p>
        </p:txBody>
      </p:sp>
    </p:spTree>
    <p:extLst>
      <p:ext uri="{BB962C8B-B14F-4D97-AF65-F5344CB8AC3E}">
        <p14:creationId xmlns:p14="http://schemas.microsoft.com/office/powerpoint/2010/main" val="24304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53" t="26892" r="18127" b="25502"/>
          <a:stretch/>
        </p:blipFill>
        <p:spPr>
          <a:xfrm>
            <a:off x="824249" y="528034"/>
            <a:ext cx="6934946" cy="32841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4" t="12941" r="58730" b="38863"/>
          <a:stretch/>
        </p:blipFill>
        <p:spPr>
          <a:xfrm>
            <a:off x="1458371" y="3741312"/>
            <a:ext cx="2467000" cy="202842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53" t="74685" r="18127" b="17475"/>
          <a:stretch/>
        </p:blipFill>
        <p:spPr>
          <a:xfrm>
            <a:off x="824249" y="5769735"/>
            <a:ext cx="6934946" cy="5409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6980" y="4340180"/>
            <a:ext cx="2150772" cy="2704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975020" y="4628343"/>
            <a:ext cx="0" cy="254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1458371" y="2937187"/>
            <a:ext cx="6944767" cy="528839"/>
            <a:chOff x="1458371" y="2937187"/>
            <a:chExt cx="6944767" cy="528839"/>
          </a:xfrm>
        </p:grpSpPr>
        <p:cxnSp>
          <p:nvCxnSpPr>
            <p:cNvPr id="9" name="直線接點 8"/>
            <p:cNvCxnSpPr/>
            <p:nvPr/>
          </p:nvCxnSpPr>
          <p:spPr>
            <a:xfrm>
              <a:off x="1458371" y="2937187"/>
              <a:ext cx="2274944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弧形接點 9"/>
            <p:cNvCxnSpPr>
              <a:endCxn id="11" idx="1"/>
            </p:cNvCxnSpPr>
            <p:nvPr/>
          </p:nvCxnSpPr>
          <p:spPr>
            <a:xfrm>
              <a:off x="3527252" y="2937187"/>
              <a:ext cx="2287233" cy="2648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814485" y="2937992"/>
              <a:ext cx="2588653" cy="5280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Huffman decoding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54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Header Processing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Important header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3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7"/>
          <a:stretch/>
        </p:blipFill>
        <p:spPr bwMode="auto">
          <a:xfrm>
            <a:off x="850476" y="848454"/>
            <a:ext cx="7476044" cy="515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3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65985"/>
              </p:ext>
            </p:extLst>
          </p:nvPr>
        </p:nvGraphicFramePr>
        <p:xfrm>
          <a:off x="1081825" y="832515"/>
          <a:ext cx="6973507" cy="519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516"/>
                <a:gridCol w="1223938"/>
                <a:gridCol w="3271053"/>
              </a:tblGrid>
              <a:tr h="30714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Code Assignment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Symbol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Description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140">
                <a:tc gridSpan="3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Start Of Frame markers, non-differential, Huffman coding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75710">
                <a:tc>
                  <a:txBody>
                    <a:bodyPr/>
                    <a:lstStyle/>
                    <a:p>
                      <a:pPr>
                        <a:lnSpc>
                          <a:spcPts val="108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X’FFC0’</a:t>
                      </a:r>
                      <a:br>
                        <a:rPr lang="en-GB" sz="1400" dirty="0">
                          <a:effectLst/>
                        </a:rPr>
                      </a:b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SOF0</a:t>
                      </a:r>
                      <a:br>
                        <a:rPr lang="en-GB" sz="1400" dirty="0">
                          <a:effectLst/>
                        </a:rPr>
                      </a:b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8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Baseline DCT</a:t>
                      </a:r>
                      <a:br>
                        <a:rPr lang="en-GB" sz="1400" dirty="0">
                          <a:effectLst/>
                        </a:rPr>
                      </a:b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140">
                <a:tc gridSpan="3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Huffman table specification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7140"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X’FFC4’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DHT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Define Huffman table(s)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140">
                <a:tc gridSpan="3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Restart interval termination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7140"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X’FFD0’ through X’FFD7’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err="1">
                          <a:effectLst/>
                        </a:rPr>
                        <a:t>RSTm</a:t>
                      </a:r>
                      <a:r>
                        <a:rPr lang="en-GB" sz="1400" dirty="0">
                          <a:effectLst/>
                        </a:rPr>
                        <a:t>*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Restart with modulo 8 count “m”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140">
                <a:tc gridSpan="3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Other markers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1751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X’FFD8’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X’FFD9’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smtClean="0">
                          <a:effectLst/>
                        </a:rPr>
                        <a:t>X’FFDA</a:t>
                      </a:r>
                      <a:r>
                        <a:rPr lang="en-GB" sz="1400" dirty="0">
                          <a:effectLst/>
                        </a:rPr>
                        <a:t>’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X’FFDB</a:t>
                      </a:r>
                      <a:r>
                        <a:rPr lang="en-GB" sz="1400" dirty="0" smtClean="0">
                          <a:effectLst/>
                        </a:rPr>
                        <a:t>’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TW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X’FFDD’</a:t>
                      </a: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smtClean="0">
                          <a:effectLst/>
                        </a:rPr>
                        <a:t>X’FFE0</a:t>
                      </a:r>
                      <a:r>
                        <a:rPr lang="en-GB" sz="1400" dirty="0">
                          <a:effectLst/>
                        </a:rPr>
                        <a:t>’ through X’FFEF’</a:t>
                      </a:r>
                      <a:br>
                        <a:rPr lang="en-GB" sz="1400" dirty="0">
                          <a:effectLst/>
                        </a:rPr>
                      </a:b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SOI*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EOI*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SOS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smtClean="0">
                          <a:effectLst/>
                        </a:rPr>
                        <a:t>DQT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DRI</a:t>
                      </a: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APPn</a:t>
                      </a: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Start of image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End of image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Start of scan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Define quantization table(s</a:t>
                      </a:r>
                      <a:r>
                        <a:rPr lang="en-GB" sz="1400" dirty="0" smtClean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Define restart interval</a:t>
                      </a: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Reserved for application segments</a:t>
                      </a:r>
                      <a:br>
                        <a:rPr lang="en-GB" sz="1400" dirty="0">
                          <a:effectLst/>
                        </a:rPr>
                      </a:b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4933" marR="449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4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1" y="911918"/>
            <a:ext cx="7724775" cy="4905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38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1315" y="2949262"/>
            <a:ext cx="1355097" cy="10174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Marker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2257" y="2949261"/>
            <a:ext cx="1123741" cy="10174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400" dirty="0"/>
              <a:t> Number of </a:t>
            </a:r>
            <a:r>
              <a:rPr lang="en-GB" altLang="zh-TW" sz="1400" dirty="0" smtClean="0"/>
              <a:t>components</a:t>
            </a:r>
            <a:endParaRPr lang="zh-TW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635998" y="2949260"/>
            <a:ext cx="4610636" cy="10174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Information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4216" y="1260988"/>
            <a:ext cx="2233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Header Structure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657841" y="1354865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(ITU-T81 Annex 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8382" y="858232"/>
            <a:ext cx="6798734" cy="1303867"/>
          </a:xfrm>
        </p:spPr>
        <p:txBody>
          <a:bodyPr/>
          <a:lstStyle/>
          <a:p>
            <a:r>
              <a:rPr lang="en-US" altLang="zh-TW" dirty="0" smtClean="0"/>
              <a:t>SOF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47"/>
          <a:stretch/>
        </p:blipFill>
        <p:spPr bwMode="auto">
          <a:xfrm>
            <a:off x="801665" y="2463039"/>
            <a:ext cx="7334080" cy="208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72876" y="5151369"/>
            <a:ext cx="31085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kumimoji="0" lang="en-GB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Y:</a:t>
            </a:r>
            <a:r>
              <a:rPr kumimoji="0" lang="en-GB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 Number of lines </a:t>
            </a:r>
            <a:endParaRPr kumimoji="0" lang="en-GB" altLang="zh-TW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kumimoji="0" lang="en-GB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X:</a:t>
            </a:r>
            <a:r>
              <a:rPr kumimoji="0" lang="en-GB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 Number of samples per line</a:t>
            </a:r>
          </a:p>
        </p:txBody>
      </p:sp>
      <p:sp>
        <p:nvSpPr>
          <p:cNvPr id="9" name="矩形 8"/>
          <p:cNvSpPr/>
          <p:nvPr/>
        </p:nvSpPr>
        <p:spPr>
          <a:xfrm>
            <a:off x="3937715" y="50128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lang="en-GB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zh-TW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Component identifier </a:t>
            </a:r>
            <a:endParaRPr kumimoji="0" lang="en-GB" altLang="zh-TW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lang="en-GB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Horizontal sampling factor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lang="en-GB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Vertical sampling factor  </a:t>
            </a:r>
            <a:endParaRPr kumimoji="0" lang="en-GB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15704"/>
              </p:ext>
            </p:extLst>
          </p:nvPr>
        </p:nvGraphicFramePr>
        <p:xfrm>
          <a:off x="1076327" y="1047751"/>
          <a:ext cx="6972297" cy="470534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25409"/>
                <a:gridCol w="1125409"/>
                <a:gridCol w="1125409"/>
                <a:gridCol w="1125409"/>
                <a:gridCol w="1345252"/>
                <a:gridCol w="1125409"/>
              </a:tblGrid>
              <a:tr h="427292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Parameter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Size (bits)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Sequential DCT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85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Progressive DCT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85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Lossless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7292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Baseline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Extended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7292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Lf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16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8 + </a:t>
                      </a:r>
                      <a:r>
                        <a:rPr lang="en-GB" sz="1600" dirty="0" smtClean="0">
                          <a:effectLst/>
                        </a:rPr>
                        <a:t>3* </a:t>
                      </a:r>
                      <a:r>
                        <a:rPr lang="en-GB" sz="1600" dirty="0" err="1" smtClean="0">
                          <a:effectLst/>
                        </a:rPr>
                        <a:t>Nf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7292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P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TW" sz="16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8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8, 12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8, 12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2-16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7292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16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0-65535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7292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16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1-65535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7292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Nf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8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1-255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1-255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1-4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1-255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576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C</a:t>
                      </a:r>
                      <a:r>
                        <a:rPr lang="en-GB" sz="1200">
                          <a:effectLst/>
                        </a:rPr>
                        <a:t>i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8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0-255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8576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H</a:t>
                      </a:r>
                      <a:r>
                        <a:rPr lang="en-GB" sz="1200">
                          <a:effectLst/>
                        </a:rPr>
                        <a:t>i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4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1-4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8576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V</a:t>
                      </a:r>
                      <a:r>
                        <a:rPr lang="en-GB" sz="1200" dirty="0">
                          <a:effectLst/>
                        </a:rPr>
                        <a:t>i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4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1-4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8576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err="1">
                          <a:effectLst/>
                        </a:rPr>
                        <a:t>Tq</a:t>
                      </a:r>
                      <a:r>
                        <a:rPr lang="en-GB" sz="1400" dirty="0" err="1">
                          <a:effectLst/>
                        </a:rPr>
                        <a:t>i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8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0-3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0-3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0-3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0-1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2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594" y="3992584"/>
            <a:ext cx="8181182" cy="22021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12" t="35944" r="31725" b="45086"/>
          <a:stretch/>
        </p:blipFill>
        <p:spPr>
          <a:xfrm>
            <a:off x="1014717" y="1692096"/>
            <a:ext cx="3781425" cy="1733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96142" y="17301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In </a:t>
            </a:r>
            <a:r>
              <a:rPr lang="zh-TW" altLang="en-US" dirty="0"/>
              <a:t>4:2:0 mode, there are 6 blocks </a:t>
            </a:r>
          </a:p>
          <a:p>
            <a:r>
              <a:rPr lang="zh-TW" altLang="en-US" dirty="0"/>
              <a:t>(2*2+1*1+1*1) in an MCU.</a:t>
            </a:r>
          </a:p>
        </p:txBody>
      </p:sp>
      <p:sp>
        <p:nvSpPr>
          <p:cNvPr id="2" name="矩形 1"/>
          <p:cNvSpPr/>
          <p:nvPr/>
        </p:nvSpPr>
        <p:spPr>
          <a:xfrm>
            <a:off x="1014717" y="681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Helvetica" panose="020B0604020202020204" pitchFamily="34" charset="0"/>
              </a:rPr>
              <a:t>MCU </a:t>
            </a:r>
            <a:r>
              <a:rPr lang="en-US" altLang="zh-TW" dirty="0">
                <a:latin typeface="Times-Roman"/>
              </a:rPr>
              <a:t>– </a:t>
            </a:r>
            <a:r>
              <a:rPr lang="en-US" altLang="zh-TW" dirty="0">
                <a:latin typeface="Helvetica" panose="020B0604020202020204" pitchFamily="34" charset="0"/>
              </a:rPr>
              <a:t>Minimum Coded Unit, which is comprised </a:t>
            </a:r>
            <a:r>
              <a:rPr lang="en-US" altLang="zh-TW" dirty="0" smtClean="0">
                <a:latin typeface="Helvetica" panose="020B0604020202020204" pitchFamily="34" charset="0"/>
              </a:rPr>
              <a:t>by blocks </a:t>
            </a:r>
            <a:r>
              <a:rPr lang="en-US" altLang="zh-TW" dirty="0">
                <a:latin typeface="Helvetica" panose="020B0604020202020204" pitchFamily="34" charset="0"/>
              </a:rPr>
              <a:t>from each </a:t>
            </a:r>
            <a:r>
              <a:rPr lang="en-US" altLang="zh-TW" dirty="0" smtClean="0">
                <a:latin typeface="Helvetica" panose="020B0604020202020204" pitchFamily="34" charset="0"/>
              </a:rPr>
              <a:t>component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5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281"/>
          <a:stretch/>
        </p:blipFill>
        <p:spPr>
          <a:xfrm>
            <a:off x="1066531" y="1957589"/>
            <a:ext cx="7100285" cy="377350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5606" b="84299"/>
          <a:stretch/>
        </p:blipFill>
        <p:spPr>
          <a:xfrm>
            <a:off x="1257568" y="1111339"/>
            <a:ext cx="1021993" cy="7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Baseline Sequential DCT-based</a:t>
            </a:r>
            <a:br>
              <a:rPr lang="en-US" altLang="zh-TW" dirty="0"/>
            </a:br>
            <a:r>
              <a:rPr lang="en-US" altLang="zh-TW" dirty="0"/>
              <a:t>Encoding Process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087" y="2725413"/>
            <a:ext cx="575806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6"/>
                </a:solidFill>
              </a:rPr>
              <a:t>Color Space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Subsampling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Partition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Encoding </a:t>
            </a:r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</a:rPr>
              <a:t>Flow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Discrete </a:t>
            </a:r>
            <a:r>
              <a:rPr lang="zh-TW" altLang="en-US" sz="2400" dirty="0"/>
              <a:t>Cosine Transform (DCT)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Quantization</a:t>
            </a:r>
            <a:endParaRPr lang="zh-TW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Entropy </a:t>
            </a:r>
            <a:r>
              <a:rPr lang="zh-TW" altLang="en-US" sz="2400" dirty="0"/>
              <a:t>Encoding (Huffman)</a:t>
            </a:r>
          </a:p>
        </p:txBody>
      </p:sp>
      <p:sp>
        <p:nvSpPr>
          <p:cNvPr id="4" name="向上箭號 3"/>
          <p:cNvSpPr/>
          <p:nvPr/>
        </p:nvSpPr>
        <p:spPr>
          <a:xfrm>
            <a:off x="6851561" y="2725413"/>
            <a:ext cx="198595" cy="3170099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050156" y="5526180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Decoding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1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SOS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7"/>
          <a:stretch/>
        </p:blipFill>
        <p:spPr bwMode="auto">
          <a:xfrm>
            <a:off x="1037350" y="2409825"/>
            <a:ext cx="7077765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37350" y="5115045"/>
            <a:ext cx="5814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Ns:</a:t>
            </a:r>
            <a:r>
              <a:rPr lang="en-GB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Number of image components in </a:t>
            </a:r>
            <a:r>
              <a:rPr lang="en-GB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endParaRPr lang="en-GB" altLang="zh-TW" dirty="0">
              <a:latin typeface="Times New Roman" panose="02020603050405020304" pitchFamily="18" charset="0"/>
            </a:endParaRPr>
          </a:p>
          <a:p>
            <a:r>
              <a:rPr lang="en-GB" altLang="zh-TW" b="1" dirty="0" err="1">
                <a:latin typeface="Times New Roman" panose="02020603050405020304" pitchFamily="18" charset="0"/>
              </a:rPr>
              <a:t>Tdj</a:t>
            </a:r>
            <a:r>
              <a:rPr lang="en-GB" altLang="zh-TW" b="1" dirty="0">
                <a:latin typeface="Times New Roman" panose="02020603050405020304" pitchFamily="18" charset="0"/>
              </a:rPr>
              <a:t>: </a:t>
            </a:r>
            <a:r>
              <a:rPr lang="en-GB" altLang="zh-TW" dirty="0"/>
              <a:t> </a:t>
            </a:r>
            <a:r>
              <a:rPr lang="en-GB" altLang="zh-TW" dirty="0">
                <a:latin typeface="Times New Roman" panose="02020603050405020304" pitchFamily="18" charset="0"/>
              </a:rPr>
              <a:t>DC entropy coding table destination selector</a:t>
            </a:r>
            <a:r>
              <a:rPr lang="en-GB" altLang="zh-TW" dirty="0"/>
              <a:t> </a:t>
            </a:r>
          </a:p>
          <a:p>
            <a:r>
              <a:rPr lang="en-GB" altLang="zh-TW" b="1" dirty="0" err="1">
                <a:latin typeface="Times New Roman" panose="02020603050405020304" pitchFamily="18" charset="0"/>
              </a:rPr>
              <a:t>Taj</a:t>
            </a:r>
            <a:r>
              <a:rPr lang="en-GB" altLang="zh-TW" b="1" dirty="0">
                <a:latin typeface="Times New Roman" panose="02020603050405020304" pitchFamily="18" charset="0"/>
              </a:rPr>
              <a:t>:  </a:t>
            </a:r>
            <a:r>
              <a:rPr lang="en-GB" altLang="zh-TW" dirty="0">
                <a:latin typeface="Times New Roman" panose="02020603050405020304" pitchFamily="18" charset="0"/>
              </a:rPr>
              <a:t>AC entropy coding table destination selector </a:t>
            </a:r>
          </a:p>
        </p:txBody>
      </p:sp>
    </p:spTree>
    <p:extLst>
      <p:ext uri="{BB962C8B-B14F-4D97-AF65-F5344CB8AC3E}">
        <p14:creationId xmlns:p14="http://schemas.microsoft.com/office/powerpoint/2010/main" val="28932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15975"/>
              </p:ext>
            </p:extLst>
          </p:nvPr>
        </p:nvGraphicFramePr>
        <p:xfrm>
          <a:off x="1004552" y="1030312"/>
          <a:ext cx="7263684" cy="425002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72442"/>
                <a:gridCol w="1172442"/>
                <a:gridCol w="1172442"/>
                <a:gridCol w="1172442"/>
                <a:gridCol w="1401474"/>
                <a:gridCol w="1172442"/>
              </a:tblGrid>
              <a:tr h="35390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Values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390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Parameter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Size (bits)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Sequential DCT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85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Progressive DCT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85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Lossless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Baseline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Extended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Ls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16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6 + 2 </a:t>
                      </a:r>
                      <a:r>
                        <a:rPr lang="en-GB" sz="1400" dirty="0" smtClean="0">
                          <a:effectLst/>
                        </a:rPr>
                        <a:t>* </a:t>
                      </a:r>
                      <a:r>
                        <a:rPr lang="en-GB" sz="1400" dirty="0">
                          <a:effectLst/>
                        </a:rPr>
                        <a:t>Ns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390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Ns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8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1-4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966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Csj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8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0-255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390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Tdj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4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0-1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0-3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0-3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0-3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Taj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4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0-1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0-3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0-3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966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Ss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8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0-63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1-7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966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Se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8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63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63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Ss-63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Ah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4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0-13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Al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4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0-13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0-15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2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DQT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5"/>
          <a:stretch/>
        </p:blipFill>
        <p:spPr bwMode="auto">
          <a:xfrm>
            <a:off x="1364207" y="2603774"/>
            <a:ext cx="6443305" cy="16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1073" y="4250028"/>
            <a:ext cx="491031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kumimoji="0" lang="en-GB" altLang="zh-TW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Tq</a:t>
            </a:r>
            <a:r>
              <a:rPr kumimoji="0" lang="en-GB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kumimoji="0" lang="en-GB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 Quantization table destination identifier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lang="en-GB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GB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</a:t>
            </a:r>
            <a:r>
              <a:rPr kumimoji="0" lang="en-GB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  <a:r>
              <a:rPr kumimoji="0" lang="en-GB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for DC 1 for AC</a:t>
            </a:r>
            <a:r>
              <a:rPr kumimoji="0" lang="en-GB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endParaRPr kumimoji="0" lang="en-GB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kumimoji="0" lang="en-GB" altLang="zh-TW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Q</a:t>
            </a:r>
            <a:r>
              <a:rPr kumimoji="0" lang="en-GB" altLang="zh-TW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GB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kumimoji="0" lang="en-GB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 Quantization table element </a:t>
            </a:r>
            <a:endParaRPr kumimoji="0" lang="en-GB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71570"/>
              </p:ext>
            </p:extLst>
          </p:nvPr>
        </p:nvGraphicFramePr>
        <p:xfrm>
          <a:off x="965915" y="1532587"/>
          <a:ext cx="7212170" cy="3799267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64127"/>
                <a:gridCol w="1164127"/>
                <a:gridCol w="1164127"/>
                <a:gridCol w="1164127"/>
                <a:gridCol w="1391535"/>
                <a:gridCol w="1164127"/>
              </a:tblGrid>
              <a:tr h="53096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Values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096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Parameter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Size (bits)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Sequential DCT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85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Progressive DCT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85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Lossless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6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Baseline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Extended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6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Lq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16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endParaRPr lang="en-GB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Undefined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91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Pq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TW" sz="14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0, 1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0, 1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Undefined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6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Tq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4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R="180340"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0-3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Undefined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5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Q</a:t>
                      </a:r>
                      <a:r>
                        <a:rPr lang="en-GB" sz="1100">
                          <a:effectLst/>
                        </a:rPr>
                        <a:t>k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8</a:t>
                      </a:r>
                      <a:r>
                        <a:rPr lang="en-GB" sz="1400" dirty="0">
                          <a:effectLst/>
                        </a:rPr>
                        <a:t>, 16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96240"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1-255, </a:t>
                      </a:r>
                      <a:r>
                        <a:rPr lang="en-GB" sz="1400" dirty="0" smtClean="0">
                          <a:effectLst/>
                        </a:rPr>
                        <a:t>1-65535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Undefined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DHT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8"/>
          <a:stretch/>
        </p:blipFill>
        <p:spPr bwMode="auto">
          <a:xfrm>
            <a:off x="1128712" y="2375279"/>
            <a:ext cx="6895042" cy="19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7136" y="4513424"/>
            <a:ext cx="412350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  <a:tab pos="755650" algn="l"/>
                <a:tab pos="1008063" algn="l"/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kumimoji="0" lang="en-GB" altLang="zh-TW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Tc</a:t>
            </a:r>
            <a:r>
              <a:rPr kumimoji="0" lang="en-GB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kumimoji="0" lang="en-GB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 Table class,</a:t>
            </a:r>
            <a:r>
              <a:rPr kumimoji="0" lang="en-GB" altLang="zh-TW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DC or AC?</a:t>
            </a:r>
            <a:endParaRPr kumimoji="0" lang="en-GB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kumimoji="0" lang="en-GB" altLang="zh-TW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</a:t>
            </a:r>
            <a:r>
              <a:rPr kumimoji="0" lang="en-GB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kumimoji="0" lang="en-GB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 Huffman table destination identifier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endParaRPr kumimoji="0" lang="en-GB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endParaRPr kumimoji="0" lang="en-GB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kumimoji="0" lang="en-GB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r>
              <a:rPr kumimoji="0" lang="en-GB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kumimoji="0" lang="en-GB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kumimoji="0" lang="en-GB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 Number of Huffman codes of length </a:t>
            </a:r>
            <a:r>
              <a:rPr kumimoji="0" lang="en-GB" altLang="zh-TW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kumimoji="0" lang="en-GB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  <a:tab pos="755650" algn="l"/>
                <a:tab pos="1008063" algn="l"/>
                <a:tab pos="1260475" algn="l"/>
              </a:tabLst>
            </a:pPr>
            <a:r>
              <a:rPr kumimoji="0" lang="en-GB" altLang="zh-TW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kumimoji="0" lang="en-GB" altLang="zh-TW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kumimoji="0" lang="en-GB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kumimoji="0" lang="en-GB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 Value associated with each Huffman code </a:t>
            </a:r>
            <a:endParaRPr kumimoji="0" lang="en-GB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8901" y="4662736"/>
            <a:ext cx="3949784" cy="14716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6233" y="4620541"/>
            <a:ext cx="3952452" cy="155600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67136" y="583001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(symbol)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2025" y="511078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(length)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41282" y="4201012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codeword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8132" r="44027"/>
          <a:stretch/>
        </p:blipFill>
        <p:spPr>
          <a:xfrm>
            <a:off x="905378" y="1165236"/>
            <a:ext cx="3982590" cy="49049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6728"/>
          <a:stretch/>
        </p:blipFill>
        <p:spPr>
          <a:xfrm>
            <a:off x="5563673" y="622077"/>
            <a:ext cx="3078922" cy="59912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32606" y="5916252"/>
            <a:ext cx="175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(ITU-T81 Annex C)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3876" y="2487442"/>
            <a:ext cx="67034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In </a:t>
            </a:r>
            <a:r>
              <a:rPr lang="zh-TW" altLang="en-US" sz="2400" dirty="0"/>
              <a:t>common case, there are </a:t>
            </a:r>
            <a:r>
              <a:rPr lang="zh-TW" altLang="en-US" sz="2400" dirty="0">
                <a:solidFill>
                  <a:srgbClr val="FF0000"/>
                </a:solidFill>
              </a:rPr>
              <a:t>four</a:t>
            </a:r>
            <a:r>
              <a:rPr lang="zh-TW" altLang="en-US" sz="2400" dirty="0"/>
              <a:t> huffman tables:</a:t>
            </a:r>
          </a:p>
          <a:p>
            <a:r>
              <a:rPr lang="zh-TW" altLang="en-US" sz="2400" dirty="0"/>
              <a:t>– Luminance’s DC huffman table</a:t>
            </a:r>
          </a:p>
          <a:p>
            <a:r>
              <a:rPr lang="zh-TW" altLang="en-US" sz="2400" dirty="0"/>
              <a:t>– Luminance’s AC huffman table</a:t>
            </a:r>
          </a:p>
          <a:p>
            <a:r>
              <a:rPr lang="zh-TW" altLang="en-US" sz="2400" dirty="0"/>
              <a:t>– Chrominance’s DC huffman </a:t>
            </a:r>
            <a:r>
              <a:rPr lang="zh-TW" altLang="en-US" sz="2400" dirty="0" smtClean="0"/>
              <a:t>table</a:t>
            </a:r>
            <a:endParaRPr lang="zh-TW" altLang="en-US" sz="2400" dirty="0"/>
          </a:p>
          <a:p>
            <a:r>
              <a:rPr lang="zh-TW" altLang="en-US" sz="2400" dirty="0"/>
              <a:t>– Chrominance’s AC huffman table</a:t>
            </a:r>
          </a:p>
        </p:txBody>
      </p:sp>
    </p:spTree>
    <p:extLst>
      <p:ext uri="{BB962C8B-B14F-4D97-AF65-F5344CB8AC3E}">
        <p14:creationId xmlns:p14="http://schemas.microsoft.com/office/powerpoint/2010/main" val="30852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76992"/>
              </p:ext>
            </p:extLst>
          </p:nvPr>
        </p:nvGraphicFramePr>
        <p:xfrm>
          <a:off x="811370" y="1455316"/>
          <a:ext cx="7534136" cy="4159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096"/>
                <a:gridCol w="1216096"/>
                <a:gridCol w="1216096"/>
                <a:gridCol w="1216096"/>
                <a:gridCol w="1453656"/>
                <a:gridCol w="1216096"/>
              </a:tblGrid>
              <a:tr h="50693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Values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693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Parameter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Size (bits)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Sequential DCT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85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 dirty="0">
                          <a:effectLst/>
                        </a:rPr>
                        <a:t>Progressive DCT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85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Lossless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3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Baseline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Extended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430"/>
                        </a:spcBef>
                        <a:spcAft>
                          <a:spcPts val="43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32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L</a:t>
                      </a:r>
                      <a:r>
                        <a:rPr lang="en-GB" sz="1600" dirty="0">
                          <a:effectLst/>
                        </a:rPr>
                        <a:t>h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16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107950"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693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err="1">
                          <a:effectLst/>
                        </a:rPr>
                        <a:t>Tc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4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0, 1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7950"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3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err="1">
                          <a:effectLst/>
                        </a:rPr>
                        <a:t>Th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4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0, 1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07950"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0-3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845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Li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8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107950"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0-255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8453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Vi, j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8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107950" algn="ctr">
                        <a:lnSpc>
                          <a:spcPts val="95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GB" sz="1600" dirty="0">
                          <a:effectLst/>
                        </a:rPr>
                        <a:t>0-255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Ri</a:t>
            </a:r>
            <a:r>
              <a:rPr lang="en-US" altLang="zh-TW" dirty="0"/>
              <a:t> – Specifies the number of MCU in </a:t>
            </a:r>
            <a:r>
              <a:rPr lang="en-US" altLang="zh-TW" dirty="0" smtClean="0"/>
              <a:t>the restart </a:t>
            </a:r>
            <a:r>
              <a:rPr lang="en-US" altLang="zh-TW" dirty="0"/>
              <a:t>interval.</a:t>
            </a:r>
          </a:p>
          <a:p>
            <a:r>
              <a:rPr lang="en-US" altLang="zh-TW" dirty="0"/>
              <a:t> After the number of MCU reaches </a:t>
            </a:r>
            <a:r>
              <a:rPr lang="en-US" altLang="zh-TW" dirty="0" err="1"/>
              <a:t>Ri</a:t>
            </a:r>
            <a:r>
              <a:rPr lang="en-US" altLang="zh-TW" dirty="0"/>
              <a:t>, a </a:t>
            </a:r>
            <a:r>
              <a:rPr lang="en-US" altLang="zh-TW" dirty="0" smtClean="0"/>
              <a:t>RST marker </a:t>
            </a:r>
            <a:r>
              <a:rPr lang="en-US" altLang="zh-TW" dirty="0"/>
              <a:t>is inserted and the MCU counter </a:t>
            </a:r>
            <a:r>
              <a:rPr lang="en-US" altLang="zh-TW" dirty="0" smtClean="0"/>
              <a:t>is reset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You </a:t>
            </a:r>
            <a:r>
              <a:rPr lang="en-US" altLang="zh-TW" dirty="0"/>
              <a:t>can resynchronize to the next </a:t>
            </a:r>
            <a:r>
              <a:rPr lang="en-US" altLang="zh-TW" dirty="0" smtClean="0"/>
              <a:t>RST marker </a:t>
            </a:r>
            <a:r>
              <a:rPr lang="en-US" altLang="zh-TW" dirty="0"/>
              <a:t>when bit error or packet loss </a:t>
            </a:r>
            <a:r>
              <a:rPr lang="en-US" altLang="zh-TW" dirty="0" smtClean="0"/>
              <a:t>occurred during </a:t>
            </a:r>
            <a:r>
              <a:rPr lang="en-US" altLang="zh-TW" dirty="0"/>
              <a:t>image transmission and the number </a:t>
            </a:r>
            <a:r>
              <a:rPr lang="en-US" altLang="zh-TW" dirty="0" smtClean="0"/>
              <a:t>of lost </a:t>
            </a:r>
            <a:r>
              <a:rPr lang="en-US" altLang="zh-TW" dirty="0"/>
              <a:t>MCU can be known from the difference </a:t>
            </a:r>
            <a:r>
              <a:rPr lang="en-US" altLang="zh-TW" dirty="0" smtClean="0"/>
              <a:t>of RST </a:t>
            </a:r>
            <a:r>
              <a:rPr lang="en-US" altLang="zh-TW" dirty="0"/>
              <a:t>id.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3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Marker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76866" y="2633960"/>
            <a:ext cx="620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APP, COM, DNL, DHP, EXP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FF0000"/>
                </a:solidFill>
              </a:rPr>
              <a:t>Skip </a:t>
            </a:r>
            <a:r>
              <a:rPr lang="zh-TW" altLang="en-US" sz="2400" dirty="0">
                <a:solidFill>
                  <a:srgbClr val="FF0000"/>
                </a:solidFill>
              </a:rPr>
              <a:t>it </a:t>
            </a:r>
            <a:r>
              <a:rPr lang="zh-TW" altLang="en-US" sz="2400" dirty="0"/>
              <a:t>by using the length field after the </a:t>
            </a:r>
            <a:r>
              <a:rPr lang="zh-TW" altLang="en-US" sz="2400" dirty="0" smtClean="0"/>
              <a:t>marker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96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Barns grand tetons YCbCr sepa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0" b="75407"/>
          <a:stretch/>
        </p:blipFill>
        <p:spPr bwMode="auto">
          <a:xfrm>
            <a:off x="1327551" y="4130879"/>
            <a:ext cx="1879288" cy="1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ile:Barns grand tetons YCbCr separatio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5"/>
          <a:stretch/>
        </p:blipFill>
        <p:spPr bwMode="auto">
          <a:xfrm>
            <a:off x="6006115" y="2169293"/>
            <a:ext cx="1770531" cy="396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AdditiveColorMixiing.sv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409" y="2405984"/>
            <a:ext cx="1608298" cy="153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向右箭號 1"/>
          <p:cNvSpPr/>
          <p:nvPr/>
        </p:nvSpPr>
        <p:spPr>
          <a:xfrm>
            <a:off x="3670479" y="3322749"/>
            <a:ext cx="1790163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446386" y="168802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YCbCr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61042" y="1688020"/>
            <a:ext cx="691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RGB</a:t>
            </a:r>
            <a:endParaRPr lang="zh-TW" altLang="en-US" sz="2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295" t="13089" r="15372" b="78190"/>
          <a:stretch/>
        </p:blipFill>
        <p:spPr>
          <a:xfrm>
            <a:off x="768626" y="993916"/>
            <a:ext cx="7792278" cy="6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295" t="13089" r="15372" b="14447"/>
          <a:stretch/>
        </p:blipFill>
        <p:spPr>
          <a:xfrm>
            <a:off x="768626" y="993916"/>
            <a:ext cx="7792278" cy="50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Baseline Sequential DCT-based</a:t>
            </a:r>
            <a:br>
              <a:rPr lang="en-US" altLang="zh-TW" dirty="0"/>
            </a:br>
            <a:r>
              <a:rPr lang="en-US" altLang="zh-TW" dirty="0"/>
              <a:t>Encoding Process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087" y="2725413"/>
            <a:ext cx="575806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</a:rPr>
              <a:t>Color Space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Subsampling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Partition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Encoding </a:t>
            </a:r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</a:rPr>
              <a:t>Flow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Discrete </a:t>
            </a:r>
            <a:r>
              <a:rPr lang="zh-TW" altLang="en-US" sz="2400" dirty="0"/>
              <a:t>Cosine Transform (DCT)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Quantization</a:t>
            </a:r>
            <a:endParaRPr lang="zh-TW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Entropy </a:t>
            </a:r>
            <a:r>
              <a:rPr lang="zh-TW" altLang="en-US" sz="2400" dirty="0"/>
              <a:t>Encoding (Huffman)</a:t>
            </a:r>
          </a:p>
        </p:txBody>
      </p:sp>
      <p:sp>
        <p:nvSpPr>
          <p:cNvPr id="4" name="向上箭號 3"/>
          <p:cNvSpPr/>
          <p:nvPr/>
        </p:nvSpPr>
        <p:spPr>
          <a:xfrm>
            <a:off x="6851561" y="2725413"/>
            <a:ext cx="198595" cy="3170099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050156" y="5526180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Decoding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9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155" t="13689" r="19810" b="13072"/>
          <a:stretch/>
        </p:blipFill>
        <p:spPr>
          <a:xfrm>
            <a:off x="1030310" y="734095"/>
            <a:ext cx="7160653" cy="53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Baseline Sequential DCT-based</a:t>
            </a:r>
            <a:br>
              <a:rPr lang="en-US" altLang="zh-TW" dirty="0"/>
            </a:br>
            <a:r>
              <a:rPr lang="en-US" altLang="zh-TW" dirty="0"/>
              <a:t>Encoding Process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087" y="2725413"/>
            <a:ext cx="575806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</a:rPr>
              <a:t>Color Space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Subsampling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TW" altLang="en-US" sz="3200" dirty="0" smtClean="0">
                <a:solidFill>
                  <a:schemeClr val="accent6"/>
                </a:solidFill>
              </a:rPr>
              <a:t>Partition</a:t>
            </a:r>
            <a:endParaRPr lang="zh-TW" altLang="en-US" sz="32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5">
                    <a:lumMod val="50000"/>
                  </a:schemeClr>
                </a:solidFill>
              </a:rPr>
              <a:t> Encoding </a:t>
            </a:r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</a:rPr>
              <a:t>Flow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Discrete </a:t>
            </a:r>
            <a:r>
              <a:rPr lang="zh-TW" altLang="en-US" sz="2400" dirty="0"/>
              <a:t>Cosine Transform (DCT)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Quantization</a:t>
            </a:r>
            <a:endParaRPr lang="zh-TW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Entropy </a:t>
            </a:r>
            <a:r>
              <a:rPr lang="zh-TW" altLang="en-US" sz="2400" dirty="0"/>
              <a:t>Encoding (Huffman)</a:t>
            </a:r>
          </a:p>
        </p:txBody>
      </p:sp>
      <p:sp>
        <p:nvSpPr>
          <p:cNvPr id="4" name="向上箭號 3"/>
          <p:cNvSpPr/>
          <p:nvPr/>
        </p:nvSpPr>
        <p:spPr>
          <a:xfrm>
            <a:off x="6851561" y="2725413"/>
            <a:ext cx="198595" cy="3170099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050156" y="5526180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Decoding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2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796" t="10144" r="21560" b="24185"/>
          <a:stretch/>
        </p:blipFill>
        <p:spPr>
          <a:xfrm>
            <a:off x="792144" y="735682"/>
            <a:ext cx="7437455" cy="54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1642</TotalTime>
  <Words>681</Words>
  <Application>Microsoft Office PowerPoint</Application>
  <PresentationFormat>如螢幕大小 (4:3)</PresentationFormat>
  <Paragraphs>315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Times-Roman</vt:lpstr>
      <vt:lpstr>微軟正黑體</vt:lpstr>
      <vt:lpstr>新細明體</vt:lpstr>
      <vt:lpstr>Arial</vt:lpstr>
      <vt:lpstr>Garamond</vt:lpstr>
      <vt:lpstr>Helvetica</vt:lpstr>
      <vt:lpstr>Times New Roman</vt:lpstr>
      <vt:lpstr>有機</vt:lpstr>
      <vt:lpstr>Jpeg Decoder</vt:lpstr>
      <vt:lpstr>PowerPoint 簡報</vt:lpstr>
      <vt:lpstr>Baseline Sequential DCT-based Encoding Process</vt:lpstr>
      <vt:lpstr>PowerPoint 簡報</vt:lpstr>
      <vt:lpstr>PowerPoint 簡報</vt:lpstr>
      <vt:lpstr>Baseline Sequential DCT-based Encoding Process</vt:lpstr>
      <vt:lpstr>PowerPoint 簡報</vt:lpstr>
      <vt:lpstr>Baseline Sequential DCT-based Encoding Process</vt:lpstr>
      <vt:lpstr>PowerPoint 簡報</vt:lpstr>
      <vt:lpstr>Baseline Sequential DCT-based Encoding Process</vt:lpstr>
      <vt:lpstr>PowerPoint 簡報</vt:lpstr>
      <vt:lpstr>PowerPoint 簡報</vt:lpstr>
      <vt:lpstr>PowerPoint 簡報</vt:lpstr>
      <vt:lpstr>Huffman Encoding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Header Processing</vt:lpstr>
      <vt:lpstr>PowerPoint 簡報</vt:lpstr>
      <vt:lpstr>PowerPoint 簡報</vt:lpstr>
      <vt:lpstr>PowerPoint 簡報</vt:lpstr>
      <vt:lpstr>PowerPoint 簡報</vt:lpstr>
      <vt:lpstr>SOF</vt:lpstr>
      <vt:lpstr>PowerPoint 簡報</vt:lpstr>
      <vt:lpstr>PowerPoint 簡報</vt:lpstr>
      <vt:lpstr>PowerPoint 簡報</vt:lpstr>
      <vt:lpstr>SOS</vt:lpstr>
      <vt:lpstr>PowerPoint 簡報</vt:lpstr>
      <vt:lpstr>DQT</vt:lpstr>
      <vt:lpstr>PowerPoint 簡報</vt:lpstr>
      <vt:lpstr>DHT</vt:lpstr>
      <vt:lpstr>PowerPoint 簡報</vt:lpstr>
      <vt:lpstr>PowerPoint 簡報</vt:lpstr>
      <vt:lpstr>PowerPoint 簡報</vt:lpstr>
      <vt:lpstr>DRI</vt:lpstr>
      <vt:lpstr>Other Marker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falau</cp:lastModifiedBy>
  <cp:revision>97</cp:revision>
  <dcterms:created xsi:type="dcterms:W3CDTF">2013-05-05T07:05:28Z</dcterms:created>
  <dcterms:modified xsi:type="dcterms:W3CDTF">2014-05-07T05:59:10Z</dcterms:modified>
</cp:coreProperties>
</file>