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BA6"/>
    <a:srgbClr val="F2BC57"/>
    <a:srgbClr val="F0F0F2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A9DD8-7D3D-4466-8D22-CAB922D7905A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A26FB-42B9-4206-AAFB-CCEA662CE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5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600E-3FB7-2DD9-CD97-FDFD3C26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3355A-A750-BC17-7325-53C94365D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32CEA-D9DE-4E9C-4DE3-8643AC61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DAD-2C5E-41A2-96E1-D85BA0300DF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9DE4-4340-FF89-2D50-BA5661F7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2A62-EAF5-A207-89E3-E3424AC7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64D9-49C8-4140-B752-13495582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48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5A1-2A1A-5B0D-876A-CA1CAB33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66153-8500-54DA-1871-F9D25D516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8AFFB-39F0-A0EA-E0F2-B3151C1D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DAD-2C5E-41A2-96E1-D85BA0300DF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DC778-3479-2DA8-72C5-AD16CC29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C6FB0-58AB-D75C-A9F9-6875A44B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64D9-49C8-4140-B752-13495582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9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1911E-1B9F-82BF-248C-F7AD9FA7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50E27-C9B5-66C4-5949-FC8DEDB0A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3FBA-9EF5-BA55-51FD-BBBC9B30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DAD-2C5E-41A2-96E1-D85BA0300DF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FACD6-9D35-B67D-D26D-2475D068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F19E-4CB0-2C4A-9D7F-E0707FDD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64D9-49C8-4140-B752-13495582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03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6943-AE1D-8B1B-348C-698B384D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F4DB-4971-13EA-BF14-3F5647E0B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56DF-40A3-513B-D8E8-AADC06B3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DAD-2C5E-41A2-96E1-D85BA0300DF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7F7AA-B398-D733-46D1-DF96AC20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F4CA-1BC9-FDAD-F0A2-0B517679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64D9-49C8-4140-B752-13495582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2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E83A-08AC-29C6-45E3-2901BA48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D2B2C-2891-257F-82D9-80F2C0910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7FD3-0BE0-082C-37B5-AD8B443F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DAD-2C5E-41A2-96E1-D85BA0300DF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091C-C29E-7985-8DA0-A20FD81E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B073B-94B2-716A-CD6C-BD60198D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64D9-49C8-4140-B752-13495582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5048-9029-E308-87B6-39CB602C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16A4-AE9E-3CB2-52B2-84AAC560B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6F47E-5478-1FD7-0DDE-3B1A98B22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12623-5369-B02B-9C9F-30944667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DAD-2C5E-41A2-96E1-D85BA0300DF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C3EFA-3362-1388-3DDB-EC060A9C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03CBC-BE1A-444E-2BA7-F1D54C11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64D9-49C8-4140-B752-13495582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5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1A66-A82B-4076-C5AC-BA88DC00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BE71E-178F-ECCA-68AD-4112C8C56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D5B7-02ED-B0B7-E91C-EB4860B69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B3CF8-54EF-8705-44C2-6069A2E8D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60C85-811B-A262-AF56-F747E2645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4E54B-A5F4-0190-0912-98D46E5C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DAD-2C5E-41A2-96E1-D85BA0300DF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7B648-03BC-C645-E3F5-12301A66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4DAC6-1976-3184-4995-69D9E4A7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64D9-49C8-4140-B752-13495582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19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60BD-3258-0DF1-4A9A-330BC08B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A376-2FB1-9442-846F-24A0D321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DAD-2C5E-41A2-96E1-D85BA0300DF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75F7F-DB7F-FB69-F26D-12BADBF0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3466A-0BE4-416D-6DDE-53101243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64D9-49C8-4140-B752-13495582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9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81D3B-44E9-2362-D67C-E2CC9E5C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DAD-2C5E-41A2-96E1-D85BA0300DF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EAAFF-1F9D-6F71-E9B8-1C7AC7C9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7F6D0-EE55-D793-4631-F022B986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64D9-49C8-4140-B752-13495582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09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5525-1293-F4F5-097F-3C719D3E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7C3E-ACD1-D165-9CE9-8345FE82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F5218-9772-F4BD-1B6A-D8A02546E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7993-DA83-60E1-6446-411F4B62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DAD-2C5E-41A2-96E1-D85BA0300DF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8D929-8054-B50E-A923-6C46F440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5AA63-140C-3647-2CF2-A8CBB05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64D9-49C8-4140-B752-13495582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79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2BA3-13CF-956D-E06F-DFA6BFFC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2F42A-777E-09B9-EE63-E4DE5EF0F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3DEBB-0504-157F-3DF2-4694D97EC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4031B-FFAB-88AD-E981-2F725B73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FDAD-2C5E-41A2-96E1-D85BA0300DF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51E91-C335-1414-D744-AB3BF294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76C14-3BDC-88E3-7B98-EC6AEC7C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964D9-49C8-4140-B752-13495582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25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287E3-35B1-C247-FC4B-59A86DEC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D52E9-CDA5-1C60-D7BF-12FE18BE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A23C-AC76-D2AB-95F3-EADA305B9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FDAD-2C5E-41A2-96E1-D85BA0300DF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081D-50E5-1EFE-BFC7-BBB1C9E3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61788-881F-6398-CCB8-35BC172E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64D9-49C8-4140-B752-13495582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13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F595F-24F2-E3EA-A487-CD6BB1021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CE4D3C6-7865-FF09-285E-EFB7A614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58661F-5C6B-AB05-1E23-D5EB48356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6"/>
            <a:ext cx="10515600" cy="48720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Both BOGOF and 500 Cashback promotions performed well and 50% off, 25% off have performed poor.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-Top performing stores had more products with BOGOF and 500 Cashback.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Bangalore, Chennai were among top cities with most stores and most IR% and ISU%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It can be noted that, BOGOF had high IR% when compared to other promo types. But, as it had higher ISU% also, it can be said that BOGOF is not very profitable when compared to 500 cashback which came next.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-Home Appliances, Home care and combo were the categories which had higher IR% and benefitted most during promotions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4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F595F-24F2-E3EA-A487-CD6BB1021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06854-243A-5CA1-2A0A-7D7053A9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6A73-C36D-2812-E593-DF530713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-Immersion rod, </a:t>
            </a:r>
            <a:r>
              <a:rPr lang="en-US" dirty="0" err="1">
                <a:solidFill>
                  <a:schemeClr val="bg1"/>
                </a:solidFill>
              </a:rPr>
              <a:t>chakki</a:t>
            </a:r>
            <a:r>
              <a:rPr lang="en-US" dirty="0">
                <a:solidFill>
                  <a:schemeClr val="bg1"/>
                </a:solidFill>
              </a:rPr>
              <a:t> fresh </a:t>
            </a:r>
            <a:r>
              <a:rPr lang="en-US" dirty="0" err="1">
                <a:solidFill>
                  <a:schemeClr val="bg1"/>
                </a:solidFill>
              </a:rPr>
              <a:t>aata</a:t>
            </a:r>
            <a:r>
              <a:rPr lang="en-US" dirty="0">
                <a:solidFill>
                  <a:schemeClr val="bg1"/>
                </a:solidFill>
              </a:rPr>
              <a:t>, double bedsheet, 15w LED Bulb are among the top performing products.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Home appliances has seen the maximum growth in terms of IR% - 265.21%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-It is noteworthy that the categories which had given BOGOF or 500 cashback were having positive revenue after promo.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70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Analysis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G</dc:creator>
  <cp:lastModifiedBy>Abhinav G</cp:lastModifiedBy>
  <cp:revision>4</cp:revision>
  <dcterms:created xsi:type="dcterms:W3CDTF">2024-03-05T09:44:35Z</dcterms:created>
  <dcterms:modified xsi:type="dcterms:W3CDTF">2024-03-05T18:38:18Z</dcterms:modified>
</cp:coreProperties>
</file>