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66B6EF-368F-4188-8BF3-D3E43174F530}">
  <a:tblStyle styleId="{1566B6EF-368F-4188-8BF3-D3E43174F5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e582968b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e582968b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e582968b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e582968b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e582968b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e582968b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e582968b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e582968b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e582968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e582968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e582968b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e582968b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e582968b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e582968b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e582968b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e582968b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e582968b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e582968b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e582968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e582968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e582968b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e582968b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e582968b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e582968b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e582968b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e582968b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e582968b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e582968b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582968b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582968b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582968b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582968b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e582968b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e582968b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77"/>
              <a:t>de Computadoras</a:t>
            </a:r>
            <a:endParaRPr sz="2577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Primer Parcial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Flags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902600"/>
            <a:ext cx="8520600" cy="4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 sumar o restar una cadena binaria con otra, se pueden presentar las siguientes “flags” o banderas: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La flag “Carry” ocurre cuando no se puede efectuar una suma/resta y se debe pedir al compañero, siempre y cuando haya quedado un valor “flotando”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La flag “Zero” ocurre cuando el resultado devuelve todos 0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La flag “Negative” ocurre cuando el resultado devuelve un valor negativo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La flag “Overflow” se puede representar como “la regla de los signos”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682050" y="1363775"/>
            <a:ext cx="1779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 = Carry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 = Zero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 = Negative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 = Overflow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Flags 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b="1" lang="en" sz="2000">
                <a:solidFill>
                  <a:srgbClr val="000000"/>
                </a:solidFill>
              </a:rPr>
              <a:t>Ejemplo de flag “Carry”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Al sumarse 1 + 1 da 10 por lo que se baja el 0 y arriba queda el 1, prendiendo así, la flag CARRY.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3680550" y="1925250"/>
            <a:ext cx="178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1 0 0 1 0 0 1 0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1 0 0 1 0 0 1 +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0 1 0 1 1 0 1 1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456775" y="1770375"/>
            <a:ext cx="3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solidFill>
                <a:schemeClr val="dk2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Flags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b="1" lang="en" sz="2000">
                <a:solidFill>
                  <a:srgbClr val="000000"/>
                </a:solidFill>
              </a:rPr>
              <a:t>Ejemplo de flag “Zero”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No tiene mucho misterio, cuando el resultado devuelve todos 0 se prende la flag ZERO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641100" y="1925250"/>
            <a:ext cx="186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0 0 1 0 1 1 1 0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0 1 0 1 1 1 0 -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0 0 0 0 0 0 0 0</a:t>
            </a:r>
            <a:endParaRPr sz="1800">
              <a:solidFill>
                <a:schemeClr val="dk2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Flags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b="1" lang="en" sz="2000">
                <a:solidFill>
                  <a:srgbClr val="000000"/>
                </a:solidFill>
              </a:rPr>
              <a:t>Ejemplo de flag “Negative”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Cuando el resultado devuelve un valor negativo (segun el bit mas significante) se prende la flag NEGATIVE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3593850" y="1925250"/>
            <a:ext cx="1956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0 0 1 0 1 1 1 0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1 0 0 0 0 0 1 +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1 1 0 1 1 1 1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Punto Flotante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 cadena binaria se divide en 2 partes, exponente y mantisa. La fórmula general es la siguiente </a:t>
            </a:r>
            <a:r>
              <a:rPr b="1" lang="en">
                <a:solidFill>
                  <a:srgbClr val="000000"/>
                </a:solidFill>
                <a:highlight>
                  <a:schemeClr val="accent4"/>
                </a:highlight>
              </a:rPr>
              <a:t>M.b^E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M siendo Mantisa, b siendo Base (2) y E siendo Exponente.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Ejemplo: Mantisa en Ca1 restringida a 4 bits, Exponente en BCS restringido a 3 bits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451800" y="2571750"/>
            <a:ext cx="224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1001 101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1001.2^101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-6.2^-1 = -6.0,5 =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-3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1844250" y="3125850"/>
            <a:ext cx="71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según la fórmula =&gt;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Punto Flotante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85206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Cuando la cadena es “Fraccionaria” se le agrega un 0, al inicio de la cadena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Ejemplo: Mantisa FRACCIONARIA en BSS restringida a 5 bits, Exponente en BSS restringido a 3 bits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Al estar </a:t>
            </a:r>
            <a:r>
              <a:rPr lang="en">
                <a:solidFill>
                  <a:srgbClr val="000000"/>
                </a:solidFill>
              </a:rPr>
              <a:t>detrás</a:t>
            </a:r>
            <a:r>
              <a:rPr lang="en">
                <a:solidFill>
                  <a:srgbClr val="000000"/>
                </a:solidFill>
              </a:rPr>
              <a:t> de la coma, las potencias se convierten en negativo (comenzando desde -1) haciendo en este caso, 2^-2 + 2^-4 = 0,3125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707850" y="2283700"/>
            <a:ext cx="172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01010  011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0,01010  011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0,3125.2 ^3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0,3125.8 = 2,5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Estándar IEEE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La cadena se divide en 3 partes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Ej: </a:t>
            </a:r>
            <a:r>
              <a:rPr lang="en">
                <a:solidFill>
                  <a:srgbClr val="000000"/>
                </a:solidFill>
                <a:highlight>
                  <a:schemeClr val="accent3"/>
                </a:highlight>
              </a:rPr>
              <a:t>0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chemeClr val="accent4"/>
                </a:highlight>
              </a:rPr>
              <a:t>10000010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chemeClr val="accent5"/>
                </a:highlight>
              </a:rPr>
              <a:t>101000000000…..0</a:t>
            </a:r>
            <a:endParaRPr>
              <a:solidFill>
                <a:srgbClr val="000000"/>
              </a:solidFill>
              <a:highlight>
                <a:schemeClr val="accent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952500" y="161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{1566B6EF-368F-4188-8BF3-D3E43174F530}</a:tableStyleId>
              </a:tblPr>
              <a:tblGrid>
                <a:gridCol w="1151125"/>
                <a:gridCol w="1960375"/>
                <a:gridCol w="4127500"/>
              </a:tblGrid>
              <a:tr h="51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3"/>
                          </a:highlight>
                        </a:rPr>
                        <a:t>Signo (1 bit)</a:t>
                      </a:r>
                      <a:endParaRPr>
                        <a:highlight>
                          <a:schemeClr val="accent3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4"/>
                          </a:highlight>
                        </a:rPr>
                        <a:t>Exponente (8 bits)</a:t>
                      </a:r>
                      <a:endParaRPr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5"/>
                          </a:highlight>
                        </a:rPr>
                        <a:t>Mantisa (23 bits)</a:t>
                      </a:r>
                      <a:endParaRPr>
                        <a:highlight>
                          <a:schemeClr val="accent5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28"/>
          <p:cNvSpPr txBox="1"/>
          <p:nvPr/>
        </p:nvSpPr>
        <p:spPr>
          <a:xfrm>
            <a:off x="1235800" y="3245950"/>
            <a:ext cx="6856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 primer paso, el exponente se pasa a decimal en sistema BSS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 0 0 0 0 0 1 0 = 130 &lt;= Al resultado se le resta el EXCESO (127)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130 - 127 = 3 &lt;= Exponente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Estándar IEEE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Ej: </a:t>
            </a:r>
            <a:r>
              <a:rPr lang="en">
                <a:solidFill>
                  <a:srgbClr val="000000"/>
                </a:solidFill>
                <a:highlight>
                  <a:schemeClr val="accent3"/>
                </a:highlight>
              </a:rPr>
              <a:t>0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chemeClr val="accent4"/>
                </a:highlight>
              </a:rPr>
              <a:t>10000010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chemeClr val="accent5"/>
                </a:highlight>
              </a:rPr>
              <a:t>101000000000…..0</a:t>
            </a:r>
            <a:endParaRPr>
              <a:solidFill>
                <a:srgbClr val="000000"/>
              </a:solidFill>
              <a:highlight>
                <a:schemeClr val="accent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1459200" y="1758475"/>
            <a:ext cx="6225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Para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calcular la mantisa, se piensa como FRACCIONARIA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Es decir, se le agrega un 0, imaginario y las potencias se convierten en NEGATIVAS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0,101000…..0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2^-1 + 2^-3 = 0,625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 resultado se le suma 1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0,625 + 1 = 1,625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Estándar IEEE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Ej: </a:t>
            </a:r>
            <a:r>
              <a:rPr lang="en">
                <a:solidFill>
                  <a:srgbClr val="000000"/>
                </a:solidFill>
                <a:highlight>
                  <a:schemeClr val="accent3"/>
                </a:highlight>
              </a:rPr>
              <a:t>0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chemeClr val="accent4"/>
                </a:highlight>
              </a:rPr>
              <a:t>10000010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  <a:highlight>
                  <a:schemeClr val="accent5"/>
                </a:highlight>
              </a:rPr>
              <a:t>101000000000…..0</a:t>
            </a:r>
            <a:endParaRPr>
              <a:solidFill>
                <a:srgbClr val="000000"/>
              </a:solidFill>
              <a:highlight>
                <a:schemeClr val="accent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1609950" y="2197375"/>
            <a:ext cx="5924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El signo es como siempre, si es 0 positivo si es 1 negativo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 este caso, el valor final nos quedaría como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+ </a:t>
            </a:r>
            <a:r>
              <a:rPr lang="en" sz="1800"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1,625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.2^</a:t>
            </a:r>
            <a:r>
              <a:rPr lang="en" sz="1800"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3</a:t>
            </a:r>
            <a:endParaRPr sz="1800"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Sistemas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4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BSS (Binario Sin Signo)</a:t>
            </a:r>
            <a:endParaRPr b="1"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Basándose</a:t>
            </a:r>
            <a:r>
              <a:rPr lang="en">
                <a:solidFill>
                  <a:srgbClr val="000000"/>
                </a:solidFill>
              </a:rPr>
              <a:t> en las potencias de 2, se cuenta de izquierda a derecha comenzando por el 0 y solo tomando los valores de 1. Suponiendo que tengamos: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Los resultados de las potencias se suman, teniendo así: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685950" y="2692950"/>
            <a:ext cx="177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0 1 0 0 1 1 1 1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00700" y="2492850"/>
            <a:ext cx="50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2^6,       2^3, 2^2, 2^1. 2^0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38800" y="3972000"/>
            <a:ext cx="266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64 + 8 + 4 + 2 + 1 = 79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Sistemas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BCS (Binario Con Signo)</a:t>
            </a:r>
            <a:endParaRPr b="1"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El primer bit indica el signo, luego, se trata como BSS =&gt; 1 = Negativo / 0 = Positivo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!! Tener en cuenta que al tomar el primer bit como signo, no se cuenta al momento de calcular las potencias.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610775" y="2571750"/>
            <a:ext cx="230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1 0 0 1 1 1 1 = 79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92550" y="2571750"/>
            <a:ext cx="252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1 0 0 1 1 1 1 = -79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Sistemas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017450"/>
            <a:ext cx="8520600" cy="3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Ca1 (Complemento a 1)</a:t>
            </a:r>
            <a:endParaRPr b="1"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 empieza con 0 se lo trata como BSS. Si no es así, los valores se invierten pero </a:t>
            </a:r>
            <a:r>
              <a:rPr lang="en">
                <a:solidFill>
                  <a:srgbClr val="000000"/>
                </a:solidFill>
              </a:rPr>
              <a:t>el signo negativo de la cadena inicial se mantiene en el resultado</a:t>
            </a:r>
            <a:r>
              <a:rPr lang="en">
                <a:solidFill>
                  <a:srgbClr val="000000"/>
                </a:solidFill>
              </a:rPr>
              <a:t>. Siempre manteniendo la lógica de las potencias de 2.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!! La cadena fue invertida pero se ignoró el hecho de que comience con 0 y se le devolvió el valor del signo de la primera cadena (-)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397950" y="2685450"/>
            <a:ext cx="245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1 0 0 0 1 1 1 = </a:t>
            </a:r>
            <a:r>
              <a:rPr lang="en" sz="2000">
                <a:solidFill>
                  <a:schemeClr val="dk2"/>
                </a:solidFill>
                <a:highlight>
                  <a:schemeClr val="accent5"/>
                </a:highlight>
                <a:latin typeface="Lato"/>
                <a:ea typeface="Lato"/>
                <a:cs typeface="Lato"/>
                <a:sym typeface="Lato"/>
              </a:rPr>
              <a:t>199</a:t>
            </a:r>
            <a:endParaRPr sz="2000">
              <a:solidFill>
                <a:schemeClr val="dk2"/>
              </a:solidFill>
              <a:highlight>
                <a:schemeClr val="accent5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0 1 1 1 0 0 0 = </a:t>
            </a:r>
            <a:r>
              <a:rPr lang="en" sz="2000">
                <a:solidFill>
                  <a:schemeClr val="dk2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-56</a:t>
            </a:r>
            <a:endParaRPr sz="2000">
              <a:solidFill>
                <a:schemeClr val="dk2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728750" y="2685450"/>
            <a:ext cx="25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&lt;=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este valor se ignora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728750" y="3016800"/>
            <a:ext cx="268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&lt;= según la suma de las potencias de 2, da 56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27250" y="2685450"/>
            <a:ext cx="318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como la primer cadena =&gt;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comienza con 1, se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mantiene el valor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 negativo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Sistemas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02375"/>
            <a:ext cx="85206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Ca2 (Complemento a 2)</a:t>
            </a:r>
            <a:endParaRPr sz="24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Si empieza con 0, se lo trata como BSS. Si no es así, se invierten los valores y se le suma 00000001 (la cantidad de 0 depende de la longitud de la cadena) y el signo negativo de la cadena inicial se mantiene en el resultado.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!</a:t>
            </a:r>
            <a:r>
              <a:rPr b="1" lang="en">
                <a:solidFill>
                  <a:srgbClr val="000000"/>
                </a:solidFill>
              </a:rPr>
              <a:t>! La cadena fue invertida pero se ignoró el hecho de que comience con 0 y se le devolvió el valor del signo de la primera cadena (-)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767400" y="2732800"/>
            <a:ext cx="270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1 1 0 0 0 1 1 1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0 0 1 1 1 0 0 0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0 0 0 0 0 0 1 +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0 1 1 1 0 0 1         = -57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989600" y="2732800"/>
            <a:ext cx="19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cadena inicial =&gt;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610700" y="3286900"/>
            <a:ext cx="235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valores invertidos =&gt;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3570150" y="3900350"/>
            <a:ext cx="20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/>
        </p:nvSpPr>
        <p:spPr>
          <a:xfrm>
            <a:off x="4572000" y="391350"/>
            <a:ext cx="44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Sistemas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Ex2 (Exceso a 2)</a:t>
            </a:r>
            <a:endParaRPr b="1"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 le suma 10000000 (la cantidad de 0 depende de la longitud de la cadena) y si da un resultado negativo, se lo trata como negativo en Ca2, sino, se lo trata como BSS.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!! La cadena fue invertida pero se ignoró el hecho de que comience con 0 y se le devolvió el valor del signo de la primera cadena (-)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614400" y="2571750"/>
            <a:ext cx="592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0 1 0 0 1 1 1 1						</a:t>
            </a:r>
            <a:r>
              <a:rPr lang="en" sz="1800">
                <a:solidFill>
                  <a:schemeClr val="dk2"/>
                </a:solidFill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1 1 0 0 1 1 1 1</a:t>
            </a:r>
            <a:endParaRPr sz="1800">
              <a:solidFill>
                <a:schemeClr val="dk2"/>
              </a:solidFill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0 0 0 0 0 0 0 +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1 1 0 0 1 1 1 1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		0 0 1 1 0 0 0 0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		0 0 0 0 0 0 0 1 +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							0 0 11 0 0 0 1 = -49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-94675" y="2571750"/>
            <a:ext cx="187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cadena inicial =&gt;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 rot="10800000">
            <a:off x="1595025" y="3174450"/>
            <a:ext cx="17358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217050" y="3111325"/>
            <a:ext cx="238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resultado =&gt;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negativo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330825" y="3142225"/>
            <a:ext cx="252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valores invertidos =&gt;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 Ca2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5223875" y="3774125"/>
            <a:ext cx="168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Sistemas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BCD Empaquetado (Binario Codificado Decimal) Sin Signo</a:t>
            </a:r>
            <a:endParaRPr b="1"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Se separa la cadena en 4 y se reemplaza cada parte por el valor que tome según la siguiente lista: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11700" y="2571750"/>
            <a:ext cx="3202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 = 0000  6 = 0110  C = 1100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= 0001  7 = 0111  D = 1101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2= 0010  8 = 1000  E = 1110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 = 0011 9 = 1001  F = 1111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 = 0100 A = 1010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 = 0101 B = 1011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592775" y="2685475"/>
            <a:ext cx="402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100000110100 &lt;= separamos cada 4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1000 0011 0100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   8          3       4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Resultado final = 834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Sistemas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175025" y="1017450"/>
            <a:ext cx="87567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BCD Empaquetado (Binario Codificado Decimal) Con Signo</a:t>
            </a:r>
            <a:endParaRPr b="1"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 igual que el anterior, se separa la cadena en 4 y se reemplaza cada parte por el valor que tome según la lista. Para saber que signo es, hay que mirar los últimos 4 dígitos de la cadena.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Si los últimos 4 dígitos son 1100, el número va a ser positivo. Si los últimos 4 dígitos son 1101, el número va a ser negativo. Esto nunca cambia.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904575" y="2843250"/>
            <a:ext cx="329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+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834 = 1000 0011 0100 </a:t>
            </a:r>
            <a:r>
              <a:rPr lang="en" sz="1800">
                <a:solidFill>
                  <a:schemeClr val="dk2"/>
                </a:solidFill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1100</a:t>
            </a:r>
            <a:endParaRPr sz="1800">
              <a:solidFill>
                <a:schemeClr val="dk2"/>
              </a:solidFill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834 = 1000 0011 0100 </a:t>
            </a:r>
            <a:r>
              <a:rPr lang="en" sz="1800">
                <a:solidFill>
                  <a:schemeClr val="dk2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1101</a:t>
            </a:r>
            <a:endParaRPr sz="1800">
              <a:solidFill>
                <a:schemeClr val="dk2"/>
              </a:solidFill>
              <a:highlight>
                <a:schemeClr val="accent3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Sistemas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BCD Desempaquetado (Binario Codificado Decimal)</a:t>
            </a:r>
            <a:endParaRPr b="1" sz="24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 llenan las cadenas (una vez separadas cada 4) con 1 para completar 8 bits.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236950" y="2571750"/>
            <a:ext cx="467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834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= 1111</a:t>
            </a:r>
            <a:r>
              <a:rPr lang="en" sz="2000">
                <a:solidFill>
                  <a:schemeClr val="dk2"/>
                </a:solidFill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1000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1111</a:t>
            </a:r>
            <a:r>
              <a:rPr lang="en" sz="2000">
                <a:solidFill>
                  <a:schemeClr val="dk2"/>
                </a:solidFill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0011</a:t>
            </a:r>
            <a:r>
              <a:rPr lang="en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1111</a:t>
            </a:r>
            <a:r>
              <a:rPr lang="en" sz="2000">
                <a:solidFill>
                  <a:schemeClr val="dk2"/>
                </a:solidFill>
                <a:highlight>
                  <a:schemeClr val="accent4"/>
                </a:highlight>
                <a:latin typeface="Lato"/>
                <a:ea typeface="Lato"/>
                <a:cs typeface="Lato"/>
                <a:sym typeface="Lato"/>
              </a:rPr>
              <a:t>0100</a:t>
            </a:r>
            <a:endParaRPr sz="2000">
              <a:solidFill>
                <a:schemeClr val="dk2"/>
              </a:solidFill>
              <a:highlight>
                <a:schemeClr val="accent4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