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1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4.wdp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23220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800" kern="1200" dirty="0">
                <a:solidFill>
                  <a:srgbClr val="1E623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2"/>
          <p:cNvPicPr>
            <a:picLocks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r="303"/>
          <a:stretch/>
        </p:blipFill>
        <p:spPr bwMode="auto">
          <a:xfrm>
            <a:off x="0" y="0"/>
            <a:ext cx="9144000" cy="2557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136525" y="5400095"/>
            <a:ext cx="1920875" cy="1381705"/>
            <a:chOff x="136525" y="5353050"/>
            <a:chExt cx="1920875" cy="138170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75000" l="1429" r="99048">
                          <a14:foregroundMark x1="66190" y1="46507" x2="66190" y2="46507"/>
                          <a14:foregroundMark x1="84444" y1="47794" x2="84444" y2="47794"/>
                          <a14:foregroundMark x1="43016" y1="30147" x2="43016" y2="30147"/>
                          <a14:foregroundMark x1="52063" y1="34007" x2="52063" y2="34007"/>
                          <a14:foregroundMark x1="65397" y1="32904" x2="65397" y2="32904"/>
                          <a14:foregroundMark x1="75238" y1="31985" x2="75238" y2="31985"/>
                          <a14:foregroundMark x1="84762" y1="30515" x2="84762" y2="30515"/>
                          <a14:foregroundMark x1="93968" y1="30147" x2="93968" y2="30147"/>
                          <a14:foregroundMark x1="38889" y1="20037" x2="38889" y2="20037"/>
                          <a14:foregroundMark x1="7778" y1="69485" x2="7778" y2="69485"/>
                          <a14:foregroundMark x1="19048" y1="68566" x2="19048" y2="68566"/>
                          <a14:foregroundMark x1="26349" y1="68566" x2="26349" y2="68566"/>
                          <a14:foregroundMark x1="38413" y1="68934" x2="38413" y2="68934"/>
                          <a14:foregroundMark x1="47143" y1="67463" x2="47143" y2="67463"/>
                          <a14:foregroundMark x1="58730" y1="68934" x2="58730" y2="68934"/>
                          <a14:foregroundMark x1="67460" y1="68566" x2="67460" y2="68566"/>
                          <a14:foregroundMark x1="75714" y1="69853" x2="75714" y2="69853"/>
                          <a14:foregroundMark x1="84444" y1="69485" x2="84444" y2="69485"/>
                          <a14:foregroundMark x1="95079" y1="68934" x2="95079" y2="68934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98" b="16632"/>
            <a:stretch/>
          </p:blipFill>
          <p:spPr bwMode="auto">
            <a:xfrm>
              <a:off x="136525" y="5566824"/>
              <a:ext cx="1920875" cy="1167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24816" l="10000" r="900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24" r="46258" b="74203"/>
            <a:stretch/>
          </p:blipFill>
          <p:spPr bwMode="auto">
            <a:xfrm>
              <a:off x="588397" y="5353050"/>
              <a:ext cx="580445" cy="427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2221675" y="5932451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E62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Systems Engineering</a:t>
            </a:r>
            <a:br>
              <a:rPr lang="en-US" dirty="0">
                <a:solidFill>
                  <a:srgbClr val="1E62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1E62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Operations Research</a:t>
            </a:r>
          </a:p>
        </p:txBody>
      </p:sp>
    </p:spTree>
    <p:extLst>
      <p:ext uri="{BB962C8B-B14F-4D97-AF65-F5344CB8AC3E}">
        <p14:creationId xmlns:p14="http://schemas.microsoft.com/office/powerpoint/2010/main" val="52121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F380D5-8039-486A-A845-DEC23FAB4568}" type="datetime1">
              <a:rPr lang="en-US">
                <a:solidFill>
                  <a:srgbClr val="000000"/>
                </a:solidFill>
              </a:rPr>
              <a:pPr/>
              <a:t>6/26/2018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935-1303-44BA-BDF9-B541015E6A7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83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C5C2D-9714-4F39-91ED-48E506C1F1DA}" type="datetime1">
              <a:rPr lang="en-US">
                <a:solidFill>
                  <a:srgbClr val="000000"/>
                </a:solidFill>
              </a:rPr>
              <a:pPr/>
              <a:t>6/26/2018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935-1303-44BA-BDF9-B541015E6A7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61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BBF4D8-BDFF-426B-A02C-80E3122D3F8E}" type="datetime1">
              <a:rPr lang="en-US">
                <a:solidFill>
                  <a:srgbClr val="000000"/>
                </a:solidFill>
              </a:rPr>
              <a:pPr/>
              <a:t>6/26/2018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935-1303-44BA-BDF9-B541015E6A7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67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1588D3-8B7F-4807-A820-9735931A9D3A}" type="datetime1">
              <a:rPr lang="en-US">
                <a:solidFill>
                  <a:srgbClr val="000000"/>
                </a:solidFill>
              </a:rPr>
              <a:pPr/>
              <a:t>6/26/2018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935-1303-44BA-BDF9-B541015E6A7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520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A22584-BCF7-4BD0-83D6-392A101C318C}" type="datetime1">
              <a:rPr lang="en-US">
                <a:solidFill>
                  <a:srgbClr val="000000"/>
                </a:solidFill>
              </a:rPr>
              <a:pPr/>
              <a:t>6/26/2018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935-1303-44BA-BDF9-B541015E6A7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68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C31E67-077E-4FEE-991B-32EBC7B902EB}" type="datetime1">
              <a:rPr lang="en-US">
                <a:solidFill>
                  <a:srgbClr val="000000"/>
                </a:solidFill>
              </a:rPr>
              <a:pPr/>
              <a:t>6/26/2018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935-1303-44BA-BDF9-B541015E6A7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881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45D115-C941-44CB-83A5-16DB5368356C}" type="datetime1">
              <a:rPr lang="en-US">
                <a:solidFill>
                  <a:srgbClr val="000000"/>
                </a:solidFill>
              </a:rPr>
              <a:pPr/>
              <a:t>6/26/2018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935-1303-44BA-BDF9-B541015E6A7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914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6CB504-5E18-4E5C-A3CB-887AC45FF531}" type="datetime1">
              <a:rPr lang="en-US">
                <a:solidFill>
                  <a:srgbClr val="000000"/>
                </a:solidFill>
              </a:rPr>
              <a:pPr/>
              <a:t>6/26/2018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935-1303-44BA-BDF9-B541015E6A7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30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14392C-55FC-4B5D-96B0-EEA92525163D}" type="datetime1">
              <a:rPr lang="en-US">
                <a:solidFill>
                  <a:srgbClr val="000000"/>
                </a:solidFill>
              </a:rPr>
              <a:pPr/>
              <a:t>6/26/2018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935-1303-44BA-BDF9-B541015E6A7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089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11C43-8C40-4588-B7F3-EBF6C2BA2994}" type="datetime1">
              <a:rPr lang="en-US">
                <a:solidFill>
                  <a:srgbClr val="000000"/>
                </a:solidFill>
              </a:rPr>
              <a:pPr/>
              <a:t>6/26/2018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935-1303-44BA-BDF9-B541015E6A7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492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553199"/>
            <a:ext cx="4572000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00" kern="1200" smtClean="0">
                <a:solidFill>
                  <a:srgbClr val="1E623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40E139D-8F7D-43AA-BBE4-93467E6317BC}" type="slidenum">
              <a:rPr/>
              <a:pPr/>
              <a:t>‹#›</a:t>
            </a:fld>
            <a:endParaRPr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-4641" y="1087343"/>
            <a:ext cx="9144000" cy="0"/>
          </a:xfrm>
          <a:prstGeom prst="line">
            <a:avLst/>
          </a:prstGeom>
          <a:ln w="76200">
            <a:solidFill>
              <a:srgbClr val="E2A8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  <a:ln w="76200">
            <a:solidFill>
              <a:srgbClr val="1E6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7828057" y="60305"/>
            <a:ext cx="1248566" cy="898108"/>
            <a:chOff x="136525" y="5353050"/>
            <a:chExt cx="1920875" cy="1381705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75000" l="1429" r="99048">
                          <a14:foregroundMark x1="66190" y1="46507" x2="66190" y2="46507"/>
                          <a14:foregroundMark x1="84444" y1="47794" x2="84444" y2="47794"/>
                          <a14:foregroundMark x1="43016" y1="30147" x2="43016" y2="30147"/>
                          <a14:foregroundMark x1="52063" y1="34007" x2="52063" y2="34007"/>
                          <a14:foregroundMark x1="65397" y1="32904" x2="65397" y2="32904"/>
                          <a14:foregroundMark x1="75238" y1="31985" x2="75238" y2="31985"/>
                          <a14:foregroundMark x1="84762" y1="30515" x2="84762" y2="30515"/>
                          <a14:foregroundMark x1="93968" y1="30147" x2="93968" y2="30147"/>
                          <a14:foregroundMark x1="38889" y1="20037" x2="38889" y2="20037"/>
                          <a14:foregroundMark x1="7778" y1="69485" x2="7778" y2="69485"/>
                          <a14:foregroundMark x1="19048" y1="68566" x2="19048" y2="68566"/>
                          <a14:foregroundMark x1="26349" y1="68566" x2="26349" y2="68566"/>
                          <a14:foregroundMark x1="38413" y1="68934" x2="38413" y2="68934"/>
                          <a14:foregroundMark x1="47143" y1="67463" x2="47143" y2="67463"/>
                          <a14:foregroundMark x1="58730" y1="68934" x2="58730" y2="68934"/>
                          <a14:foregroundMark x1="67460" y1="68566" x2="67460" y2="68566"/>
                          <a14:foregroundMark x1="75714" y1="69853" x2="75714" y2="69853"/>
                          <a14:foregroundMark x1="84444" y1="69485" x2="84444" y2="69485"/>
                          <a14:foregroundMark x1="95079" y1="68934" x2="95079" y2="68934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98" b="16632"/>
            <a:stretch/>
          </p:blipFill>
          <p:spPr bwMode="auto">
            <a:xfrm>
              <a:off x="136525" y="5566824"/>
              <a:ext cx="1920875" cy="1167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0" b="24816" l="10000" r="900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24" r="46258" b="74203"/>
            <a:stretch/>
          </p:blipFill>
          <p:spPr bwMode="auto">
            <a:xfrm>
              <a:off x="588397" y="5353050"/>
              <a:ext cx="580445" cy="427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282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06 (50 points)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49" y="1188302"/>
            <a:ext cx="8616777" cy="4525963"/>
          </a:xfrm>
        </p:spPr>
        <p:txBody>
          <a:bodyPr>
            <a:noAutofit/>
          </a:bodyPr>
          <a:lstStyle/>
          <a:p>
            <a:r>
              <a:rPr lang="en-US" sz="1800" dirty="0"/>
              <a:t>Create a database that holds the variable information and team data (10 points)</a:t>
            </a:r>
          </a:p>
          <a:p>
            <a:r>
              <a:rPr lang="en-US" sz="1800" dirty="0"/>
              <a:t>Build a (0,1) integer programming model that develops the 2018 NFL schedule</a:t>
            </a:r>
          </a:p>
          <a:p>
            <a:pPr lvl="1"/>
            <a:r>
              <a:rPr lang="en-US" sz="1600" dirty="0"/>
              <a:t>Maximizes game quality across the season </a:t>
            </a:r>
          </a:p>
          <a:p>
            <a:pPr lvl="1"/>
            <a:r>
              <a:rPr lang="en-US" sz="1600" dirty="0"/>
              <a:t>Using only the following core constraints:</a:t>
            </a:r>
          </a:p>
          <a:p>
            <a:pPr marL="800100" indent="231775">
              <a:buFont typeface="+mj-lt"/>
              <a:buAutoNum type="arabicPeriod"/>
            </a:pPr>
            <a:r>
              <a:rPr lang="en-US" sz="1100" dirty="0"/>
              <a:t>Each game is played exactly once during the season (3 points)</a:t>
            </a:r>
          </a:p>
          <a:p>
            <a:pPr marL="800100" indent="231775">
              <a:buFont typeface="+mj-lt"/>
              <a:buAutoNum type="arabicPeriod"/>
            </a:pPr>
            <a:r>
              <a:rPr lang="en-US" sz="1100" dirty="0"/>
              <a:t>Teams play exactly one game per week (count the BYE as a game) (3 points)</a:t>
            </a:r>
          </a:p>
          <a:p>
            <a:pPr marL="800100" indent="231775">
              <a:buFont typeface="+mj-lt"/>
              <a:buAutoNum type="arabicPeriod"/>
            </a:pPr>
            <a:r>
              <a:rPr lang="en-US" sz="1100" dirty="0"/>
              <a:t>Byes can only happen between weeks 4 and 11 (3 points)</a:t>
            </a:r>
          </a:p>
          <a:p>
            <a:pPr marL="800100" indent="231775">
              <a:buFont typeface="+mj-lt"/>
              <a:buAutoNum type="arabicPeriod"/>
            </a:pPr>
            <a:r>
              <a:rPr lang="en-US" sz="1100" dirty="0"/>
              <a:t>No more than 6 byes in a given a week (3 points)</a:t>
            </a:r>
          </a:p>
          <a:p>
            <a:pPr marL="800100" indent="231775">
              <a:buFont typeface="+mj-lt"/>
              <a:buAutoNum type="arabicPeriod"/>
            </a:pPr>
            <a:r>
              <a:rPr lang="en-US" sz="1100" dirty="0"/>
              <a:t>No team that had an early bye (week 4) in 2017 can have an early bye game (week 4) in 2018 (2 points)</a:t>
            </a:r>
          </a:p>
          <a:p>
            <a:pPr marL="800100" indent="231775">
              <a:buFont typeface="+mj-lt"/>
              <a:buAutoNum type="arabicPeriod"/>
            </a:pPr>
            <a:r>
              <a:rPr lang="en-US" sz="1100" dirty="0"/>
              <a:t>There is one Thursday Night Game per week for weeks 1 through 16 (no Thursday Night Game in week 17) (3 points)</a:t>
            </a:r>
          </a:p>
          <a:p>
            <a:pPr marL="800100" indent="231775">
              <a:buFont typeface="+mj-lt"/>
              <a:buAutoNum type="arabicPeriod"/>
            </a:pPr>
            <a:r>
              <a:rPr lang="en-US" sz="1100" dirty="0"/>
              <a:t>There are two Saturday Night Games in Week 16 (one </a:t>
            </a:r>
            <a:r>
              <a:rPr lang="en-US" sz="1100" dirty="0" err="1"/>
              <a:t>SatE</a:t>
            </a:r>
            <a:r>
              <a:rPr lang="en-US" sz="1100" dirty="0"/>
              <a:t> and one </a:t>
            </a:r>
            <a:r>
              <a:rPr lang="en-US" sz="1100" dirty="0" err="1"/>
              <a:t>SatL</a:t>
            </a:r>
            <a:r>
              <a:rPr lang="en-US" sz="1100" dirty="0"/>
              <a:t>) (3 points)</a:t>
            </a:r>
          </a:p>
          <a:p>
            <a:pPr marL="800100" indent="231775">
              <a:buFont typeface="+mj-lt"/>
              <a:buAutoNum type="arabicPeriod"/>
            </a:pPr>
            <a:r>
              <a:rPr lang="en-US" sz="1100" dirty="0"/>
              <a:t>There is only one “double header” game in weeks 1 through 16 (and two in week 17) (5 points)</a:t>
            </a:r>
          </a:p>
          <a:p>
            <a:pPr marL="800100" indent="231775">
              <a:buFont typeface="+mj-lt"/>
              <a:buAutoNum type="arabicPeriod"/>
            </a:pPr>
            <a:r>
              <a:rPr lang="en-US" sz="1100" dirty="0"/>
              <a:t>There is exactly one Sunday Night Game per week in weeks 1 through 16 (no Sunday Night Game in week 17) (5 points)</a:t>
            </a:r>
          </a:p>
          <a:p>
            <a:pPr marL="800100" indent="231775">
              <a:buFont typeface="+mj-lt"/>
              <a:buAutoNum type="arabicPeriod"/>
            </a:pPr>
            <a:r>
              <a:rPr lang="en-US" sz="1100" dirty="0"/>
              <a:t>The following rules apply to Monday night games:</a:t>
            </a:r>
          </a:p>
          <a:p>
            <a:pPr marL="1200150" lvl="2" indent="231775"/>
            <a:r>
              <a:rPr lang="en-US" sz="900" dirty="0"/>
              <a:t>There are two Monday night games in week 1 (3 points)</a:t>
            </a:r>
          </a:p>
          <a:p>
            <a:pPr marL="1200150" lvl="2" indent="231775"/>
            <a:r>
              <a:rPr lang="en-US" sz="900" dirty="0"/>
              <a:t>The late Monday Night Game must be hosted by a West Coast Team (SD, SF, SEA, OAK, LAR) (4 points)</a:t>
            </a:r>
          </a:p>
          <a:p>
            <a:pPr marL="1200150" lvl="2" indent="231775"/>
            <a:r>
              <a:rPr lang="en-US" sz="900" dirty="0"/>
              <a:t>There in exactly one Monday night game per week in weeks 2 through 16 (no Monday Night Game in Week 17)  (3 points)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Constraint names will use the following convention: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</a:rPr>
              <a:t>Constraint names will start with the constraint number (e.g., 01_, 02_, 03_, …, 10a_, 10b_10c_)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</a:rPr>
              <a:t>Single digit constraint numbers will be preceded with a “0”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 err="1">
                <a:solidFill>
                  <a:srgbClr val="000000"/>
                </a:solidFill>
              </a:rPr>
              <a:t>eg</a:t>
            </a:r>
            <a:r>
              <a:rPr lang="en-US" sz="1200" dirty="0">
                <a:solidFill>
                  <a:srgbClr val="000000"/>
                </a:solidFill>
              </a:rPr>
              <a:t>:  “01_EachGameOnce_DAL_WAS”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</a:rPr>
              <a:t>Sub constraints will have letters following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 err="1">
                <a:solidFill>
                  <a:srgbClr val="000000"/>
                </a:solidFill>
              </a:rPr>
              <a:t>eg</a:t>
            </a:r>
            <a:r>
              <a:rPr lang="en-US" sz="1200" dirty="0">
                <a:solidFill>
                  <a:srgbClr val="000000"/>
                </a:solidFill>
              </a:rPr>
              <a:t>: “10b_WestCoastOnlyMon1”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</a:rPr>
              <a:t>Do not mess this up – your grade is counting on it</a:t>
            </a:r>
          </a:p>
          <a:p>
            <a:pPr marL="1657350" lvl="3" indent="231775"/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935-1303-44BA-BDF9-B541015E6A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96152"/>
      </p:ext>
    </p:extLst>
  </p:cSld>
  <p:clrMapOvr>
    <a:masterClrMapping/>
  </p:clrMapOvr>
</p:sld>
</file>

<file path=ppt/theme/theme1.xml><?xml version="1.0" encoding="utf-8"?>
<a:theme xmlns:a="http://schemas.openxmlformats.org/drawingml/2006/main" name="1_OR604Template">
  <a:themeElements>
    <a:clrScheme name="Mason 1">
      <a:dk1>
        <a:srgbClr val="000000"/>
      </a:dk1>
      <a:lt1>
        <a:srgbClr val="FFFFFF"/>
      </a:lt1>
      <a:dk2>
        <a:srgbClr val="505A2D"/>
      </a:dk2>
      <a:lt2>
        <a:srgbClr val="9EB060"/>
      </a:lt2>
      <a:accent1>
        <a:srgbClr val="505A2D"/>
      </a:accent1>
      <a:accent2>
        <a:srgbClr val="788843"/>
      </a:accent2>
      <a:accent3>
        <a:srgbClr val="C4CF9F"/>
      </a:accent3>
      <a:accent4>
        <a:srgbClr val="D8DFBF"/>
      </a:accent4>
      <a:accent5>
        <a:srgbClr val="EBEFDF"/>
      </a:accent5>
      <a:accent6>
        <a:srgbClr val="F8FAF4"/>
      </a:accent6>
      <a:hlink>
        <a:srgbClr val="006600"/>
      </a:hlink>
      <a:folHlink>
        <a:srgbClr val="00CC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</TotalTime>
  <Words>358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1_OR604Template</vt:lpstr>
      <vt:lpstr>Homework 06 (50 points)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604 Practical Optimization</dc:title>
  <dc:creator>Steve</dc:creator>
  <cp:lastModifiedBy>Bowers, Colin</cp:lastModifiedBy>
  <cp:revision>71</cp:revision>
  <dcterms:created xsi:type="dcterms:W3CDTF">2016-03-27T17:17:41Z</dcterms:created>
  <dcterms:modified xsi:type="dcterms:W3CDTF">2018-06-26T12:59:59Z</dcterms:modified>
</cp:coreProperties>
</file>