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91" r:id="rId2"/>
    <p:sldId id="298" r:id="rId3"/>
    <p:sldId id="469" r:id="rId4"/>
    <p:sldId id="470" r:id="rId5"/>
    <p:sldId id="471" r:id="rId6"/>
    <p:sldId id="472" r:id="rId7"/>
    <p:sldId id="473" r:id="rId8"/>
    <p:sldId id="474" r:id="rId9"/>
    <p:sldId id="462" r:id="rId10"/>
    <p:sldId id="475" r:id="rId11"/>
    <p:sldId id="476" r:id="rId12"/>
    <p:sldId id="477" r:id="rId13"/>
    <p:sldId id="463" r:id="rId14"/>
    <p:sldId id="478" r:id="rId15"/>
    <p:sldId id="479" r:id="rId16"/>
    <p:sldId id="480" r:id="rId17"/>
    <p:sldId id="464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65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66" r:id="rId37"/>
    <p:sldId id="498" r:id="rId38"/>
    <p:sldId id="502" r:id="rId39"/>
    <p:sldId id="499" r:id="rId40"/>
    <p:sldId id="500" r:id="rId41"/>
    <p:sldId id="501" r:id="rId42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33CC"/>
    <a:srgbClr val="CC0000"/>
    <a:srgbClr val="FFFF00"/>
    <a:srgbClr val="FF9966"/>
    <a:srgbClr val="FF6600"/>
    <a:srgbClr val="D6009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29" autoAdjust="0"/>
  </p:normalViewPr>
  <p:slideViewPr>
    <p:cSldViewPr snapToObjects="1">
      <p:cViewPr>
        <p:scale>
          <a:sx n="75" d="100"/>
          <a:sy n="75" d="100"/>
        </p:scale>
        <p:origin x="-1740" y="-378"/>
      </p:cViewPr>
      <p:guideLst>
        <p:guide orient="horz" pos="720"/>
        <p:guide pos="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fld id="{7E7BAD4B-899E-42C7-9DDB-1665DF872402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5715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fld id="{FEBD66AB-0CC1-461D-90DA-FD690D3988C5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05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64B1AE-ED3F-4246-A7B7-846DD1866809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779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577FE-C70F-46EA-9039-D4F4423B3355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80281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02F3DF-5BDE-4A28-A860-D3D62BDA30BD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804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CA33B-E7D1-4FE3-B460-A51D56671C0F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806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4D92D-AB2A-45D7-A6D9-544D280C2405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808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76FC6C-201A-4291-B7FE-E8E4ED41A004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812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1FBAAE-2083-4AD5-B27C-B88F1DEA4B1C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81408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D8EB6-DF9B-4434-87E2-07FD7FD4BC4F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816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174845-4EF1-4449-9B36-AE0BA47923D8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818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934DE-7444-4C20-82AD-80D3C9829F12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820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7088B2-CDCC-4463-9A3D-3B12EB215365}" type="slidenum">
              <a:rPr lang="en-CA" altLang="en-US"/>
              <a:pPr/>
              <a:t>31</a:t>
            </a:fld>
            <a:endParaRPr lang="en-CA" altLang="en-US"/>
          </a:p>
        </p:txBody>
      </p:sp>
      <p:sp>
        <p:nvSpPr>
          <p:cNvPr id="822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A91FD-01B6-4AA8-BF58-36E7A92786AD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78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FF38E-2AD3-4B52-AD0E-DCDADF0FBFEA}" type="slidenum">
              <a:rPr lang="en-CA" altLang="en-US"/>
              <a:pPr/>
              <a:t>33</a:t>
            </a:fld>
            <a:endParaRPr lang="en-CA" altLang="en-US"/>
          </a:p>
        </p:txBody>
      </p:sp>
      <p:sp>
        <p:nvSpPr>
          <p:cNvPr id="825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67F5E-33CF-4B8D-9594-4AD57D73D6DF}" type="slidenum">
              <a:rPr lang="en-CA" altLang="en-US"/>
              <a:pPr/>
              <a:t>34</a:t>
            </a:fld>
            <a:endParaRPr lang="en-CA" altLang="en-US"/>
          </a:p>
        </p:txBody>
      </p:sp>
      <p:sp>
        <p:nvSpPr>
          <p:cNvPr id="827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895DA-C937-4F58-8342-AC06514B7BF6}" type="slidenum">
              <a:rPr lang="en-CA" altLang="en-US"/>
              <a:pPr/>
              <a:t>35</a:t>
            </a:fld>
            <a:endParaRPr lang="en-CA" altLang="en-US"/>
          </a:p>
        </p:txBody>
      </p:sp>
      <p:sp>
        <p:nvSpPr>
          <p:cNvPr id="829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5273E3-1DD2-4244-AAAC-E7F81C2A90AF}" type="slidenum">
              <a:rPr lang="en-CA" altLang="en-US"/>
              <a:pPr/>
              <a:t>37</a:t>
            </a:fld>
            <a:endParaRPr lang="en-CA" altLang="en-US"/>
          </a:p>
        </p:txBody>
      </p:sp>
      <p:sp>
        <p:nvSpPr>
          <p:cNvPr id="831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8F710-5EB0-42A1-B785-A2F6472C6E3F}" type="slidenum">
              <a:rPr lang="en-CA" altLang="en-US"/>
              <a:pPr/>
              <a:t>39</a:t>
            </a:fld>
            <a:endParaRPr lang="en-CA" altLang="en-US"/>
          </a:p>
        </p:txBody>
      </p:sp>
      <p:sp>
        <p:nvSpPr>
          <p:cNvPr id="833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DBD37E-B8BA-43C4-894F-706D61ABB467}" type="slidenum">
              <a:rPr lang="en-CA" altLang="en-US"/>
              <a:pPr/>
              <a:t>40</a:t>
            </a:fld>
            <a:endParaRPr lang="en-CA" altLang="en-US"/>
          </a:p>
        </p:txBody>
      </p:sp>
      <p:sp>
        <p:nvSpPr>
          <p:cNvPr id="835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9875A-9275-4C88-A4EB-F533468DD9C4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785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C12F3-3180-4AA7-A87C-5F27411F1C83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788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272F4-22C9-4C08-B9B9-95B94DADC892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790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8502A-7A45-45A3-A88E-AC92B288EB73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792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C8E1C-042A-4833-AE9E-A728B581BCB7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794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8B30A-8682-4422-862B-43E715328CE9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798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32E27-9241-4C46-A4D6-9859B2800EF1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800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82" name="Picture 2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545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>
            <a:off x="0" y="527050"/>
            <a:ext cx="6686550" cy="204788"/>
          </a:xfrm>
          <a:prstGeom prst="homePlate">
            <a:avLst>
              <a:gd name="adj" fmla="val 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839685" name="Picture 1029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0"/>
            <a:ext cx="253841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686" name="Rectangle 1030"/>
          <p:cNvSpPr>
            <a:spLocks noChangeArrowheads="1"/>
          </p:cNvSpPr>
          <p:nvPr/>
        </p:nvSpPr>
        <p:spPr bwMode="auto">
          <a:xfrm>
            <a:off x="457200" y="35814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7640F5B8-C13E-4A77-B7FC-FEF60D44CC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82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23DB91A3-D6DA-4A68-A137-2A89B9CC94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90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44A454FC-BF30-4711-992F-4ACD6B0E8B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02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385A13E6-DA07-4CDA-B1AA-EC9BE90299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6580E0C5-9866-48B2-BE5F-ED71891D2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66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B5FA4073-7120-4DE7-BF6C-2BF055F8DE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1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46E58411-83B8-4F22-BBFB-114C5C8907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13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625260FC-E8B6-45AE-B6AC-CF4267E131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28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ABC8A9B9-24D4-4058-8A0B-2CA47A16C0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01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3F7EF0CA-97B3-40E3-965E-54F3E57DE0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68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3865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38660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ea typeface="+mn-ea"/>
              </a:defRPr>
            </a:lvl1pPr>
          </a:lstStyle>
          <a:p>
            <a:r>
              <a:rPr lang="en-US" altLang="en-US"/>
              <a:t>14-</a:t>
            </a:r>
            <a:fld id="{F6816C18-2E1D-47F1-8C10-6639E0BE43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38661" name="Rectangle 1029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 flipV="1">
            <a:off x="0" y="1371600"/>
            <a:ext cx="9144000" cy="76200"/>
          </a:xfrm>
          <a:prstGeom prst="homePlate">
            <a:avLst>
              <a:gd name="adj" fmla="val 0"/>
            </a:avLst>
          </a:prstGeom>
          <a:solidFill>
            <a:srgbClr val="BFAF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838663" name="Picture 1031" descr="Pink tissue pape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0" y="0"/>
            <a:ext cx="946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03A2F"/>
        </a:buClr>
        <a:buFont typeface="Times" pitchFamily="112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03A2F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88" name="Rectangle 1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9489" name="Group 17"/>
          <p:cNvGrpSpPr>
            <a:grpSpLocks/>
          </p:cNvGrpSpPr>
          <p:nvPr/>
        </p:nvGrpSpPr>
        <p:grpSpPr bwMode="auto">
          <a:xfrm>
            <a:off x="0" y="17463"/>
            <a:ext cx="9144000" cy="6858000"/>
            <a:chOff x="0" y="0"/>
            <a:chExt cx="5760" cy="4320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 flipH="1">
              <a:off x="0" y="712"/>
              <a:ext cx="2443" cy="276"/>
            </a:xfrm>
            <a:prstGeom prst="homePlat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DFD3C7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aseline="-25000">
                <a:latin typeface="Times New Roman" charset="0"/>
              </a:endParaRPr>
            </a:p>
          </p:txBody>
        </p:sp>
        <p:pic>
          <p:nvPicPr>
            <p:cNvPr id="489491" name="Picture 19" descr="Pink tissue pap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" y="0"/>
              <a:ext cx="3426" cy="4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9492" name="Picture 2" descr="awtri_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25574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489494" name="Rectangle 2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2133600"/>
            <a:ext cx="3248025" cy="2667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>
                <a:solidFill>
                  <a:schemeClr val="tx1"/>
                </a:solidFill>
              </a:rPr>
              <a:t>Chapter 14:</a:t>
            </a:r>
            <a:r>
              <a:rPr lang="en-US" altLang="en-US" sz="4000">
                <a:solidFill>
                  <a:srgbClr val="559E97"/>
                </a:solidFill>
              </a:rPr>
              <a:t> </a:t>
            </a:r>
            <a:br>
              <a:rPr lang="en-US" altLang="en-US" sz="4000">
                <a:solidFill>
                  <a:srgbClr val="559E97"/>
                </a:solidFill>
              </a:rPr>
            </a:br>
            <a:r>
              <a:rPr lang="en-US" altLang="en-US" sz="2800">
                <a:solidFill>
                  <a:srgbClr val="559E97"/>
                </a:solidFill>
              </a:rPr>
              <a:t/>
            </a:r>
            <a:br>
              <a:rPr lang="en-US" altLang="en-US" sz="2800">
                <a:solidFill>
                  <a:srgbClr val="559E97"/>
                </a:solidFill>
              </a:rPr>
            </a:br>
            <a:r>
              <a:rPr lang="en-US" altLang="en-US" sz="2800">
                <a:solidFill>
                  <a:srgbClr val="559E97"/>
                </a:solidFill>
              </a:rPr>
              <a:t>More About Classes</a:t>
            </a:r>
            <a:endParaRPr lang="en-US" altLang="en-US" sz="3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AA5314C6-F490-46AF-8938-03936BB5FF1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Friends of Classes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06575"/>
            <a:ext cx="8240713" cy="3702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/>
              <a:t>Friend</a:t>
            </a:r>
            <a:r>
              <a:rPr lang="en-US" altLang="en-US" sz="2800"/>
              <a:t>: a function or class that is not a member of a class, but has access to private members of the class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 friend function can be a stand-alone function or a member function of another class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It is declared a friend of a class with </a:t>
            </a:r>
            <a:r>
              <a:rPr lang="en-US" altLang="en-US" sz="2800">
                <a:latin typeface="Courier New" pitchFamily="112" charset="0"/>
              </a:rPr>
              <a:t>friend</a:t>
            </a:r>
            <a:r>
              <a:rPr lang="en-US" altLang="en-US" sz="2800"/>
              <a:t> keyword in the function prototype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03AA3A92-05EE-484D-9961-911072733EE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77800"/>
            <a:ext cx="7924800" cy="1143000"/>
          </a:xfrm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latin typeface="Courier New" pitchFamily="112" charset="0"/>
              </a:rPr>
              <a:t>friend</a:t>
            </a:r>
            <a:r>
              <a:rPr lang="en-US" altLang="en-US"/>
              <a:t> Function Declarations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63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Stand-alone function: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112" charset="0"/>
              </a:rPr>
              <a:t>friend void setAVal(intVal&amp;, int);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112" charset="0"/>
              </a:rPr>
              <a:t>// declares setAVal function to be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112" charset="0"/>
              </a:rPr>
              <a:t>// a friend of this class</a:t>
            </a:r>
          </a:p>
          <a:p>
            <a:pPr>
              <a:lnSpc>
                <a:spcPct val="90000"/>
              </a:lnSpc>
            </a:pPr>
            <a:r>
              <a:rPr lang="en-US" altLang="en-US"/>
              <a:t>Member function of another class: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>
                <a:latin typeface="Courier New" pitchFamily="112" charset="0"/>
              </a:rPr>
              <a:t>friend void SomeClass::setNum(int num)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>
                <a:latin typeface="Courier New" pitchFamily="112" charset="0"/>
              </a:rPr>
              <a:t>// setNum function from SomeClass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>
                <a:latin typeface="Courier New" pitchFamily="112" charset="0"/>
              </a:rPr>
              <a:t>// class is a friend of this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AD6D0E10-9361-415C-95C0-BCAD535BE2F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3213"/>
            <a:ext cx="7743825" cy="992187"/>
          </a:xfrm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latin typeface="Courier New" pitchFamily="112" charset="0"/>
              </a:rPr>
              <a:t>friend</a:t>
            </a:r>
            <a:r>
              <a:rPr lang="en-US" altLang="en-US"/>
              <a:t> Class Declarations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29600" cy="45720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2400"/>
              <a:t>Class as a friend of a class: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itchFamily="112" charset="0"/>
              </a:rPr>
              <a:t>class FriendClass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itchFamily="112" charset="0"/>
              </a:rPr>
              <a:t>{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itchFamily="112" charset="0"/>
              </a:rPr>
              <a:t>	...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itchFamily="112" charset="0"/>
              </a:rPr>
              <a:t>};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itchFamily="112" charset="0"/>
              </a:rPr>
              <a:t>class NewClass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itchFamily="112" charset="0"/>
              </a:rPr>
              <a:t>{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itchFamily="112" charset="0"/>
              </a:rPr>
              <a:t>	public: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itchFamily="112" charset="0"/>
              </a:rPr>
              <a:t>	  friend class FriendClass; // declares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itchFamily="112" charset="0"/>
              </a:rPr>
              <a:t>	// entire class FriendClass as a friend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itchFamily="112" charset="0"/>
              </a:rPr>
              <a:t>	// of this class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/>
              <a:t>	…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itchFamily="112" charset="0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Memberwise Assignment</a:t>
            </a:r>
          </a:p>
        </p:txBody>
      </p:sp>
      <p:sp>
        <p:nvSpPr>
          <p:cNvPr id="770052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14.3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C779F59E-53D5-4C16-A39E-CE2B0B159DA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Memberwise Assignment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Can use </a:t>
            </a:r>
            <a:r>
              <a:rPr lang="en-US" altLang="en-US" sz="2800">
                <a:latin typeface="Courier New" pitchFamily="112" charset="0"/>
              </a:rPr>
              <a:t>=</a:t>
            </a:r>
            <a:r>
              <a:rPr lang="en-US" altLang="en-US" sz="2800"/>
              <a:t> to assign one object to another, or to initialize an object with an object’s data</a:t>
            </a:r>
          </a:p>
          <a:p>
            <a:r>
              <a:rPr lang="en-US" altLang="en-US" sz="2800"/>
              <a:t>Copies member to member.  </a:t>
            </a:r>
            <a:r>
              <a:rPr lang="en-US" altLang="en-US" sz="2800" i="1"/>
              <a:t>e.g.</a:t>
            </a:r>
            <a:r>
              <a:rPr lang="en-US" altLang="en-US" sz="2800"/>
              <a:t>,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itchFamily="112" charset="0"/>
              </a:rPr>
              <a:t>instance2 = instance1;</a:t>
            </a:r>
            <a:r>
              <a:rPr lang="en-US" altLang="en-US" sz="2400"/>
              <a:t> 	means: 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400"/>
              <a:t>	copy all member values from </a:t>
            </a:r>
            <a:r>
              <a:rPr lang="en-US" altLang="en-US" sz="2400">
                <a:latin typeface="Courier New" pitchFamily="112" charset="0"/>
              </a:rPr>
              <a:t>instance1</a:t>
            </a:r>
            <a:r>
              <a:rPr lang="en-US" altLang="en-US" sz="2400"/>
              <a:t> and assign to the corresponding member variables of </a:t>
            </a:r>
            <a:r>
              <a:rPr lang="en-US" altLang="en-US" sz="2400">
                <a:latin typeface="Courier New" pitchFamily="112" charset="0"/>
              </a:rPr>
              <a:t>instance2</a:t>
            </a:r>
          </a:p>
          <a:p>
            <a:r>
              <a:rPr lang="en-US" altLang="en-US" sz="2800"/>
              <a:t>Use at initialization: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itchFamily="112" charset="0"/>
              </a:rPr>
              <a:t>Rectangle r2 = r1;</a:t>
            </a:r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CD5E6C27-3017-43A0-9CBB-FAB1FAE8460A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795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46225"/>
            <a:ext cx="54864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666DA808-BC45-4E3B-871A-9B072385C540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796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3225"/>
            <a:ext cx="773747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Copy Constructors</a:t>
            </a:r>
          </a:p>
        </p:txBody>
      </p:sp>
      <p:sp>
        <p:nvSpPr>
          <p:cNvPr id="771076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14.4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A62C7333-FD56-48FB-B8F3-4BFD0C8A296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 Constructors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Special constructor used when a newly created object is initialized to the data of another object of same class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Default copy constructor copies field-to-field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Default copy constructor works fine in many cases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BF6CD14A-7917-4D16-A26C-AB825F3238E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 Constructors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294688" cy="4572000"/>
          </a:xfrm>
        </p:spPr>
        <p:txBody>
          <a:bodyPr/>
          <a:lstStyle/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altLang="en-US"/>
              <a:t>	Problem: what if object contains a pointer?</a:t>
            </a:r>
          </a:p>
          <a:p>
            <a:pPr>
              <a:lnSpc>
                <a:spcPct val="80000"/>
              </a:lnSpc>
              <a:buFont typeface="Times" pitchFamily="112" charset="0"/>
              <a:buNone/>
            </a:pPr>
            <a:r>
              <a:rPr lang="en-US" altLang="en-US" sz="2800"/>
              <a:t>	</a:t>
            </a:r>
            <a:r>
              <a:rPr lang="en-US" altLang="en-US" sz="2400">
                <a:latin typeface="Courier New" pitchFamily="112" charset="0"/>
              </a:rPr>
              <a:t>class SomeClass</a:t>
            </a:r>
          </a:p>
          <a:p>
            <a:pPr>
              <a:lnSpc>
                <a:spcPct val="80000"/>
              </a:lnSpc>
              <a:buFont typeface="Times" pitchFamily="112" charset="0"/>
              <a:buNone/>
            </a:pPr>
            <a:r>
              <a:rPr lang="en-US" altLang="en-US" sz="2800">
                <a:latin typeface="Courier New" pitchFamily="112" charset="0"/>
              </a:rPr>
              <a:t>	</a:t>
            </a:r>
            <a:r>
              <a:rPr lang="en-US" altLang="en-US" sz="2400">
                <a:latin typeface="Courier New" pitchFamily="112" charset="0"/>
              </a:rPr>
              <a:t>{ public: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  SomeClass(int val = 0)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	{value=new int; *value = val;}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  int getVal();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  void setVal(int);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 private: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  int *value;</a:t>
            </a:r>
          </a:p>
          <a:p>
            <a:pPr>
              <a:lnSpc>
                <a:spcPct val="80000"/>
              </a:lnSpc>
              <a:buFont typeface="Times" pitchFamily="112" charset="0"/>
              <a:buNone/>
            </a:pPr>
            <a:r>
              <a:rPr lang="en-US" altLang="en-US" sz="2800">
                <a:latin typeface="Courier New" pitchFamily="112" charset="0"/>
              </a:rPr>
              <a:t>	</a:t>
            </a:r>
            <a:r>
              <a:rPr lang="en-US" altLang="en-US" sz="2400">
                <a:latin typeface="Courier New" pitchFamily="112" charset="0"/>
              </a:rPr>
              <a:t>}</a:t>
            </a:r>
            <a:endParaRPr lang="en-US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Instance and Static Members</a:t>
            </a:r>
          </a:p>
        </p:txBody>
      </p:sp>
      <p:sp>
        <p:nvSpPr>
          <p:cNvPr id="512008" name="Rectangle 8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14.1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F7B20BA7-F005-4841-8B46-E45539E5E08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 Constructors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382000" cy="4114800"/>
          </a:xfrm>
        </p:spPr>
        <p:txBody>
          <a:bodyPr/>
          <a:lstStyle/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/>
              <a:t>	What we get using memberwise copy with objects containing dynamic memory: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itchFamily="112" charset="0"/>
              </a:rPr>
              <a:t>SomeClass object1(5);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itchFamily="112" charset="0"/>
              </a:rPr>
              <a:t>SomeClass object2 = object1;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itchFamily="112" charset="0"/>
              </a:rPr>
              <a:t>object2.setVal(13);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itchFamily="112" charset="0"/>
              </a:rPr>
              <a:t>cout &lt;&lt; object1.getVal(); // also 13</a:t>
            </a:r>
          </a:p>
          <a:p>
            <a:pPr>
              <a:lnSpc>
                <a:spcPct val="80000"/>
              </a:lnSpc>
              <a:buFont typeface="Times" pitchFamily="112" charset="0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112" charset="0"/>
              </a:rPr>
              <a:t>	</a:t>
            </a:r>
            <a:endParaRPr lang="en-US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2057400" y="51816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1797" name="Rectangle 5"/>
          <p:cNvSpPr>
            <a:spLocks noChangeArrowheads="1"/>
          </p:cNvSpPr>
          <p:nvPr/>
        </p:nvSpPr>
        <p:spPr bwMode="auto">
          <a:xfrm>
            <a:off x="5257800" y="51816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1798" name="Rectangle 6"/>
          <p:cNvSpPr>
            <a:spLocks noChangeArrowheads="1"/>
          </p:cNvSpPr>
          <p:nvPr/>
        </p:nvSpPr>
        <p:spPr bwMode="auto">
          <a:xfrm>
            <a:off x="4038600" y="45720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1799" name="Rectangle 7"/>
          <p:cNvSpPr>
            <a:spLocks noChangeArrowheads="1"/>
          </p:cNvSpPr>
          <p:nvPr/>
        </p:nvSpPr>
        <p:spPr bwMode="auto">
          <a:xfrm>
            <a:off x="2743200" y="5791200"/>
            <a:ext cx="609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1800" name="Rectangle 8"/>
          <p:cNvSpPr>
            <a:spLocks noChangeArrowheads="1"/>
          </p:cNvSpPr>
          <p:nvPr/>
        </p:nvSpPr>
        <p:spPr bwMode="auto">
          <a:xfrm>
            <a:off x="5943600" y="5791200"/>
            <a:ext cx="609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2041525" y="4835525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object1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5257800" y="4876800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object2</a:t>
            </a:r>
          </a:p>
        </p:txBody>
      </p:sp>
      <p:sp>
        <p:nvSpPr>
          <p:cNvPr id="801803" name="Text Box 11"/>
          <p:cNvSpPr txBox="1">
            <a:spLocks noChangeArrowheads="1"/>
          </p:cNvSpPr>
          <p:nvPr/>
        </p:nvSpPr>
        <p:spPr bwMode="auto">
          <a:xfrm>
            <a:off x="2590800" y="54102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value</a:t>
            </a:r>
          </a:p>
        </p:txBody>
      </p:sp>
      <p:sp>
        <p:nvSpPr>
          <p:cNvPr id="801804" name="Text Box 12"/>
          <p:cNvSpPr txBox="1">
            <a:spLocks noChangeArrowheads="1"/>
          </p:cNvSpPr>
          <p:nvPr/>
        </p:nvSpPr>
        <p:spPr bwMode="auto">
          <a:xfrm>
            <a:off x="5791200" y="54102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value</a:t>
            </a:r>
          </a:p>
        </p:txBody>
      </p:sp>
      <p:sp>
        <p:nvSpPr>
          <p:cNvPr id="801805" name="Text Box 13"/>
          <p:cNvSpPr txBox="1">
            <a:spLocks noChangeArrowheads="1"/>
          </p:cNvSpPr>
          <p:nvPr/>
        </p:nvSpPr>
        <p:spPr bwMode="auto">
          <a:xfrm>
            <a:off x="4251325" y="4606925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13</a:t>
            </a:r>
          </a:p>
        </p:txBody>
      </p:sp>
      <p:sp>
        <p:nvSpPr>
          <p:cNvPr id="801806" name="Line 14"/>
          <p:cNvSpPr>
            <a:spLocks noChangeShapeType="1"/>
          </p:cNvSpPr>
          <p:nvPr/>
        </p:nvSpPr>
        <p:spPr bwMode="auto">
          <a:xfrm flipV="1">
            <a:off x="3352800" y="4953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807" name="Line 15"/>
          <p:cNvSpPr>
            <a:spLocks noChangeShapeType="1"/>
          </p:cNvSpPr>
          <p:nvPr/>
        </p:nvSpPr>
        <p:spPr bwMode="auto">
          <a:xfrm flipH="1" flipV="1">
            <a:off x="4572000" y="49530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FFE05EFF-10FB-4975-9B85-C522AEA803D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Programmer-Defined </a:t>
            </a:r>
            <a:br>
              <a:rPr lang="en-US" altLang="en-US"/>
            </a:br>
            <a:r>
              <a:rPr lang="en-US" altLang="en-US"/>
              <a:t>Copy Constructor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86800" cy="4114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Allows us to solve problem with objects containing pointers: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itchFamily="112" charset="0"/>
              </a:rPr>
              <a:t>SomeClass::SomeClass(const SomeClass &amp;obj)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	{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  value = new int;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  *value = obj.value;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	}</a:t>
            </a:r>
          </a:p>
          <a:p>
            <a:pPr>
              <a:lnSpc>
                <a:spcPct val="85000"/>
              </a:lnSpc>
            </a:pPr>
            <a:r>
              <a:rPr lang="en-US" altLang="en-US"/>
              <a:t>Copy constructor takes a reference parameter to an object of the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19673BBA-9893-4E5C-9D38-9371D52FD91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Programmer-Defined </a:t>
            </a:r>
            <a:br>
              <a:rPr lang="en-US" altLang="en-US"/>
            </a:br>
            <a:r>
              <a:rPr lang="en-US" altLang="en-US"/>
              <a:t>Copy Constructor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68463"/>
            <a:ext cx="8305800" cy="37417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Each object now points to separate dynamic memory: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itchFamily="112" charset="0"/>
              </a:rPr>
              <a:t>SomeClass object1(5);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itchFamily="112" charset="0"/>
              </a:rPr>
              <a:t>SomeClass object2 = object1;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itchFamily="112" charset="0"/>
              </a:rPr>
              <a:t>object2.setVal(13);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itchFamily="112" charset="0"/>
              </a:rPr>
              <a:t>cout &lt;&lt; object1.getVal(); // still 5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endParaRPr lang="en-US" altLang="en-US"/>
          </a:p>
        </p:txBody>
      </p:sp>
      <p:sp>
        <p:nvSpPr>
          <p:cNvPr id="805892" name="Rectangle 4"/>
          <p:cNvSpPr>
            <a:spLocks noChangeArrowheads="1"/>
          </p:cNvSpPr>
          <p:nvPr/>
        </p:nvSpPr>
        <p:spPr bwMode="auto">
          <a:xfrm>
            <a:off x="2057400" y="51816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5893" name="Rectangle 5"/>
          <p:cNvSpPr>
            <a:spLocks noChangeArrowheads="1"/>
          </p:cNvSpPr>
          <p:nvPr/>
        </p:nvSpPr>
        <p:spPr bwMode="auto">
          <a:xfrm>
            <a:off x="5257800" y="51816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5894" name="Rectangle 6"/>
          <p:cNvSpPr>
            <a:spLocks noChangeArrowheads="1"/>
          </p:cNvSpPr>
          <p:nvPr/>
        </p:nvSpPr>
        <p:spPr bwMode="auto">
          <a:xfrm>
            <a:off x="4038600" y="45720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5895" name="Rectangle 7"/>
          <p:cNvSpPr>
            <a:spLocks noChangeArrowheads="1"/>
          </p:cNvSpPr>
          <p:nvPr/>
        </p:nvSpPr>
        <p:spPr bwMode="auto">
          <a:xfrm>
            <a:off x="2743200" y="5791200"/>
            <a:ext cx="609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5896" name="Rectangle 8"/>
          <p:cNvSpPr>
            <a:spLocks noChangeArrowheads="1"/>
          </p:cNvSpPr>
          <p:nvPr/>
        </p:nvSpPr>
        <p:spPr bwMode="auto">
          <a:xfrm>
            <a:off x="5943600" y="5791200"/>
            <a:ext cx="609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2041525" y="4835525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object1</a:t>
            </a:r>
          </a:p>
        </p:txBody>
      </p:sp>
      <p:sp>
        <p:nvSpPr>
          <p:cNvPr id="805898" name="Text Box 10"/>
          <p:cNvSpPr txBox="1">
            <a:spLocks noChangeArrowheads="1"/>
          </p:cNvSpPr>
          <p:nvPr/>
        </p:nvSpPr>
        <p:spPr bwMode="auto">
          <a:xfrm>
            <a:off x="5257800" y="4876800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object2</a:t>
            </a:r>
          </a:p>
        </p:txBody>
      </p:sp>
      <p:sp>
        <p:nvSpPr>
          <p:cNvPr id="805899" name="Text Box 11"/>
          <p:cNvSpPr txBox="1">
            <a:spLocks noChangeArrowheads="1"/>
          </p:cNvSpPr>
          <p:nvPr/>
        </p:nvSpPr>
        <p:spPr bwMode="auto">
          <a:xfrm>
            <a:off x="2590800" y="54102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value</a:t>
            </a:r>
          </a:p>
        </p:txBody>
      </p:sp>
      <p:sp>
        <p:nvSpPr>
          <p:cNvPr id="805900" name="Text Box 12"/>
          <p:cNvSpPr txBox="1">
            <a:spLocks noChangeArrowheads="1"/>
          </p:cNvSpPr>
          <p:nvPr/>
        </p:nvSpPr>
        <p:spPr bwMode="auto">
          <a:xfrm>
            <a:off x="5791200" y="54102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value</a:t>
            </a:r>
          </a:p>
        </p:txBody>
      </p:sp>
      <p:sp>
        <p:nvSpPr>
          <p:cNvPr id="805901" name="Text Box 13"/>
          <p:cNvSpPr txBox="1">
            <a:spLocks noChangeArrowheads="1"/>
          </p:cNvSpPr>
          <p:nvPr/>
        </p:nvSpPr>
        <p:spPr bwMode="auto">
          <a:xfrm>
            <a:off x="7315200" y="4572000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13</a:t>
            </a:r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 flipV="1">
            <a:off x="3352800" y="4953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03" name="Line 15"/>
          <p:cNvSpPr>
            <a:spLocks noChangeShapeType="1"/>
          </p:cNvSpPr>
          <p:nvPr/>
        </p:nvSpPr>
        <p:spPr bwMode="auto">
          <a:xfrm flipV="1">
            <a:off x="6553200" y="49530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04" name="Rectangle 16"/>
          <p:cNvSpPr>
            <a:spLocks noChangeArrowheads="1"/>
          </p:cNvSpPr>
          <p:nvPr/>
        </p:nvSpPr>
        <p:spPr bwMode="auto">
          <a:xfrm>
            <a:off x="7086600" y="45720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5905" name="Text Box 17"/>
          <p:cNvSpPr txBox="1">
            <a:spLocks noChangeArrowheads="1"/>
          </p:cNvSpPr>
          <p:nvPr/>
        </p:nvSpPr>
        <p:spPr bwMode="auto">
          <a:xfrm>
            <a:off x="4267200" y="45720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E07D3B0F-1A0E-4817-9B73-DBE5C3C2C21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Programmer-Defined </a:t>
            </a:r>
            <a:br>
              <a:rPr lang="en-US" altLang="en-US"/>
            </a:br>
            <a:r>
              <a:rPr lang="en-US" altLang="en-US"/>
              <a:t>Copy Constructor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686800" cy="4114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Since copy constructor has a reference to the object it is copying from,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112" charset="0"/>
              </a:rPr>
              <a:t>SomeClass::SomeClass(SomeClass &amp;obj)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>
                <a:latin typeface="Courier New" pitchFamily="112" charset="0"/>
              </a:rPr>
              <a:t>	</a:t>
            </a:r>
            <a:r>
              <a:rPr lang="en-US" altLang="en-US"/>
              <a:t>it can modify that object. </a:t>
            </a:r>
          </a:p>
          <a:p>
            <a:pPr>
              <a:lnSpc>
                <a:spcPct val="85000"/>
              </a:lnSpc>
            </a:pPr>
            <a:r>
              <a:rPr lang="en-US" altLang="en-US"/>
              <a:t>To prevent this from happening, make the object parameter </a:t>
            </a:r>
            <a:r>
              <a:rPr lang="en-US" altLang="en-US">
                <a:latin typeface="Courier New" pitchFamily="112" charset="0"/>
              </a:rPr>
              <a:t>const: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112" charset="0"/>
              </a:rPr>
              <a:t>SomeClass::SomeClass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itchFamily="112" charset="0"/>
              </a:rPr>
              <a:t>					(const SomeClass &amp;obj)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99374287-7E74-4614-B9B9-D277D12A83A3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80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39322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Operator Overloading</a:t>
            </a:r>
          </a:p>
        </p:txBody>
      </p:sp>
      <p:sp>
        <p:nvSpPr>
          <p:cNvPr id="773124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14.5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023CFDC0-A799-4443-938C-1A1447CD4FC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 Overloading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34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400"/>
              <a:t>Operators such as </a:t>
            </a:r>
            <a:r>
              <a:rPr lang="en-US" altLang="en-US" sz="2400">
                <a:latin typeface="Courier New" pitchFamily="112" charset="0"/>
              </a:rPr>
              <a:t>=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itchFamily="112" charset="0"/>
              </a:rPr>
              <a:t>+</a:t>
            </a:r>
            <a:r>
              <a:rPr lang="en-US" altLang="en-US" sz="2400"/>
              <a:t>, and others can be redefined when used with objects of a class</a:t>
            </a:r>
          </a:p>
          <a:p>
            <a:pPr>
              <a:lnSpc>
                <a:spcPct val="85000"/>
              </a:lnSpc>
            </a:pPr>
            <a:r>
              <a:rPr lang="en-US" altLang="en-US" sz="2400"/>
              <a:t>The name of the function for the overloaded operator is </a:t>
            </a:r>
            <a:r>
              <a:rPr lang="en-US" altLang="en-US" sz="2400">
                <a:latin typeface="Courier New" pitchFamily="112" charset="0"/>
              </a:rPr>
              <a:t>operator</a:t>
            </a:r>
            <a:r>
              <a:rPr lang="en-US" altLang="en-US" sz="2400"/>
              <a:t> followed by the operator symbol, </a:t>
            </a:r>
            <a:r>
              <a:rPr lang="en-US" altLang="en-US" sz="2400" i="1"/>
              <a:t>e.g.</a:t>
            </a:r>
            <a:r>
              <a:rPr lang="en-US" altLang="en-US" sz="2400"/>
              <a:t>,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itchFamily="112" charset="0"/>
              </a:rPr>
              <a:t>	operator+</a:t>
            </a:r>
            <a:r>
              <a:rPr lang="en-US" altLang="en-US" sz="2000"/>
              <a:t> to overload the </a:t>
            </a:r>
            <a:r>
              <a:rPr lang="en-US" altLang="en-US" sz="2000">
                <a:latin typeface="Courier New" pitchFamily="112" charset="0"/>
              </a:rPr>
              <a:t>+</a:t>
            </a:r>
            <a:r>
              <a:rPr lang="en-US" altLang="en-US" sz="2000"/>
              <a:t> operator, and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itchFamily="112" charset="0"/>
              </a:rPr>
              <a:t>operator=</a:t>
            </a:r>
            <a:r>
              <a:rPr lang="en-US" altLang="en-US" sz="2000"/>
              <a:t> to overload the </a:t>
            </a:r>
            <a:r>
              <a:rPr lang="en-US" altLang="en-US" sz="2000">
                <a:latin typeface="Courier New" pitchFamily="112" charset="0"/>
              </a:rPr>
              <a:t>=</a:t>
            </a:r>
            <a:r>
              <a:rPr lang="en-US" altLang="en-US" sz="2000"/>
              <a:t> operator</a:t>
            </a:r>
          </a:p>
          <a:p>
            <a:pPr>
              <a:lnSpc>
                <a:spcPct val="85000"/>
              </a:lnSpc>
            </a:pPr>
            <a:r>
              <a:rPr lang="en-US" altLang="en-US" sz="2400"/>
              <a:t>Prototype for the overloaded operator goes in the declaration of the class that is overloading it</a:t>
            </a:r>
          </a:p>
          <a:p>
            <a:pPr>
              <a:lnSpc>
                <a:spcPct val="85000"/>
              </a:lnSpc>
            </a:pPr>
            <a:r>
              <a:rPr lang="en-US" altLang="en-US" sz="2400"/>
              <a:t>Overloaded operator function definition goes with other member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08861A3C-4DA5-4667-BACB-A40E6987E1D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 Overloading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305800" cy="3741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Prototype:</a:t>
            </a: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  </a:t>
            </a:r>
            <a:r>
              <a:rPr lang="en-US" altLang="en-US" sz="2600">
                <a:latin typeface="Courier New" pitchFamily="112" charset="0"/>
              </a:rPr>
              <a:t>void operator=(const SomeClass &amp;rval)</a:t>
            </a: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endParaRPr lang="en-US" altLang="en-US" sz="2400">
              <a:latin typeface="Courier New" pitchFamily="112" charset="0"/>
            </a:endParaRP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endParaRPr lang="en-US" altLang="en-US" sz="2400">
              <a:latin typeface="Courier New" pitchFamily="112" charset="0"/>
            </a:endParaRP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endParaRPr lang="en-US" altLang="en-US" sz="2400">
              <a:latin typeface="Courier New" pitchFamily="112" charset="0"/>
            </a:endParaRP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endParaRPr lang="en-US" altLang="en-US" sz="2400">
              <a:latin typeface="Courier New" pitchFamily="112" charset="0"/>
            </a:endParaRP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Operator is called via object on left side</a:t>
            </a:r>
          </a:p>
        </p:txBody>
      </p:sp>
      <p:sp>
        <p:nvSpPr>
          <p:cNvPr id="813060" name="Text Box 4"/>
          <p:cNvSpPr txBox="1">
            <a:spLocks noChangeArrowheads="1"/>
          </p:cNvSpPr>
          <p:nvPr/>
        </p:nvSpPr>
        <p:spPr bwMode="auto">
          <a:xfrm>
            <a:off x="601663" y="4343400"/>
            <a:ext cx="847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return</a:t>
            </a:r>
          </a:p>
          <a:p>
            <a:pPr algn="ctr"/>
            <a:r>
              <a:rPr lang="en-US" altLang="en-US" sz="2000"/>
              <a:t>type</a:t>
            </a:r>
          </a:p>
        </p:txBody>
      </p:sp>
      <p:sp>
        <p:nvSpPr>
          <p:cNvPr id="813061" name="AutoShape 5"/>
          <p:cNvSpPr>
            <a:spLocks/>
          </p:cNvSpPr>
          <p:nvPr/>
        </p:nvSpPr>
        <p:spPr bwMode="auto">
          <a:xfrm rot="-16188393">
            <a:off x="2437606" y="2286794"/>
            <a:ext cx="230188" cy="1600200"/>
          </a:xfrm>
          <a:prstGeom prst="rightBrace">
            <a:avLst>
              <a:gd name="adj1" fmla="val 579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 altLang="en-US">
              <a:latin typeface="Times New Roman" pitchFamily="18" charset="0"/>
            </a:endParaRPr>
          </a:p>
        </p:txBody>
      </p:sp>
      <p:sp>
        <p:nvSpPr>
          <p:cNvPr id="813062" name="Text Box 6"/>
          <p:cNvSpPr txBox="1">
            <a:spLocks noChangeArrowheads="1"/>
          </p:cNvSpPr>
          <p:nvPr/>
        </p:nvSpPr>
        <p:spPr bwMode="auto">
          <a:xfrm>
            <a:off x="1981200" y="4343400"/>
            <a:ext cx="1073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function</a:t>
            </a:r>
          </a:p>
          <a:p>
            <a:pPr algn="ctr"/>
            <a:r>
              <a:rPr lang="en-US" altLang="en-US" sz="2000"/>
              <a:t>name</a:t>
            </a:r>
          </a:p>
        </p:txBody>
      </p:sp>
      <p:sp>
        <p:nvSpPr>
          <p:cNvPr id="813063" name="AutoShape 7"/>
          <p:cNvSpPr>
            <a:spLocks/>
          </p:cNvSpPr>
          <p:nvPr/>
        </p:nvSpPr>
        <p:spPr bwMode="auto">
          <a:xfrm rot="-16188393">
            <a:off x="5790406" y="915194"/>
            <a:ext cx="227013" cy="4340225"/>
          </a:xfrm>
          <a:prstGeom prst="rightBrace">
            <a:avLst>
              <a:gd name="adj1" fmla="val 15932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 altLang="en-US">
              <a:latin typeface="Times New Roman" pitchFamily="18" charset="0"/>
            </a:endParaRPr>
          </a:p>
        </p:txBody>
      </p:sp>
      <p:sp>
        <p:nvSpPr>
          <p:cNvPr id="813064" name="Text Box 8"/>
          <p:cNvSpPr txBox="1">
            <a:spLocks noChangeArrowheads="1"/>
          </p:cNvSpPr>
          <p:nvPr/>
        </p:nvSpPr>
        <p:spPr bwMode="auto">
          <a:xfrm>
            <a:off x="4951413" y="4114800"/>
            <a:ext cx="1949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parameter for</a:t>
            </a:r>
          </a:p>
          <a:p>
            <a:pPr algn="ctr"/>
            <a:r>
              <a:rPr lang="en-US" altLang="en-US" sz="2000"/>
              <a:t>object on right</a:t>
            </a:r>
          </a:p>
          <a:p>
            <a:pPr algn="ctr"/>
            <a:r>
              <a:rPr lang="en-US" altLang="en-US" sz="2000"/>
              <a:t>side of operator</a:t>
            </a:r>
          </a:p>
        </p:txBody>
      </p:sp>
      <p:sp>
        <p:nvSpPr>
          <p:cNvPr id="813065" name="Line 9"/>
          <p:cNvSpPr>
            <a:spLocks noChangeShapeType="1"/>
          </p:cNvSpPr>
          <p:nvPr/>
        </p:nvSpPr>
        <p:spPr bwMode="auto">
          <a:xfrm flipV="1">
            <a:off x="982663" y="2971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3066" name="Line 10"/>
          <p:cNvSpPr>
            <a:spLocks noChangeShapeType="1"/>
          </p:cNvSpPr>
          <p:nvPr/>
        </p:nvSpPr>
        <p:spPr bwMode="auto">
          <a:xfrm flipV="1">
            <a:off x="25146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3067" name="Line 11"/>
          <p:cNvSpPr>
            <a:spLocks noChangeShapeType="1"/>
          </p:cNvSpPr>
          <p:nvPr/>
        </p:nvSpPr>
        <p:spPr bwMode="auto">
          <a:xfrm flipV="1">
            <a:off x="5943600" y="3276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E2185038-CE8F-40DC-B81C-8AB892847D0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Invoking an Overloaded Operator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3100"/>
            <a:ext cx="7999413" cy="3741738"/>
          </a:xfrm>
        </p:spPr>
        <p:txBody>
          <a:bodyPr/>
          <a:lstStyle/>
          <a:p>
            <a:r>
              <a:rPr lang="en-US" altLang="en-US"/>
              <a:t>Operator can be invoked as a member function: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112" charset="0"/>
              </a:rPr>
              <a:t>object1.operator=(object2);</a:t>
            </a:r>
          </a:p>
          <a:p>
            <a:r>
              <a:rPr lang="en-US" altLang="en-US"/>
              <a:t>It can also be used in more conventional manner: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112" charset="0"/>
              </a:rPr>
              <a:t>object1 = object2;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C0930F62-F53D-44FE-B185-4AFA7EA277C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Overloaded operator can return a value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class Point2d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	public: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	  double operator-(const point2d &amp;right)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	  { return sqrt(pow((x-right.x),2)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				 + pow((y-right.y),2));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	private: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	  int x, y;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};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Point2d point1(2,2), point2(4,4);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// Compute and display distance between 2 points.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cout &lt;&lt; point2 </a:t>
            </a:r>
            <a:r>
              <a:rPr lang="en-US" altLang="en-US" sz="2000">
                <a:latin typeface="Arial"/>
              </a:rPr>
              <a:t>–</a:t>
            </a:r>
            <a:r>
              <a:rPr lang="en-US" altLang="en-US" sz="2000">
                <a:latin typeface="Courier New" pitchFamily="112" charset="0"/>
              </a:rPr>
              <a:t> point1 &lt;&lt; endl; // displays 2.82843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4D008DC7-5033-4381-88E6-1ADCD6CDED7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Instance and Static Members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/>
              <a:t>instance variable</a:t>
            </a:r>
            <a:r>
              <a:rPr lang="en-US" altLang="en-US" sz="2800"/>
              <a:t>: a member variable in a class.  Each object has its own copy.</a:t>
            </a:r>
            <a:br>
              <a:rPr lang="en-US" altLang="en-US" sz="2800"/>
            </a:br>
            <a:endParaRPr lang="en-US" altLang="en-US" sz="2800" u="sng"/>
          </a:p>
          <a:p>
            <a:pPr>
              <a:lnSpc>
                <a:spcPct val="90000"/>
              </a:lnSpc>
            </a:pPr>
            <a:r>
              <a:rPr lang="en-US" altLang="en-US" sz="2800" u="sng">
                <a:latin typeface="Courier New" pitchFamily="112" charset="0"/>
              </a:rPr>
              <a:t>static</a:t>
            </a:r>
            <a:r>
              <a:rPr lang="en-US" altLang="en-US" sz="2800" u="sng"/>
              <a:t> variable</a:t>
            </a:r>
            <a:r>
              <a:rPr lang="en-US" altLang="en-US" sz="2800"/>
              <a:t>: one variable shared among all objects of a class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 u="sng">
                <a:latin typeface="Courier New" pitchFamily="112" charset="0"/>
              </a:rPr>
              <a:t>static</a:t>
            </a:r>
            <a:r>
              <a:rPr lang="en-US" altLang="en-US" sz="2800" u="sng"/>
              <a:t> member function</a:t>
            </a:r>
            <a:r>
              <a:rPr lang="en-US" altLang="en-US" sz="2800"/>
              <a:t>: can be used to access </a:t>
            </a:r>
            <a:r>
              <a:rPr lang="en-US" altLang="en-US" sz="2800">
                <a:latin typeface="Courier New" pitchFamily="112" charset="0"/>
              </a:rPr>
              <a:t>static</a:t>
            </a:r>
            <a:r>
              <a:rPr lang="en-US" altLang="en-US" sz="2800"/>
              <a:t> member variable; can be called before any objects are defined</a:t>
            </a:r>
            <a:endParaRPr lang="en-US" altLang="en-US" sz="2800" u="sng"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A41D86FB-1358-4CE9-986B-35FDC961D3C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r>
              <a:rPr lang="en-US" altLang="en-US"/>
              <a:t>Return type the same as the left operand supports notation like: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112" charset="0"/>
              </a:rPr>
              <a:t>object1 = object2 = object3;</a:t>
            </a:r>
          </a:p>
          <a:p>
            <a:r>
              <a:rPr lang="en-US" altLang="en-US"/>
              <a:t>Function declared as follows: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100">
                <a:latin typeface="Courier New" pitchFamily="112" charset="0"/>
              </a:rPr>
              <a:t>const SomeClass operator=(const someClass &amp;rval)</a:t>
            </a:r>
          </a:p>
          <a:p>
            <a:r>
              <a:rPr lang="en-US" altLang="en-US"/>
              <a:t>In function, include as last statement: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/>
              <a:t>	 </a:t>
            </a:r>
            <a:r>
              <a:rPr lang="en-US" altLang="en-US">
                <a:latin typeface="Courier New" pitchFamily="112" charset="0"/>
              </a:rPr>
              <a:t>return *this;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BC77EA45-2576-45EB-9176-E7B18BE8A32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itchFamily="112" charset="0"/>
              </a:rPr>
              <a:t>this</a:t>
            </a:r>
            <a:r>
              <a:rPr lang="en-US" altLang="en-US"/>
              <a:t> Pointer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u="sng">
                <a:latin typeface="Courier New" pitchFamily="112" charset="0"/>
              </a:rPr>
              <a:t>this</a:t>
            </a:r>
            <a:r>
              <a:rPr lang="en-US" altLang="en-US"/>
              <a:t>: predefined pointer available to a class’s member functions</a:t>
            </a:r>
          </a:p>
          <a:p>
            <a:pPr>
              <a:lnSpc>
                <a:spcPct val="85000"/>
              </a:lnSpc>
            </a:pPr>
            <a:r>
              <a:rPr lang="en-US" altLang="en-US"/>
              <a:t>Always points to the instance (object) of the class whose function is being called</a:t>
            </a:r>
          </a:p>
          <a:p>
            <a:pPr>
              <a:lnSpc>
                <a:spcPct val="85000"/>
              </a:lnSpc>
            </a:pPr>
            <a:r>
              <a:rPr lang="en-US" altLang="en-US"/>
              <a:t>Is passed as a hidden argument to all non-static member functions</a:t>
            </a:r>
          </a:p>
          <a:p>
            <a:pPr>
              <a:lnSpc>
                <a:spcPct val="85000"/>
              </a:lnSpc>
            </a:pPr>
            <a:r>
              <a:rPr lang="en-US" altLang="en-US"/>
              <a:t>Can be used to access members that may be hidden by parameters with same name</a:t>
            </a:r>
            <a:endParaRPr lang="en-US" altLang="en-US" u="sng"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0EEB0E07-DE5B-4A92-9927-50A7454FFE0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itchFamily="112" charset="0"/>
              </a:rPr>
              <a:t>this</a:t>
            </a:r>
            <a:r>
              <a:rPr lang="en-US" altLang="en-US"/>
              <a:t> Pointer Example</a:t>
            </a:r>
            <a:endParaRPr lang="en-US" altLang="en-US">
              <a:latin typeface="Courier New" pitchFamily="112" charset="0"/>
            </a:endParaRP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294688" cy="4572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2400">
                <a:latin typeface="Courier New" pitchFamily="112" charset="0"/>
              </a:rPr>
              <a:t>class SomeClass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itchFamily="112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itchFamily="112" charset="0"/>
              </a:rPr>
              <a:t>	 private: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	int num;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itchFamily="112" charset="0"/>
              </a:rPr>
              <a:t>	 public: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	void setNum(int num)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	{ this-&gt;num = num; }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	...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itchFamily="112" charset="0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5F70EF0C-94B6-4687-9F00-57B7F93B96B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</a:t>
            </a:r>
            <a:br>
              <a:rPr lang="en-US" altLang="en-US"/>
            </a:br>
            <a:r>
              <a:rPr lang="en-US" altLang="en-US"/>
              <a:t>Overloaded Operators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change meaning of an operator</a:t>
            </a:r>
          </a:p>
          <a:p>
            <a:r>
              <a:rPr lang="en-US" altLang="en-US"/>
              <a:t>Cannot change the number of operands of the operator</a:t>
            </a:r>
          </a:p>
          <a:p>
            <a:r>
              <a:rPr lang="en-US" altLang="en-US"/>
              <a:t>Only certain operators can be overloaded.  Cannot overload the following operators: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112" charset="0"/>
              </a:rPr>
              <a:t>?:  .  .*  :: sizeof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BEF8E273-BDD2-4C1A-B9F2-6C93B007D959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153400" cy="1143000"/>
          </a:xfrm>
        </p:spPr>
        <p:txBody>
          <a:bodyPr/>
          <a:lstStyle/>
          <a:p>
            <a:r>
              <a:rPr lang="en-US" altLang="en-US"/>
              <a:t>Overloading Types of Operators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986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Courier New" pitchFamily="112" charset="0"/>
              </a:rPr>
              <a:t>++</a:t>
            </a:r>
            <a:r>
              <a:rPr lang="en-US" altLang="en-US"/>
              <a:t>, </a:t>
            </a:r>
            <a:r>
              <a:rPr lang="en-US" altLang="en-US">
                <a:latin typeface="Courier New" pitchFamily="112" charset="0"/>
              </a:rPr>
              <a:t>--</a:t>
            </a:r>
            <a:r>
              <a:rPr lang="en-US" altLang="en-US"/>
              <a:t> operators overloaded differently for prefix vs. postfix notation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Overloaded relational operators should return a </a:t>
            </a:r>
            <a:r>
              <a:rPr lang="en-US" altLang="en-US">
                <a:latin typeface="Courier New" pitchFamily="112" charset="0"/>
              </a:rPr>
              <a:t>bool</a:t>
            </a:r>
            <a:r>
              <a:rPr lang="en-US" altLang="en-US"/>
              <a:t> value</a:t>
            </a:r>
          </a:p>
          <a:p>
            <a:pPr>
              <a:lnSpc>
                <a:spcPct val="90000"/>
              </a:lnSpc>
            </a:pPr>
            <a:r>
              <a:rPr lang="en-US" altLang="en-US"/>
              <a:t>Overloaded stream operators </a:t>
            </a:r>
            <a:r>
              <a:rPr lang="en-US" altLang="en-US">
                <a:latin typeface="Courier New" pitchFamily="112" charset="0"/>
              </a:rPr>
              <a:t>&gt;&gt;</a:t>
            </a:r>
            <a:r>
              <a:rPr lang="en-US" altLang="en-US"/>
              <a:t>, </a:t>
            </a:r>
            <a:r>
              <a:rPr lang="en-US" altLang="en-US">
                <a:latin typeface="Courier New" pitchFamily="112" charset="0"/>
              </a:rPr>
              <a:t>&lt;&lt;</a:t>
            </a:r>
            <a:r>
              <a:rPr lang="en-US" altLang="en-US"/>
              <a:t> must return reference to </a:t>
            </a:r>
            <a:r>
              <a:rPr lang="en-US" altLang="en-US">
                <a:latin typeface="Courier New" pitchFamily="112" charset="0"/>
              </a:rPr>
              <a:t>istream</a:t>
            </a:r>
            <a:r>
              <a:rPr lang="en-US" altLang="en-US"/>
              <a:t>, </a:t>
            </a:r>
            <a:r>
              <a:rPr lang="en-US" altLang="en-US">
                <a:latin typeface="Courier New" pitchFamily="112" charset="0"/>
              </a:rPr>
              <a:t>ostream</a:t>
            </a:r>
            <a:r>
              <a:rPr lang="en-US" altLang="en-US"/>
              <a:t> objects and take </a:t>
            </a:r>
            <a:r>
              <a:rPr lang="en-US" altLang="en-US">
                <a:latin typeface="Courier New" pitchFamily="112" charset="0"/>
              </a:rPr>
              <a:t>istream</a:t>
            </a:r>
            <a:r>
              <a:rPr lang="en-US" altLang="en-US"/>
              <a:t>, </a:t>
            </a:r>
            <a:r>
              <a:rPr lang="en-US" altLang="en-US">
                <a:latin typeface="Courier New" pitchFamily="112" charset="0"/>
              </a:rPr>
              <a:t>ostream</a:t>
            </a:r>
            <a:r>
              <a:rPr lang="en-US" altLang="en-US"/>
              <a:t> objects as parameters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74BC4044-962A-4C55-B369-8520A39BA53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Overloaded </a:t>
            </a:r>
            <a:r>
              <a:rPr lang="en-US" altLang="en-US">
                <a:latin typeface="Courier New" pitchFamily="112" charset="0"/>
              </a:rPr>
              <a:t>[]</a:t>
            </a:r>
            <a:r>
              <a:rPr lang="en-US" altLang="en-US"/>
              <a:t> Operator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r>
              <a:rPr lang="en-US" altLang="en-US"/>
              <a:t>Can create classes that behave like arrays, provide bounds-checking on subscripts</a:t>
            </a:r>
          </a:p>
          <a:p>
            <a:r>
              <a:rPr lang="en-US" altLang="en-US"/>
              <a:t>Must consider constructor, destructor</a:t>
            </a:r>
          </a:p>
          <a:p>
            <a:r>
              <a:rPr lang="en-US" altLang="en-US"/>
              <a:t>Overloaded </a:t>
            </a:r>
            <a:r>
              <a:rPr lang="en-US" altLang="en-US">
                <a:latin typeface="Courier New" pitchFamily="112" charset="0"/>
              </a:rPr>
              <a:t>[]</a:t>
            </a:r>
            <a:r>
              <a:rPr lang="en-US" altLang="en-US"/>
              <a:t> returns a reference to object, not an object itself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Object Conversion</a:t>
            </a:r>
          </a:p>
        </p:txBody>
      </p:sp>
      <p:sp>
        <p:nvSpPr>
          <p:cNvPr id="774148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14.6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9CFBBADF-0F8D-4DE6-BA9D-AA9CCF10291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Conversion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06575"/>
            <a:ext cx="7999413" cy="3741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Type of an object can be converted to another type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Automatically done for built-in data types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Must write an operator function to perform conversion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To convert an </a:t>
            </a:r>
            <a:r>
              <a:rPr lang="en-US" altLang="en-US" sz="2400">
                <a:latin typeface="Courier New" pitchFamily="112" charset="0"/>
              </a:rPr>
              <a:t>FeetInches</a:t>
            </a:r>
            <a:r>
              <a:rPr lang="en-US" altLang="en-US" sz="2400"/>
              <a:t> object to an </a:t>
            </a:r>
            <a:r>
              <a:rPr lang="en-US" altLang="en-US" sz="2400">
                <a:latin typeface="Courier New" pitchFamily="112" charset="0"/>
              </a:rPr>
              <a:t>int</a:t>
            </a:r>
            <a:r>
              <a:rPr lang="en-US" altLang="en-US" sz="2400"/>
              <a:t>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itchFamily="112" charset="0"/>
              </a:rPr>
              <a:t>FeetInches::operator int() 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{return feet;}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Assuming distance is a </a:t>
            </a:r>
            <a:r>
              <a:rPr lang="en-US" altLang="en-US" sz="2400">
                <a:latin typeface="Courier New" pitchFamily="112" charset="0"/>
              </a:rPr>
              <a:t>FeetInches</a:t>
            </a:r>
            <a:r>
              <a:rPr lang="en-US" altLang="en-US" sz="2400"/>
              <a:t> object, allows statements like: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itchFamily="112" charset="0"/>
              </a:rPr>
              <a:t>int d = distance;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Aggregation</a:t>
            </a:r>
          </a:p>
        </p:txBody>
      </p:sp>
      <p:sp>
        <p:nvSpPr>
          <p:cNvPr id="837636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14.7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51DCAA7E-5756-489B-986C-9BE2ED48D57D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Aggregation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3100"/>
            <a:ext cx="7999413" cy="3741738"/>
          </a:xfrm>
        </p:spPr>
        <p:txBody>
          <a:bodyPr/>
          <a:lstStyle/>
          <a:p>
            <a:r>
              <a:rPr lang="en-US" altLang="en-US" u="sng"/>
              <a:t>Aggregation</a:t>
            </a:r>
            <a:r>
              <a:rPr lang="en-US" altLang="en-US"/>
              <a:t>: a class is a member of a class</a:t>
            </a:r>
          </a:p>
          <a:p>
            <a:r>
              <a:rPr lang="en-US" altLang="en-US"/>
              <a:t>Supports the modeling of ‘has a’ relationship between classes – enclosing class ‘has a’ enclosed class</a:t>
            </a:r>
          </a:p>
          <a:p>
            <a:r>
              <a:rPr lang="en-US" altLang="en-US"/>
              <a:t>Same notation as for structures within structures</a:t>
            </a:r>
            <a:endParaRPr lang="en-US" altLang="en-US" u="sng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CA1FC70C-E046-40DC-86C3-FFEB96D6661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en-US">
                <a:latin typeface="Courier New" pitchFamily="112" charset="0"/>
              </a:rPr>
              <a:t>static</a:t>
            </a:r>
            <a:r>
              <a:rPr lang="en-US" altLang="en-US"/>
              <a:t> member variable</a:t>
            </a:r>
            <a:endParaRPr lang="en-US" altLang="en-US">
              <a:latin typeface="Courier New" pitchFamily="112" charset="0"/>
            </a:endParaRPr>
          </a:p>
        </p:txBody>
      </p:sp>
      <p:sp>
        <p:nvSpPr>
          <p:cNvPr id="780291" name="Text Box 3"/>
          <p:cNvSpPr txBox="1">
            <a:spLocks noChangeArrowheads="1"/>
          </p:cNvSpPr>
          <p:nvPr/>
        </p:nvSpPr>
        <p:spPr bwMode="auto">
          <a:xfrm>
            <a:off x="304800" y="1546225"/>
            <a:ext cx="8305800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Contents of </a:t>
            </a:r>
            <a:r>
              <a:rPr lang="en-US" altLang="en-US" sz="1500" b="1">
                <a:solidFill>
                  <a:srgbClr val="000000"/>
                </a:solidFill>
                <a:latin typeface="Courier New" pitchFamily="112" charset="0"/>
                <a:ea typeface="Times New Roman" pitchFamily="18" charset="0"/>
                <a:cs typeface="Times New Roman" pitchFamily="18" charset="0"/>
              </a:rPr>
              <a:t>Tree.</a:t>
            </a:r>
            <a:r>
              <a:rPr lang="en-US" altLang="en-US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en-US" altLang="en-US" sz="1500">
              <a:solidFill>
                <a:srgbClr val="000000"/>
              </a:solidFill>
              <a:latin typeface="Courier New" pitchFamily="112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1  // Tree class</a:t>
            </a:r>
            <a:b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2  class Tree</a:t>
            </a:r>
            <a:b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3  {</a:t>
            </a:r>
            <a:b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4  private:</a:t>
            </a:r>
            <a:b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5     static int objectCount;    // Static member variable.</a:t>
            </a:r>
            <a:b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6  public:</a:t>
            </a:r>
            <a:b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7     // Constructor</a:t>
            </a:r>
            <a:b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8     Tree()</a:t>
            </a:r>
            <a:b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9        { objectCount++; }</a:t>
            </a:r>
            <a:b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10    </a:t>
            </a:r>
            <a:b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11     // Accessor function for objectCount</a:t>
            </a:r>
            <a:b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12     int getObjectCount() const</a:t>
            </a:r>
            <a:b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13        { return objectCount; }</a:t>
            </a:r>
            <a:b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14  };</a:t>
            </a:r>
            <a:b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15 </a:t>
            </a:r>
            <a:b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16  // Definition of the static member variable, written</a:t>
            </a:r>
            <a:b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17  // outside the class.</a:t>
            </a:r>
            <a:b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18  int Tree::objectCount = 0;</a:t>
            </a:r>
          </a:p>
        </p:txBody>
      </p:sp>
      <p:sp>
        <p:nvSpPr>
          <p:cNvPr id="780292" name="Text Box 4"/>
          <p:cNvSpPr txBox="1">
            <a:spLocks noChangeArrowheads="1"/>
          </p:cNvSpPr>
          <p:nvPr/>
        </p:nvSpPr>
        <p:spPr bwMode="auto">
          <a:xfrm>
            <a:off x="3733800" y="173672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6600"/>
                </a:solidFill>
              </a:rPr>
              <a:t>Static member declared here.</a:t>
            </a:r>
          </a:p>
        </p:txBody>
      </p:sp>
      <p:sp>
        <p:nvSpPr>
          <p:cNvPr id="780293" name="Line 5"/>
          <p:cNvSpPr>
            <a:spLocks noChangeShapeType="1"/>
          </p:cNvSpPr>
          <p:nvPr/>
        </p:nvSpPr>
        <p:spPr bwMode="auto">
          <a:xfrm flipH="1">
            <a:off x="3200400" y="2057400"/>
            <a:ext cx="838200" cy="7620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294" name="Text Box 6"/>
          <p:cNvSpPr txBox="1">
            <a:spLocks noChangeArrowheads="1"/>
          </p:cNvSpPr>
          <p:nvPr/>
        </p:nvSpPr>
        <p:spPr bwMode="auto">
          <a:xfrm>
            <a:off x="4343400" y="455612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6600"/>
                </a:solidFill>
              </a:rPr>
              <a:t>Static member defined here.</a:t>
            </a:r>
          </a:p>
        </p:txBody>
      </p:sp>
      <p:sp>
        <p:nvSpPr>
          <p:cNvPr id="780295" name="Line 7"/>
          <p:cNvSpPr>
            <a:spLocks noChangeShapeType="1"/>
          </p:cNvSpPr>
          <p:nvPr/>
        </p:nvSpPr>
        <p:spPr bwMode="auto">
          <a:xfrm flipH="1">
            <a:off x="3581400" y="4953000"/>
            <a:ext cx="990600" cy="3810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B955A729-7986-455B-A5CA-43290C93F72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Aggregation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218488" cy="4157663"/>
          </a:xfrm>
        </p:spPr>
        <p:txBody>
          <a:bodyPr/>
          <a:lstStyle/>
          <a:p>
            <a:pPr marL="457200" lvl="1" indent="-342900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class StudentInfo </a:t>
            </a:r>
          </a:p>
          <a:p>
            <a:pPr marL="457200" lvl="1" indent="-342900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{</a:t>
            </a:r>
          </a:p>
          <a:p>
            <a:pPr marL="457200" lvl="1" indent="-342900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 private:</a:t>
            </a:r>
          </a:p>
          <a:p>
            <a:pPr marL="457200" lvl="1" indent="-342900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	string firstName, LastName;</a:t>
            </a:r>
          </a:p>
          <a:p>
            <a:pPr marL="457200" lvl="1" indent="-342900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	string address, city, state, zip;</a:t>
            </a:r>
          </a:p>
          <a:p>
            <a:pPr marL="457200" lvl="1" indent="-342900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...</a:t>
            </a:r>
          </a:p>
          <a:p>
            <a:pPr marL="457200" lvl="1" indent="-342900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};</a:t>
            </a:r>
          </a:p>
          <a:p>
            <a:pPr marL="457200" lvl="1" indent="-342900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class Student</a:t>
            </a:r>
          </a:p>
          <a:p>
            <a:pPr marL="457200" lvl="1" indent="-342900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{</a:t>
            </a:r>
          </a:p>
          <a:p>
            <a:pPr marL="457200" lvl="1" indent="-342900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 private:</a:t>
            </a:r>
          </a:p>
          <a:p>
            <a:pPr marL="457200" lvl="1" indent="-342900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	StudentInfo personalData;</a:t>
            </a:r>
          </a:p>
          <a:p>
            <a:pPr marL="457200" lvl="1" indent="-342900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...</a:t>
            </a:r>
          </a:p>
          <a:p>
            <a:pPr marL="457200" lvl="1" indent="-342900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ECA9FC69-ADDE-4D30-BA35-77302DBF02D0}" type="slidenum">
              <a:rPr lang="en-US" altLang="en-US"/>
              <a:pPr/>
              <a:t>41</a:t>
            </a:fld>
            <a:endParaRPr lang="en-US" altLang="en-US"/>
          </a:p>
        </p:txBody>
      </p:sp>
      <p:pic>
        <p:nvPicPr>
          <p:cNvPr id="836611" name="Picture 3" descr="1405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105400" cy="42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6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See the Instructor, TextBook, and Course classes in Chapter 14.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CF371773-3A24-45E0-A1DE-A526B6200A17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782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570038"/>
            <a:ext cx="6167437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779C7BC0-8A2A-45D0-AB31-69D7A7C7739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Three Instances of the Tree Class, But Only One </a:t>
            </a:r>
            <a:r>
              <a:rPr lang="en-US" altLang="en-US" sz="3200">
                <a:latin typeface="Courier New" pitchFamily="112" charset="0"/>
              </a:rPr>
              <a:t>objectCount</a:t>
            </a:r>
            <a:r>
              <a:rPr lang="en-US" altLang="en-US" sz="3200"/>
              <a:t> Variable</a:t>
            </a:r>
          </a:p>
        </p:txBody>
      </p:sp>
      <p:pic>
        <p:nvPicPr>
          <p:cNvPr id="783363" name="Picture 3" descr="1402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900238"/>
            <a:ext cx="4652962" cy="305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CEB0A754-B86D-4342-851C-5A882BE6C06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itchFamily="112" charset="0"/>
              </a:rPr>
              <a:t>static</a:t>
            </a:r>
            <a:r>
              <a:rPr lang="en-US" altLang="en-US"/>
              <a:t> member function</a:t>
            </a:r>
            <a:endParaRPr lang="en-US" altLang="en-US">
              <a:latin typeface="Courier New" pitchFamily="112" charset="0"/>
            </a:endParaRP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06575"/>
            <a:ext cx="8075613" cy="3741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Declared with </a:t>
            </a:r>
            <a:r>
              <a:rPr lang="en-US" altLang="en-US" sz="2800">
                <a:latin typeface="Courier New" pitchFamily="112" charset="0"/>
              </a:rPr>
              <a:t>static</a:t>
            </a:r>
            <a:r>
              <a:rPr lang="en-US" altLang="en-US" sz="2800"/>
              <a:t> before return type: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itchFamily="112" charset="0"/>
              </a:rPr>
              <a:t>static int getObjectCount() const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	{ return objectCount; }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Static member functions can only access static member data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Can be called independent of objects:</a:t>
            </a:r>
            <a:br>
              <a:rPr lang="en-US" altLang="en-US" sz="2800"/>
            </a:b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400">
                <a:latin typeface="Courier New" pitchFamily="112" charset="0"/>
              </a:rPr>
              <a:t>int num = Tree::getObjectCount();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472BA76C-42DF-48CB-9F9D-3E6F8C6502E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86434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305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Modified Version of </a:t>
            </a:r>
            <a:r>
              <a:rPr lang="en-US" altLang="en-US" sz="1300" b="1">
                <a:solidFill>
                  <a:srgbClr val="000000"/>
                </a:solidFill>
                <a:latin typeface="Courier New" pitchFamily="112" charset="0"/>
                <a:ea typeface="Times New Roman" pitchFamily="18" charset="0"/>
                <a:cs typeface="Times New Roman" pitchFamily="18" charset="0"/>
              </a:rPr>
              <a:t>Tree.</a:t>
            </a:r>
            <a:r>
              <a:rPr lang="en-US" altLang="en-US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en-US" altLang="en-US" sz="1300">
              <a:solidFill>
                <a:srgbClr val="000000"/>
              </a:solidFill>
              <a:latin typeface="Courier New" pitchFamily="112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1  // Tree class</a:t>
            </a:r>
            <a:b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2  class Tree</a:t>
            </a:r>
            <a:b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3  {</a:t>
            </a:r>
            <a:b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4  private:</a:t>
            </a:r>
            <a:b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5     static int objectCount;    // Static member variable.</a:t>
            </a:r>
            <a:b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6  public:</a:t>
            </a:r>
            <a:b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7     // Constructor</a:t>
            </a:r>
            <a:b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8     Tree()</a:t>
            </a:r>
            <a:b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9        { objectCount++; }</a:t>
            </a:r>
            <a:b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10    </a:t>
            </a:r>
            <a:b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11     // Accessor function for objectCount</a:t>
            </a:r>
            <a:b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12     </a:t>
            </a:r>
            <a:r>
              <a:rPr lang="en-US" altLang="en-US" sz="1300" b="1">
                <a:solidFill>
                  <a:srgbClr val="FF3300"/>
                </a:solidFill>
                <a:latin typeface="Courier New" pitchFamily="112" charset="0"/>
                <a:cs typeface="Times New Roman" pitchFamily="18" charset="0"/>
              </a:rPr>
              <a:t>static</a:t>
            </a:r>
            <a: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int getObjectCount() const</a:t>
            </a:r>
            <a:b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13        { return objectCount; }</a:t>
            </a:r>
            <a:b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14  };</a:t>
            </a:r>
            <a:b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15 </a:t>
            </a:r>
            <a:b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16  // Definition of the static member variable, written</a:t>
            </a:r>
            <a:b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17  // outside the class.</a:t>
            </a:r>
            <a:b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18  int Tree::objectCount = 0;</a:t>
            </a:r>
          </a:p>
        </p:txBody>
      </p:sp>
      <p:sp>
        <p:nvSpPr>
          <p:cNvPr id="786435" name="Text Box 3"/>
          <p:cNvSpPr txBox="1">
            <a:spLocks noChangeArrowheads="1"/>
          </p:cNvSpPr>
          <p:nvPr/>
        </p:nvSpPr>
        <p:spPr bwMode="auto">
          <a:xfrm>
            <a:off x="457200" y="5562600"/>
            <a:ext cx="79248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>
                <a:solidFill>
                  <a:srgbClr val="3333CC"/>
                </a:solidFill>
              </a:rPr>
              <a:t>Now we can call the function like this:</a:t>
            </a:r>
            <a:r>
              <a:rPr lang="en-US" altLang="en-US" sz="1800" i="1">
                <a:solidFill>
                  <a:schemeClr val="accent2"/>
                </a:solidFill>
              </a:rPr>
              <a:t/>
            </a:r>
            <a:br>
              <a:rPr lang="en-US" altLang="en-US" sz="1800" i="1">
                <a:solidFill>
                  <a:schemeClr val="accent2"/>
                </a:solidFill>
              </a:rPr>
            </a:br>
            <a:r>
              <a:rPr lang="en-US" altLang="en-US" sz="1400">
                <a:latin typeface="Courier New" pitchFamily="112" charset="0"/>
              </a:rPr>
              <a:t>cout &lt;&lt; "There are " &lt;&lt; Tree::getObjectCount()</a:t>
            </a:r>
            <a:br>
              <a:rPr lang="en-US" altLang="en-US" sz="1400">
                <a:latin typeface="Courier New" pitchFamily="112" charset="0"/>
              </a:rPr>
            </a:br>
            <a:r>
              <a:rPr lang="en-US" altLang="en-US" sz="1400">
                <a:latin typeface="Courier New" pitchFamily="112" charset="0"/>
              </a:rPr>
              <a:t>     &lt;&lt; " objects.\n";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Friends of Classes</a:t>
            </a:r>
          </a:p>
        </p:txBody>
      </p:sp>
      <p:sp>
        <p:nvSpPr>
          <p:cNvPr id="769028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14.2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HD:Users:stephanielindsey:Documents:AW-Gaddis C++ PPT_557239:ch01.pot</Template>
  <TotalTime>1166</TotalTime>
  <Words>786</Words>
  <Application>Microsoft Office PowerPoint</Application>
  <PresentationFormat>Letter Paper (8.5x11 in)</PresentationFormat>
  <Paragraphs>288</Paragraphs>
  <Slides>41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ヒラギノ角ゴ Pro W3</vt:lpstr>
      <vt:lpstr>Times</vt:lpstr>
      <vt:lpstr>Times New Roman</vt:lpstr>
      <vt:lpstr>Wingdings</vt:lpstr>
      <vt:lpstr>Tahoma</vt:lpstr>
      <vt:lpstr>Courier New</vt:lpstr>
      <vt:lpstr>ch01</vt:lpstr>
      <vt:lpstr>Chapter 14:   More About Classes</vt:lpstr>
      <vt:lpstr>14.1</vt:lpstr>
      <vt:lpstr>Instance and Static Members</vt:lpstr>
      <vt:lpstr>static member variable</vt:lpstr>
      <vt:lpstr>PowerPoint Presentation</vt:lpstr>
      <vt:lpstr>Three Instances of the Tree Class, But Only One objectCount Variable</vt:lpstr>
      <vt:lpstr>static member function</vt:lpstr>
      <vt:lpstr>PowerPoint Presentation</vt:lpstr>
      <vt:lpstr>14.2</vt:lpstr>
      <vt:lpstr>Friends of Classes</vt:lpstr>
      <vt:lpstr> friend Function Declarations</vt:lpstr>
      <vt:lpstr> friend Class Declarations</vt:lpstr>
      <vt:lpstr>14.3</vt:lpstr>
      <vt:lpstr>Memberwise Assignment</vt:lpstr>
      <vt:lpstr>PowerPoint Presentation</vt:lpstr>
      <vt:lpstr>PowerPoint Presentation</vt:lpstr>
      <vt:lpstr>14.4</vt:lpstr>
      <vt:lpstr>Copy Constructors</vt:lpstr>
      <vt:lpstr>Copy Constructors</vt:lpstr>
      <vt:lpstr>Copy Constructors</vt:lpstr>
      <vt:lpstr>Programmer-Defined  Copy Constructor</vt:lpstr>
      <vt:lpstr>Programmer-Defined  Copy Constructor</vt:lpstr>
      <vt:lpstr>Programmer-Defined  Copy Constructor</vt:lpstr>
      <vt:lpstr>PowerPoint Presentation</vt:lpstr>
      <vt:lpstr>14.5</vt:lpstr>
      <vt:lpstr>Operator Overloading</vt:lpstr>
      <vt:lpstr>Operator Overloading</vt:lpstr>
      <vt:lpstr>Invoking an Overloaded Operator</vt:lpstr>
      <vt:lpstr>Returning a Value</vt:lpstr>
      <vt:lpstr>Returning a Value</vt:lpstr>
      <vt:lpstr>The this Pointer</vt:lpstr>
      <vt:lpstr>this Pointer Example</vt:lpstr>
      <vt:lpstr>Notes on  Overloaded Operators</vt:lpstr>
      <vt:lpstr>Overloading Types of Operators</vt:lpstr>
      <vt:lpstr>Overloaded [] Operator</vt:lpstr>
      <vt:lpstr>14.6</vt:lpstr>
      <vt:lpstr>Object Conversion</vt:lpstr>
      <vt:lpstr>14.7</vt:lpstr>
      <vt:lpstr>Aggregation</vt:lpstr>
      <vt:lpstr>Aggregation</vt:lpstr>
      <vt:lpstr>See the Instructor, TextBook, and Course classes in Chapter 14.</vt:lpstr>
    </vt:vector>
  </TitlesOfParts>
  <Company>©2009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subject>More About Classes</dc:subject>
  <dc:creator>Tony Gaddis</dc:creator>
  <cp:lastModifiedBy>bEEDON</cp:lastModifiedBy>
  <cp:revision>202</cp:revision>
  <cp:lastPrinted>2001-11-04T00:51:13Z</cp:lastPrinted>
  <dcterms:created xsi:type="dcterms:W3CDTF">2005-02-25T19:46:41Z</dcterms:created>
  <dcterms:modified xsi:type="dcterms:W3CDTF">2014-10-16T03:25:10Z</dcterms:modified>
</cp:coreProperties>
</file>