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62" r:id="rId10"/>
    <p:sldId id="475" r:id="rId11"/>
    <p:sldId id="476" r:id="rId12"/>
    <p:sldId id="477" r:id="rId13"/>
    <p:sldId id="478" r:id="rId14"/>
    <p:sldId id="479" r:id="rId15"/>
    <p:sldId id="480" r:id="rId16"/>
    <p:sldId id="463" r:id="rId17"/>
    <p:sldId id="481" r:id="rId18"/>
    <p:sldId id="482" r:id="rId19"/>
    <p:sldId id="483" r:id="rId20"/>
    <p:sldId id="484" r:id="rId21"/>
    <p:sldId id="485" r:id="rId22"/>
    <p:sldId id="486" r:id="rId23"/>
    <p:sldId id="46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65" r:id="rId32"/>
    <p:sldId id="494" r:id="rId33"/>
    <p:sldId id="495" r:id="rId34"/>
    <p:sldId id="466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7" r:id="rId52"/>
    <p:sldId id="512" r:id="rId53"/>
    <p:sldId id="513" r:id="rId54"/>
    <p:sldId id="518" r:id="rId55"/>
    <p:sldId id="514" r:id="rId56"/>
    <p:sldId id="515" r:id="rId57"/>
    <p:sldId id="516" r:id="rId58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CC0000"/>
    <a:srgbClr val="FFFF00"/>
    <a:srgbClr val="FF9966"/>
    <a:srgbClr val="FF6600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874E1F6F-21D3-4EB6-8B78-317E95CAD10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60149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498AC1E2-6DB4-4F12-8120-7B414DA4C76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1392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BCDD-B4D3-4B1F-8DE6-FF9D03A4C7ED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8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E3142-6DBC-44C9-99D8-5D34BA49E1BE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82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A02D3-B780-4849-A752-3796813AE8B9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82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416A4-C053-4682-8380-A700858B7392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83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50108-7B96-49CF-8983-AE2565C14AEA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83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46B22-4D2C-4C9F-BE3C-F4D0BA0972CE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837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B09B3-9F66-41E1-A09D-BE5292AF4324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78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45605-1BDA-4CFD-A2CE-307472510DED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78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D0175-1F00-4764-AE5A-974758A8086D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79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22A46-17FC-4FD4-BBDE-56862CF399EA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9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0476F-E241-4F71-97E7-BD6F56CD2EFD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80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3C49D-EABD-4D9B-A3D0-A43A1C9831C7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80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1941A-C7B9-4486-A0D7-B75050D83610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80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0214A-A0D6-4165-A640-155B9747A2F8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814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908293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8294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9362E0CB-76D9-4E8A-8CB5-CABB9DB31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7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8162520B-0EC8-4E5C-A37C-A271F14EB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16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49698EDD-93D8-4DFA-A2E5-B3C1BDCC5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79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E581F090-C804-416B-90E9-7DFA47C55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4B5DE550-A301-4970-9C14-B89588480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337F1FC3-BB80-4CBD-9531-814743254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18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EF43987A-2EF7-423F-9CAB-39EDD2E3C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55B0B4B4-803B-4E8B-966F-04F46B5B5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63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AD2D564E-BD1B-42AA-BD15-F177E51EA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15-</a:t>
            </a:r>
            <a:fld id="{6E0EE763-C41B-41B5-AF84-4CA10EE52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4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15-</a:t>
            </a:r>
            <a:fld id="{59BEB3E3-FC4A-4BEC-A7C5-5AAD5FE7BC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07269" name="Rectangle 5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907271" name="Picture 7" descr="Pink tissue pap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9" name="Group 17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1" name="Picture 19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2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Chapter 15:</a:t>
            </a:r>
            <a:r>
              <a:rPr lang="en-US" altLang="en-US" sz="4000" dirty="0">
                <a:solidFill>
                  <a:srgbClr val="559E97"/>
                </a:solidFill>
              </a:rPr>
              <a:t> </a:t>
            </a:r>
            <a:br>
              <a:rPr lang="en-US" altLang="en-US" sz="4000" dirty="0">
                <a:solidFill>
                  <a:srgbClr val="559E97"/>
                </a:solidFill>
              </a:rPr>
            </a:br>
            <a:r>
              <a:rPr lang="en-US" altLang="en-US" sz="2800" dirty="0">
                <a:solidFill>
                  <a:srgbClr val="559E97"/>
                </a:solidFill>
              </a:rPr>
              <a:t/>
            </a:r>
            <a:br>
              <a:rPr lang="en-US" altLang="en-US" sz="2800" dirty="0">
                <a:solidFill>
                  <a:srgbClr val="559E97"/>
                </a:solidFill>
              </a:rPr>
            </a:br>
            <a:r>
              <a:rPr lang="en-US" altLang="en-US" sz="2800" dirty="0">
                <a:solidFill>
                  <a:srgbClr val="559E97"/>
                </a:solidFill>
              </a:rPr>
              <a:t>Inheritance, Polymorphism, and Virtual Functions</a:t>
            </a:r>
            <a:endParaRPr lang="en-US" alt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510F8DF1-2577-49E1-BFE0-FECE7861EF3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Protected Members and                   Class Access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latin typeface="Courier New" pitchFamily="112" charset="0"/>
              </a:rPr>
              <a:t>protected</a:t>
            </a:r>
            <a:r>
              <a:rPr lang="en-US" altLang="en-US"/>
              <a:t> member access specification: like </a:t>
            </a:r>
            <a:r>
              <a:rPr lang="en-US" altLang="en-US">
                <a:latin typeface="Courier New" pitchFamily="112" charset="0"/>
              </a:rPr>
              <a:t>private</a:t>
            </a:r>
            <a:r>
              <a:rPr lang="en-US" altLang="en-US"/>
              <a:t>, but accessible by objects of derived class</a:t>
            </a:r>
            <a:br>
              <a:rPr lang="en-US" altLang="en-US"/>
            </a:br>
            <a:endParaRPr lang="en-US" altLang="en-US"/>
          </a:p>
          <a:p>
            <a:r>
              <a:rPr lang="en-US" altLang="en-US" u="sng"/>
              <a:t>Class access specification</a:t>
            </a:r>
            <a:r>
              <a:rPr lang="en-US" altLang="en-US"/>
              <a:t>: determines how </a:t>
            </a:r>
            <a:r>
              <a:rPr lang="en-US" altLang="en-US">
                <a:latin typeface="Courier New" pitchFamily="112" charset="0"/>
              </a:rPr>
              <a:t>private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protected</a:t>
            </a:r>
            <a:r>
              <a:rPr lang="en-US" altLang="en-US"/>
              <a:t>, and </a:t>
            </a:r>
            <a:r>
              <a:rPr lang="en-US" altLang="en-US">
                <a:latin typeface="Courier New" pitchFamily="112" charset="0"/>
              </a:rPr>
              <a:t>public</a:t>
            </a:r>
            <a:r>
              <a:rPr lang="en-US" altLang="en-US"/>
              <a:t> members of base class are inherited by the derived class</a:t>
            </a:r>
            <a:endParaRPr lang="en-US" altLang="en-US" u="sn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6B503130-B539-4873-B749-4A790C0443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Access Specifiers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>
                <a:latin typeface="Courier New" pitchFamily="112" charset="0"/>
              </a:rPr>
              <a:t>public</a:t>
            </a:r>
            <a:r>
              <a:rPr lang="en-US" altLang="en-US" sz="2800"/>
              <a:t> – object of derived class can be treated as object of base class (not vice-versa)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>
                <a:latin typeface="Courier New" pitchFamily="112" charset="0"/>
              </a:rPr>
              <a:t>protected</a:t>
            </a:r>
            <a:r>
              <a:rPr lang="en-US" altLang="en-US" sz="2800"/>
              <a:t> – more restrictive than </a:t>
            </a:r>
            <a:r>
              <a:rPr lang="en-US" altLang="en-US" sz="2800">
                <a:latin typeface="Courier New" pitchFamily="112" charset="0"/>
              </a:rPr>
              <a:t>public</a:t>
            </a:r>
            <a:r>
              <a:rPr lang="en-US" altLang="en-US" sz="2800"/>
              <a:t>, but allows derived classes to know details of parents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>
                <a:latin typeface="Courier New" pitchFamily="112" charset="0"/>
              </a:rPr>
              <a:t>private</a:t>
            </a:r>
            <a:r>
              <a:rPr lang="en-US" altLang="en-US" sz="2800"/>
              <a:t> – prevents objects of derived class from being treated as objects of base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64A13433-8FBF-46E0-AA0A-DF8E61AF7B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914400"/>
          </a:xfrm>
        </p:spPr>
        <p:txBody>
          <a:bodyPr/>
          <a:lstStyle/>
          <a:p>
            <a:r>
              <a:rPr lang="en-US" altLang="en-US"/>
              <a:t>Inheritance vs. Access </a:t>
            </a:r>
          </a:p>
        </p:txBody>
      </p:sp>
      <p:grpSp>
        <p:nvGrpSpPr>
          <p:cNvPr id="788503" name="Group 23"/>
          <p:cNvGrpSpPr>
            <a:grpSpLocks/>
          </p:cNvGrpSpPr>
          <p:nvPr/>
        </p:nvGrpSpPr>
        <p:grpSpPr bwMode="auto">
          <a:xfrm>
            <a:off x="228600" y="1446213"/>
            <a:ext cx="8002588" cy="4954587"/>
            <a:chOff x="47" y="576"/>
            <a:chExt cx="5041" cy="3121"/>
          </a:xfrm>
        </p:grpSpPr>
        <p:sp>
          <p:nvSpPr>
            <p:cNvPr id="788483" name="Text Box 3"/>
            <p:cNvSpPr txBox="1">
              <a:spLocks noChangeArrowheads="1"/>
            </p:cNvSpPr>
            <p:nvPr/>
          </p:nvSpPr>
          <p:spPr bwMode="auto"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private: x</a:t>
              </a:r>
            </a:p>
            <a:p>
              <a:r>
                <a:rPr lang="en-US" altLang="en-US" sz="1800">
                  <a:latin typeface="Courier New" pitchFamily="112" charset="0"/>
                </a:rPr>
                <a:t>protected: y</a:t>
              </a:r>
            </a:p>
            <a:p>
              <a:r>
                <a:rPr lang="en-US" altLang="en-US" sz="1800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788484" name="Text Box 4"/>
            <p:cNvSpPr txBox="1">
              <a:spLocks noChangeArrowheads="1"/>
            </p:cNvSpPr>
            <p:nvPr/>
          </p:nvSpPr>
          <p:spPr bwMode="auto"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private: x</a:t>
              </a:r>
            </a:p>
            <a:p>
              <a:r>
                <a:rPr lang="en-US" altLang="en-US" sz="1800">
                  <a:latin typeface="Courier New" pitchFamily="112" charset="0"/>
                </a:rPr>
                <a:t>protected: y</a:t>
              </a:r>
            </a:p>
            <a:p>
              <a:r>
                <a:rPr lang="en-US" altLang="en-US" sz="1800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788485" name="Text Box 5"/>
            <p:cNvSpPr txBox="1">
              <a:spLocks noChangeArrowheads="1"/>
            </p:cNvSpPr>
            <p:nvPr/>
          </p:nvSpPr>
          <p:spPr bwMode="auto"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private: x</a:t>
              </a:r>
            </a:p>
            <a:p>
              <a:r>
                <a:rPr lang="en-US" altLang="en-US" sz="1800">
                  <a:latin typeface="Courier New" pitchFamily="112" charset="0"/>
                </a:rPr>
                <a:t>protected: y</a:t>
              </a:r>
            </a:p>
            <a:p>
              <a:r>
                <a:rPr lang="en-US" altLang="en-US" sz="1800">
                  <a:latin typeface="Courier New" pitchFamily="112" charset="0"/>
                </a:rPr>
                <a:t>public: z</a:t>
              </a:r>
            </a:p>
          </p:txBody>
        </p:sp>
        <p:sp>
          <p:nvSpPr>
            <p:cNvPr id="788486" name="Text Box 6"/>
            <p:cNvSpPr txBox="1">
              <a:spLocks noChangeArrowheads="1"/>
            </p:cNvSpPr>
            <p:nvPr/>
          </p:nvSpPr>
          <p:spPr bwMode="auto"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Base class members</a:t>
              </a:r>
            </a:p>
          </p:txBody>
        </p:sp>
        <p:sp>
          <p:nvSpPr>
            <p:cNvPr id="788487" name="Rectangle 7"/>
            <p:cNvSpPr>
              <a:spLocks noChangeArrowheads="1"/>
            </p:cNvSpPr>
            <p:nvPr/>
          </p:nvSpPr>
          <p:spPr bwMode="auto">
            <a:xfrm>
              <a:off x="288" y="1056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88" name="Rectangle 8"/>
            <p:cNvSpPr>
              <a:spLocks noChangeArrowheads="1"/>
            </p:cNvSpPr>
            <p:nvPr/>
          </p:nvSpPr>
          <p:spPr bwMode="auto">
            <a:xfrm>
              <a:off x="288" y="2112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89" name="Rectangle 9"/>
            <p:cNvSpPr>
              <a:spLocks noChangeArrowheads="1"/>
            </p:cNvSpPr>
            <p:nvPr/>
          </p:nvSpPr>
          <p:spPr bwMode="auto">
            <a:xfrm>
              <a:off x="336" y="3168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90" name="Text Box 10"/>
            <p:cNvSpPr txBox="1">
              <a:spLocks noChangeArrowheads="1"/>
            </p:cNvSpPr>
            <p:nvPr/>
          </p:nvSpPr>
          <p:spPr bwMode="auto"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r>
                <a:rPr lang="en-US" altLang="en-US" sz="1800">
                  <a:latin typeface="Courier New" pitchFamily="112" charset="0"/>
                </a:rPr>
                <a:t>private: y</a:t>
              </a:r>
            </a:p>
            <a:p>
              <a:r>
                <a:rPr lang="en-US" altLang="en-US" sz="1800">
                  <a:latin typeface="Courier New" pitchFamily="112" charset="0"/>
                </a:rPr>
                <a:t>private: z</a:t>
              </a:r>
            </a:p>
          </p:txBody>
        </p:sp>
        <p:sp>
          <p:nvSpPr>
            <p:cNvPr id="788491" name="Text Box 11"/>
            <p:cNvSpPr txBox="1">
              <a:spLocks noChangeArrowheads="1"/>
            </p:cNvSpPr>
            <p:nvPr/>
          </p:nvSpPr>
          <p:spPr bwMode="auto">
            <a:xfrm>
              <a:off x="3639" y="2064"/>
              <a:ext cx="117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r>
                <a:rPr lang="en-US" altLang="en-US" sz="1800">
                  <a:latin typeface="Courier New" pitchFamily="112" charset="0"/>
                </a:rPr>
                <a:t>protected: y</a:t>
              </a:r>
            </a:p>
            <a:p>
              <a:r>
                <a:rPr lang="en-US" altLang="en-US" sz="1800">
                  <a:latin typeface="Courier New" pitchFamily="112" charset="0"/>
                </a:rPr>
                <a:t>protected: z</a:t>
              </a:r>
              <a:endParaRPr lang="en-US" altLang="en-US" sz="2000"/>
            </a:p>
          </p:txBody>
        </p:sp>
        <p:sp>
          <p:nvSpPr>
            <p:cNvPr id="788492" name="Text Box 12"/>
            <p:cNvSpPr txBox="1">
              <a:spLocks noChangeArrowheads="1"/>
            </p:cNvSpPr>
            <p:nvPr/>
          </p:nvSpPr>
          <p:spPr bwMode="auto"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latin typeface="Courier New" pitchFamily="112" charset="0"/>
                </a:rPr>
                <a:t>x</a:t>
              </a:r>
              <a:r>
                <a:rPr lang="en-US" altLang="en-US" sz="1800"/>
                <a:t> is inaccessible</a:t>
              </a:r>
            </a:p>
            <a:p>
              <a:r>
                <a:rPr lang="en-US" altLang="en-US" sz="1800">
                  <a:latin typeface="Courier New" pitchFamily="112" charset="0"/>
                </a:rPr>
                <a:t>protected: y</a:t>
              </a:r>
            </a:p>
            <a:p>
              <a:r>
                <a:rPr lang="en-US" altLang="en-US" sz="1800">
                  <a:latin typeface="Courier New" pitchFamily="112" charset="0"/>
                </a:rPr>
                <a:t>public: z</a:t>
              </a:r>
              <a:endParaRPr lang="en-US" altLang="en-US" sz="2000"/>
            </a:p>
          </p:txBody>
        </p:sp>
        <p:sp>
          <p:nvSpPr>
            <p:cNvPr id="788493" name="Rectangle 13"/>
            <p:cNvSpPr>
              <a:spLocks noChangeArrowheads="1"/>
            </p:cNvSpPr>
            <p:nvPr/>
          </p:nvSpPr>
          <p:spPr bwMode="auto">
            <a:xfrm>
              <a:off x="3600" y="1056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94" name="Rectangle 14"/>
            <p:cNvSpPr>
              <a:spLocks noChangeArrowheads="1"/>
            </p:cNvSpPr>
            <p:nvPr/>
          </p:nvSpPr>
          <p:spPr bwMode="auto">
            <a:xfrm>
              <a:off x="3648" y="2064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95" name="Rectangle 15"/>
            <p:cNvSpPr>
              <a:spLocks noChangeArrowheads="1"/>
            </p:cNvSpPr>
            <p:nvPr/>
          </p:nvSpPr>
          <p:spPr bwMode="auto">
            <a:xfrm>
              <a:off x="3648" y="3120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96" name="Text Box 16"/>
            <p:cNvSpPr txBox="1">
              <a:spLocks noChangeArrowheads="1"/>
            </p:cNvSpPr>
            <p:nvPr/>
          </p:nvSpPr>
          <p:spPr bwMode="auto">
            <a:xfrm>
              <a:off x="3198" y="576"/>
              <a:ext cx="189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 sz="1800"/>
                <a:t>How inherited base class members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800"/>
                <a:t>appear in derived class</a:t>
              </a:r>
            </a:p>
          </p:txBody>
        </p:sp>
        <p:sp>
          <p:nvSpPr>
            <p:cNvPr id="788497" name="Line 17"/>
            <p:cNvSpPr>
              <a:spLocks noChangeShapeType="1"/>
            </p:cNvSpPr>
            <p:nvPr/>
          </p:nvSpPr>
          <p:spPr bwMode="auto">
            <a:xfrm>
              <a:off x="1440" y="12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98" name="Line 18"/>
            <p:cNvSpPr>
              <a:spLocks noChangeShapeType="1"/>
            </p:cNvSpPr>
            <p:nvPr/>
          </p:nvSpPr>
          <p:spPr bwMode="auto">
            <a:xfrm>
              <a:off x="1488" y="235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499" name="Line 19"/>
            <p:cNvSpPr>
              <a:spLocks noChangeShapeType="1"/>
            </p:cNvSpPr>
            <p:nvPr/>
          </p:nvSpPr>
          <p:spPr bwMode="auto">
            <a:xfrm>
              <a:off x="1488" y="340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00" name="Text Box 20"/>
            <p:cNvSpPr txBox="1">
              <a:spLocks noChangeArrowheads="1"/>
            </p:cNvSpPr>
            <p:nvPr/>
          </p:nvSpPr>
          <p:spPr bwMode="auto">
            <a:xfrm>
              <a:off x="2042" y="1008"/>
              <a:ext cx="8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private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800"/>
                <a:t>base class</a:t>
              </a:r>
            </a:p>
          </p:txBody>
        </p:sp>
        <p:sp>
          <p:nvSpPr>
            <p:cNvPr id="788501" name="Text Box 21"/>
            <p:cNvSpPr txBox="1">
              <a:spLocks noChangeArrowheads="1"/>
            </p:cNvSpPr>
            <p:nvPr/>
          </p:nvSpPr>
          <p:spPr bwMode="auto">
            <a:xfrm>
              <a:off x="2003" y="2064"/>
              <a:ext cx="89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protected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800"/>
                <a:t>base class</a:t>
              </a:r>
            </a:p>
          </p:txBody>
        </p:sp>
        <p:sp>
          <p:nvSpPr>
            <p:cNvPr id="788502" name="Text Box 22"/>
            <p:cNvSpPr txBox="1">
              <a:spLocks noChangeArrowheads="1"/>
            </p:cNvSpPr>
            <p:nvPr/>
          </p:nvSpPr>
          <p:spPr bwMode="auto">
            <a:xfrm>
              <a:off x="2090" y="3120"/>
              <a:ext cx="8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public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800"/>
                <a:t>base class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84B357E8-26EC-4AA8-9F2C-7CA4C195C9C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914400"/>
          </a:xfrm>
        </p:spPr>
        <p:txBody>
          <a:bodyPr/>
          <a:lstStyle/>
          <a:p>
            <a:r>
              <a:rPr lang="en-US" altLang="en-US"/>
              <a:t>More Inheritance vs. Access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27125" y="1276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 sz="1800">
              <a:latin typeface="Courier New" pitchFamily="112" charset="0"/>
            </a:endParaRPr>
          </a:p>
        </p:txBody>
      </p:sp>
      <p:grpSp>
        <p:nvGrpSpPr>
          <p:cNvPr id="789520" name="Group 16"/>
          <p:cNvGrpSpPr>
            <a:grpSpLocks/>
          </p:cNvGrpSpPr>
          <p:nvPr/>
        </p:nvGrpSpPr>
        <p:grpSpPr bwMode="auto">
          <a:xfrm>
            <a:off x="365125" y="1676400"/>
            <a:ext cx="8474075" cy="4349750"/>
            <a:chOff x="230" y="960"/>
            <a:chExt cx="5338" cy="2740"/>
          </a:xfrm>
        </p:grpSpPr>
        <p:sp>
          <p:nvSpPr>
            <p:cNvPr id="789507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04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private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char letter;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score;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void calcGrade();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public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void setScore(float);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getScore();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char getLetter();</a:t>
              </a:r>
            </a:p>
          </p:txBody>
        </p:sp>
        <p:sp>
          <p:nvSpPr>
            <p:cNvPr id="789509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0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class Grade</a:t>
              </a:r>
            </a:p>
          </p:txBody>
        </p:sp>
        <p:sp>
          <p:nvSpPr>
            <p:cNvPr id="789511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private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numQuestions;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pointsEach;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numMissed;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public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Test(int, int);</a:t>
              </a:r>
            </a:p>
          </p:txBody>
        </p:sp>
        <p:sp>
          <p:nvSpPr>
            <p:cNvPr id="789513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77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312" y="960"/>
              <a:ext cx="1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class Test : public Grade</a:t>
              </a:r>
            </a:p>
          </p:txBody>
        </p:sp>
        <p:sp>
          <p:nvSpPr>
            <p:cNvPr id="789515" name="Rectangle 11"/>
            <p:cNvSpPr>
              <a:spLocks noChangeArrowheads="1"/>
            </p:cNvSpPr>
            <p:nvPr/>
          </p:nvSpPr>
          <p:spPr bwMode="auto">
            <a:xfrm>
              <a:off x="3360" y="960"/>
              <a:ext cx="17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/>
                <a:t>When </a:t>
              </a:r>
              <a:r>
                <a:rPr lang="en-US" altLang="en-US" sz="1800">
                  <a:latin typeface="Courier New" pitchFamily="112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r>
                <a:rPr lang="en-US" altLang="en-US" sz="1800"/>
                <a:t>from </a:t>
              </a:r>
              <a:r>
                <a:rPr lang="en-US" altLang="en-US" sz="1800">
                  <a:latin typeface="Courier New" pitchFamily="112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r>
                <a:rPr lang="en-US" altLang="en-US" sz="1800">
                  <a:latin typeface="Courier New" pitchFamily="112" charset="0"/>
                </a:rPr>
                <a:t>public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private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numQuestions: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pointsEach;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numMissed;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public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Test(int, int);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void setScore(float);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getScore();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getLetter();</a:t>
              </a:r>
            </a:p>
          </p:txBody>
        </p:sp>
        <p:sp>
          <p:nvSpPr>
            <p:cNvPr id="789518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206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9" name="Line 15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04329C6E-F430-49ED-A575-CEDE58D6B92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77200" cy="914400"/>
          </a:xfrm>
        </p:spPr>
        <p:txBody>
          <a:bodyPr/>
          <a:lstStyle/>
          <a:p>
            <a:r>
              <a:rPr lang="en-US" altLang="en-US"/>
              <a:t>More Inheritance vs. Access (2)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1127125" y="1276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 sz="1800">
              <a:latin typeface="Courier New" pitchFamily="112" charset="0"/>
            </a:endParaRPr>
          </a:p>
        </p:txBody>
      </p:sp>
      <p:grpSp>
        <p:nvGrpSpPr>
          <p:cNvPr id="790544" name="Group 16"/>
          <p:cNvGrpSpPr>
            <a:grpSpLocks/>
          </p:cNvGrpSpPr>
          <p:nvPr/>
        </p:nvGrpSpPr>
        <p:grpSpPr bwMode="auto">
          <a:xfrm>
            <a:off x="365125" y="1676400"/>
            <a:ext cx="8474075" cy="4572000"/>
            <a:chOff x="230" y="960"/>
            <a:chExt cx="5338" cy="2880"/>
          </a:xfrm>
        </p:grpSpPr>
        <p:sp>
          <p:nvSpPr>
            <p:cNvPr id="790531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04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private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char letter;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score;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void calcGrade();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public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void setScore(float);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getScore();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char getLetter();</a:t>
              </a:r>
            </a:p>
          </p:txBody>
        </p:sp>
        <p:sp>
          <p:nvSpPr>
            <p:cNvPr id="790533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534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class Grade</a:t>
              </a:r>
            </a:p>
          </p:txBody>
        </p:sp>
        <p:sp>
          <p:nvSpPr>
            <p:cNvPr id="790535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536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private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numQuestions;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pointsEach;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numMissed;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public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Test(int, int);</a:t>
              </a:r>
            </a:p>
          </p:txBody>
        </p:sp>
        <p:sp>
          <p:nvSpPr>
            <p:cNvPr id="790537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87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538" name="Rectangle 10"/>
            <p:cNvSpPr>
              <a:spLocks noChangeArrowheads="1"/>
            </p:cNvSpPr>
            <p:nvPr/>
          </p:nvSpPr>
          <p:spPr bwMode="auto">
            <a:xfrm>
              <a:off x="3360" y="960"/>
              <a:ext cx="18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539" name="Text Box 11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/>
                <a:t>When </a:t>
              </a:r>
              <a:r>
                <a:rPr lang="en-US" altLang="en-US" sz="1800">
                  <a:latin typeface="Courier New" pitchFamily="112" charset="0"/>
                </a:rPr>
                <a:t>Test</a:t>
              </a:r>
              <a:r>
                <a:rPr lang="en-US" altLang="en-US" sz="1800"/>
                <a:t> class inherits</a:t>
              </a:r>
            </a:p>
            <a:p>
              <a:r>
                <a:rPr lang="en-US" altLang="en-US" sz="1800"/>
                <a:t>from </a:t>
              </a:r>
              <a:r>
                <a:rPr lang="en-US" altLang="en-US" sz="1800">
                  <a:latin typeface="Courier New" pitchFamily="112" charset="0"/>
                </a:rPr>
                <a:t>Grade</a:t>
              </a:r>
              <a:r>
                <a:rPr lang="en-US" altLang="en-US" sz="1800"/>
                <a:t> class using </a:t>
              </a:r>
            </a:p>
            <a:p>
              <a:r>
                <a:rPr lang="en-US" altLang="en-US" sz="1800">
                  <a:latin typeface="Courier New" pitchFamily="112" charset="0"/>
                </a:rPr>
                <a:t>protected</a:t>
              </a:r>
              <a:r>
                <a:rPr lang="en-US" altLang="en-US" sz="1800"/>
                <a:t> class access, it looks like this:</a:t>
              </a:r>
            </a:p>
          </p:txBody>
        </p:sp>
        <p:sp>
          <p:nvSpPr>
            <p:cNvPr id="790540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private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numQuestions: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pointsEach;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numMissed;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public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Test(int, int);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protected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void setScore(float);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getScore();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getLetter();</a:t>
              </a:r>
            </a:p>
          </p:txBody>
        </p:sp>
        <p:sp>
          <p:nvSpPr>
            <p:cNvPr id="790541" name="Rectangle 13"/>
            <p:cNvSpPr>
              <a:spLocks noChangeArrowheads="1"/>
            </p:cNvSpPr>
            <p:nvPr/>
          </p:nvSpPr>
          <p:spPr bwMode="auto">
            <a:xfrm>
              <a:off x="3360" y="2400"/>
              <a:ext cx="20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542" name="Line 14"/>
            <p:cNvSpPr>
              <a:spLocks noChangeShapeType="1"/>
            </p:cNvSpPr>
            <p:nvPr/>
          </p:nvSpPr>
          <p:spPr bwMode="auto">
            <a:xfrm>
              <a:off x="1536" y="326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543" name="Text Box 15"/>
            <p:cNvSpPr txBox="1">
              <a:spLocks noChangeArrowheads="1"/>
            </p:cNvSpPr>
            <p:nvPr/>
          </p:nvSpPr>
          <p:spPr bwMode="auto">
            <a:xfrm>
              <a:off x="3264" y="960"/>
              <a:ext cx="2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class Test : protected Grade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CBA57CB3-0EB8-4D65-8E06-1E9620D37F6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914400"/>
          </a:xfrm>
        </p:spPr>
        <p:txBody>
          <a:bodyPr/>
          <a:lstStyle/>
          <a:p>
            <a:r>
              <a:rPr lang="en-US" altLang="en-US"/>
              <a:t>More Inheritance vs. Access (3)</a:t>
            </a:r>
          </a:p>
        </p:txBody>
      </p:sp>
      <p:sp>
        <p:nvSpPr>
          <p:cNvPr id="791556" name="Text Box 4"/>
          <p:cNvSpPr txBox="1">
            <a:spLocks noChangeArrowheads="1"/>
          </p:cNvSpPr>
          <p:nvPr/>
        </p:nvSpPr>
        <p:spPr bwMode="auto">
          <a:xfrm>
            <a:off x="1127125" y="1276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 sz="1800">
              <a:latin typeface="Courier New" pitchFamily="112" charset="0"/>
            </a:endParaRPr>
          </a:p>
        </p:txBody>
      </p:sp>
      <p:grpSp>
        <p:nvGrpSpPr>
          <p:cNvPr id="791569" name="Group 17"/>
          <p:cNvGrpSpPr>
            <a:grpSpLocks/>
          </p:cNvGrpSpPr>
          <p:nvPr/>
        </p:nvGrpSpPr>
        <p:grpSpPr bwMode="auto">
          <a:xfrm>
            <a:off x="365125" y="1755775"/>
            <a:ext cx="8474075" cy="4568825"/>
            <a:chOff x="230" y="960"/>
            <a:chExt cx="5338" cy="2878"/>
          </a:xfrm>
        </p:grpSpPr>
        <p:sp>
          <p:nvSpPr>
            <p:cNvPr id="791564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1800"/>
                <a:t>private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numQuestions: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pointsEach;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int numMissed;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void setScore(float);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getScore();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float getLetter();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/>
                <a:t>public members: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Test(int, int);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800">
                  <a:latin typeface="Courier New" pitchFamily="112" charset="0"/>
                </a:rPr>
                <a:t>  </a:t>
              </a:r>
            </a:p>
          </p:txBody>
        </p:sp>
        <p:grpSp>
          <p:nvGrpSpPr>
            <p:cNvPr id="791568" name="Group 16"/>
            <p:cNvGrpSpPr>
              <a:grpSpLocks/>
            </p:cNvGrpSpPr>
            <p:nvPr/>
          </p:nvGrpSpPr>
          <p:grpSpPr bwMode="auto">
            <a:xfrm>
              <a:off x="230" y="960"/>
              <a:ext cx="5194" cy="2736"/>
              <a:chOff x="230" y="960"/>
              <a:chExt cx="5194" cy="2736"/>
            </a:xfrm>
          </p:grpSpPr>
          <p:sp>
            <p:nvSpPr>
              <p:cNvPr id="791555" name="Text Box 3"/>
              <p:cNvSpPr txBox="1">
                <a:spLocks noChangeArrowheads="1"/>
              </p:cNvSpPr>
              <p:nvPr/>
            </p:nvSpPr>
            <p:spPr bwMode="auto">
              <a:xfrm>
                <a:off x="230" y="1203"/>
                <a:ext cx="2104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1800"/>
                  <a:t>private members: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char letter;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float score;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void calcGrade();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/>
                  <a:t>public members: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void setScore(float);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float getScore();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char getLetter();</a:t>
                </a:r>
              </a:p>
            </p:txBody>
          </p:sp>
          <p:sp>
            <p:nvSpPr>
              <p:cNvPr id="791557" name="Rectangle 5"/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20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1558" name="Text Box 6"/>
              <p:cNvSpPr txBox="1">
                <a:spLocks noChangeArrowheads="1"/>
              </p:cNvSpPr>
              <p:nvPr/>
            </p:nvSpPr>
            <p:spPr bwMode="auto">
              <a:xfrm>
                <a:off x="646" y="960"/>
                <a:ext cx="9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800"/>
                  <a:t>class Grade</a:t>
                </a:r>
              </a:p>
            </p:txBody>
          </p:sp>
          <p:sp>
            <p:nvSpPr>
              <p:cNvPr id="791559" name="Rectangle 7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1560" name="Text Box 8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776" cy="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1800"/>
                  <a:t>private members: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int numQuestions;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float pointsEach;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int numMissed;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/>
                  <a:t>public members: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800">
                    <a:latin typeface="Courier New" pitchFamily="112" charset="0"/>
                  </a:rPr>
                  <a:t>  Test(int, int);</a:t>
                </a:r>
              </a:p>
            </p:txBody>
          </p:sp>
          <p:sp>
            <p:nvSpPr>
              <p:cNvPr id="791561" name="Rectangle 9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77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1562" name="Rectangle 10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17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1563" name="Text Box 11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1968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/>
                  <a:t>When </a:t>
                </a:r>
                <a:r>
                  <a:rPr lang="en-US" altLang="en-US" sz="1800">
                    <a:latin typeface="Courier New" pitchFamily="112" charset="0"/>
                  </a:rPr>
                  <a:t>Test</a:t>
                </a:r>
                <a:r>
                  <a:rPr lang="en-US" altLang="en-US" sz="1800"/>
                  <a:t> class inherits</a:t>
                </a:r>
              </a:p>
              <a:p>
                <a:r>
                  <a:rPr lang="en-US" altLang="en-US" sz="1800"/>
                  <a:t>from </a:t>
                </a:r>
                <a:r>
                  <a:rPr lang="en-US" altLang="en-US" sz="1800">
                    <a:latin typeface="Courier New" pitchFamily="112" charset="0"/>
                  </a:rPr>
                  <a:t>Grade</a:t>
                </a:r>
                <a:r>
                  <a:rPr lang="en-US" altLang="en-US" sz="1800"/>
                  <a:t> class using </a:t>
                </a:r>
              </a:p>
              <a:p>
                <a:r>
                  <a:rPr lang="en-US" altLang="en-US" sz="1800">
                    <a:latin typeface="Courier New" pitchFamily="112" charset="0"/>
                  </a:rPr>
                  <a:t>private</a:t>
                </a:r>
                <a:r>
                  <a:rPr lang="en-US" altLang="en-US" sz="1800"/>
                  <a:t> class access, it looks like this:</a:t>
                </a:r>
              </a:p>
            </p:txBody>
          </p:sp>
          <p:sp>
            <p:nvSpPr>
              <p:cNvPr id="791565" name="Rectangle 13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064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1566" name="Line 14"/>
              <p:cNvSpPr>
                <a:spLocks noChangeShapeType="1"/>
              </p:cNvSpPr>
              <p:nvPr/>
            </p:nvSpPr>
            <p:spPr bwMode="auto">
              <a:xfrm>
                <a:off x="1536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1567" name="Text Box 15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800"/>
                  <a:t>class Test : private Grade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lnSpc>
                <a:spcPct val="90000"/>
              </a:lnSpc>
              <a:buFont typeface="Times" pitchFamily="112" charset="0"/>
              <a:buNone/>
            </a:pPr>
            <a:r>
              <a:rPr lang="en-US" altLang="en-US" sz="2400" b="1"/>
              <a:t>Constructors and Destructors in Base and Derived Classes</a:t>
            </a:r>
          </a:p>
        </p:txBody>
      </p:sp>
      <p:sp>
        <p:nvSpPr>
          <p:cNvPr id="770052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C09CF10E-015D-40B7-88B5-9506ADE565D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 and Destructors in Base and Derived Classes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Derived classes can have their own constructors and destructors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an object of a derived class is created, the base class’s constructor is executed first, followed by the derived class’s constructor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an object of a derived class is destroyed, its destructor is called first, then that of the base class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9ACF3BCE-C367-4400-8624-418B5CDC494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 and Destructors in Base and Derived Classes</a:t>
            </a:r>
          </a:p>
        </p:txBody>
      </p:sp>
      <p:pic>
        <p:nvPicPr>
          <p:cNvPr id="794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0075"/>
            <a:ext cx="838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6ABD1A96-CB3A-4099-875D-DF3E4D1831DD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79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8125"/>
            <a:ext cx="640080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What Is Inheritance?</a:t>
            </a:r>
          </a:p>
        </p:txBody>
      </p:sp>
      <p:sp>
        <p:nvSpPr>
          <p:cNvPr id="512008" name="Rectangle 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D204D1E3-EA09-4464-A515-5F1C7BB3DB38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79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010400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6675" name="Rectangle 3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Program 5-14 (Continued)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9245B817-5695-40D1-9627-BBA7B6C0FDC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</a:t>
            </a:r>
            <a:br>
              <a:rPr lang="en-US" altLang="en-US"/>
            </a:br>
            <a:r>
              <a:rPr lang="en-US" altLang="en-US"/>
              <a:t>Base Class Constructor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Allows selection between multiple base class constructors</a:t>
            </a:r>
          </a:p>
          <a:p>
            <a:pPr>
              <a:lnSpc>
                <a:spcPct val="85000"/>
              </a:lnSpc>
            </a:pPr>
            <a:r>
              <a:rPr lang="en-US" altLang="en-US"/>
              <a:t>Specify arguments to base constructor on derived constructor heading: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Square::Square(int side) : 					Rectangle(side, side) </a:t>
            </a:r>
          </a:p>
          <a:p>
            <a:pPr>
              <a:lnSpc>
                <a:spcPct val="85000"/>
              </a:lnSpc>
            </a:pPr>
            <a:r>
              <a:rPr lang="en-US" altLang="en-US"/>
              <a:t>Can also be done with inline constructors</a:t>
            </a:r>
          </a:p>
          <a:p>
            <a:pPr>
              <a:lnSpc>
                <a:spcPct val="85000"/>
              </a:lnSpc>
            </a:pPr>
            <a:r>
              <a:rPr lang="en-US" altLang="en-US"/>
              <a:t>Must be done if base class has no default constructor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5C108FFF-AEF2-4E8E-B3DA-85E32311CA6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</a:t>
            </a:r>
            <a:br>
              <a:rPr lang="en-US" altLang="en-US"/>
            </a:br>
            <a:r>
              <a:rPr lang="en-US" altLang="en-US"/>
              <a:t>Base Class Constructor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534400" cy="457200"/>
          </a:xfrm>
        </p:spPr>
        <p:txBody>
          <a:bodyPr/>
          <a:lstStyle/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800">
                <a:latin typeface="Courier New" pitchFamily="112" charset="0"/>
              </a:rPr>
              <a:t>Square::Square(int side):Rectangle(side,side)	</a:t>
            </a:r>
          </a:p>
        </p:txBody>
      </p:sp>
      <p:sp>
        <p:nvSpPr>
          <p:cNvPr id="799748" name="AutoShape 4"/>
          <p:cNvSpPr>
            <a:spLocks/>
          </p:cNvSpPr>
          <p:nvPr/>
        </p:nvSpPr>
        <p:spPr bwMode="auto">
          <a:xfrm rot="5400000">
            <a:off x="2324100" y="12573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749" name="AutoShape 5"/>
          <p:cNvSpPr>
            <a:spLocks/>
          </p:cNvSpPr>
          <p:nvPr/>
        </p:nvSpPr>
        <p:spPr bwMode="auto">
          <a:xfrm rot="5400000">
            <a:off x="6515100" y="15621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750" name="AutoShape 6"/>
          <p:cNvSpPr>
            <a:spLocks/>
          </p:cNvSpPr>
          <p:nvPr/>
        </p:nvSpPr>
        <p:spPr bwMode="auto">
          <a:xfrm rot="5400000">
            <a:off x="7543800" y="34290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751" name="AutoShape 7"/>
          <p:cNvSpPr>
            <a:spLocks/>
          </p:cNvSpPr>
          <p:nvPr/>
        </p:nvSpPr>
        <p:spPr bwMode="auto">
          <a:xfrm rot="5400000">
            <a:off x="3810000" y="33528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752" name="Text Box 8"/>
          <p:cNvSpPr txBox="1">
            <a:spLocks noChangeArrowheads="1"/>
          </p:cNvSpPr>
          <p:nvPr/>
        </p:nvSpPr>
        <p:spPr bwMode="auto">
          <a:xfrm>
            <a:off x="990600" y="2543175"/>
            <a:ext cx="355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derived class constructor</a:t>
            </a:r>
          </a:p>
        </p:txBody>
      </p:sp>
      <p:sp>
        <p:nvSpPr>
          <p:cNvPr id="799753" name="Text Box 9"/>
          <p:cNvSpPr txBox="1">
            <a:spLocks noChangeArrowheads="1"/>
          </p:cNvSpPr>
          <p:nvPr/>
        </p:nvSpPr>
        <p:spPr bwMode="auto">
          <a:xfrm>
            <a:off x="5334000" y="2543175"/>
            <a:ext cx="321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base class constructor</a:t>
            </a:r>
          </a:p>
        </p:txBody>
      </p:sp>
      <p:sp>
        <p:nvSpPr>
          <p:cNvPr id="799754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3048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derived constructor parameter</a:t>
            </a:r>
          </a:p>
        </p:txBody>
      </p:sp>
      <p:sp>
        <p:nvSpPr>
          <p:cNvPr id="799755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2514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base constructor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Redefining Base Class Functions</a:t>
            </a:r>
          </a:p>
        </p:txBody>
      </p:sp>
      <p:sp>
        <p:nvSpPr>
          <p:cNvPr id="771076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2F2D83C9-3475-41F1-A0D9-95E6CF8E5F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Redefining Base Class Functions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Redefining</a:t>
            </a:r>
            <a:r>
              <a:rPr lang="en-US" altLang="en-US"/>
              <a:t> function: function in a derived class that has the </a:t>
            </a:r>
            <a:r>
              <a:rPr lang="en-US" altLang="en-US" i="1"/>
              <a:t>same name and parameter list</a:t>
            </a:r>
            <a:r>
              <a:rPr lang="en-US" altLang="en-US"/>
              <a:t> as a function in the base class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Typically used to replace a function in base class with different actions in derived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CF69C03A-B912-40D1-96B8-593AE9B903A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Redefining Base Class Functions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the same as overloading – with overloading, parameter lists must be different 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Objects of base class use base class version of function; objects of derived class use derived class version of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8A1B389F-40D4-4863-B751-726294EE491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063"/>
            <a:ext cx="7620000" cy="563562"/>
          </a:xfrm>
        </p:spPr>
        <p:txBody>
          <a:bodyPr/>
          <a:lstStyle/>
          <a:p>
            <a:r>
              <a:rPr lang="en-US" altLang="en-US"/>
              <a:t>Base Class</a:t>
            </a:r>
          </a:p>
        </p:txBody>
      </p:sp>
      <p:pic>
        <p:nvPicPr>
          <p:cNvPr id="805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35113"/>
            <a:ext cx="594360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4440238" y="4114800"/>
            <a:ext cx="390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Note setScore function</a:t>
            </a:r>
          </a:p>
        </p:txBody>
      </p:sp>
      <p:sp>
        <p:nvSpPr>
          <p:cNvPr id="805893" name="Line 5"/>
          <p:cNvSpPr>
            <a:spLocks noChangeShapeType="1"/>
          </p:cNvSpPr>
          <p:nvPr/>
        </p:nvSpPr>
        <p:spPr bwMode="auto">
          <a:xfrm flipH="1" flipV="1">
            <a:off x="3429000" y="4164013"/>
            <a:ext cx="885825" cy="2063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2B5F6584-C7E4-417C-8362-F639314FED9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06914" name="Rectangle 2"/>
          <p:cNvSpPr>
            <a:spLocks noChangeArrowheads="1"/>
          </p:cNvSpPr>
          <p:nvPr/>
        </p:nvSpPr>
        <p:spPr bwMode="auto">
          <a:xfrm>
            <a:off x="533400" y="43338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Derived Class</a:t>
            </a:r>
          </a:p>
        </p:txBody>
      </p:sp>
      <p:pic>
        <p:nvPicPr>
          <p:cNvPr id="806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7813"/>
            <a:ext cx="5029200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3733800" y="37179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6600"/>
                </a:solidFill>
              </a:rPr>
              <a:t>Redefined setScore function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3276600" y="3886200"/>
            <a:ext cx="4572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98C3A872-5F35-4E94-9313-3C8BC057107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304800" y="43338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From Program 15-6</a:t>
            </a:r>
          </a:p>
        </p:txBody>
      </p:sp>
      <p:grpSp>
        <p:nvGrpSpPr>
          <p:cNvPr id="807941" name="Group 5"/>
          <p:cNvGrpSpPr>
            <a:grpSpLocks/>
          </p:cNvGrpSpPr>
          <p:nvPr/>
        </p:nvGrpSpPr>
        <p:grpSpPr bwMode="auto">
          <a:xfrm>
            <a:off x="381000" y="1595438"/>
            <a:ext cx="4953000" cy="4729162"/>
            <a:chOff x="738" y="480"/>
            <a:chExt cx="4062" cy="3796"/>
          </a:xfrm>
        </p:grpSpPr>
        <p:pic>
          <p:nvPicPr>
            <p:cNvPr id="8079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480"/>
              <a:ext cx="4062" cy="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79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408"/>
              <a:ext cx="3883" cy="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F2F91C3E-1765-4A38-9756-A58B242A24E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Problem with Redefining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6725"/>
            <a:ext cx="8240713" cy="384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Consider this situation: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Class </a:t>
            </a:r>
            <a:r>
              <a:rPr lang="en-US" altLang="en-US" sz="2400">
                <a:latin typeface="Courier New" pitchFamily="112" charset="0"/>
              </a:rPr>
              <a:t>BaseClass</a:t>
            </a:r>
            <a:r>
              <a:rPr lang="en-US" altLang="en-US" sz="2400"/>
              <a:t> defines functions </a:t>
            </a:r>
            <a:r>
              <a:rPr lang="en-US" altLang="en-US" sz="2400">
                <a:latin typeface="Courier New" pitchFamily="112" charset="0"/>
              </a:rPr>
              <a:t>x()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itchFamily="112" charset="0"/>
              </a:rPr>
              <a:t>y()</a:t>
            </a:r>
            <a:r>
              <a:rPr lang="en-US" altLang="en-US" sz="2400"/>
              <a:t>.   </a:t>
            </a:r>
            <a:r>
              <a:rPr lang="en-US" altLang="en-US" sz="2400">
                <a:latin typeface="Courier New" pitchFamily="112" charset="0"/>
              </a:rPr>
              <a:t>x()</a:t>
            </a:r>
            <a:r>
              <a:rPr lang="en-US" altLang="en-US" sz="2400"/>
              <a:t> calls </a:t>
            </a:r>
            <a:r>
              <a:rPr lang="en-US" altLang="en-US" sz="2400">
                <a:latin typeface="Courier New" pitchFamily="112" charset="0"/>
              </a:rPr>
              <a:t>y()</a:t>
            </a:r>
            <a:r>
              <a:rPr lang="en-US" alt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Class </a:t>
            </a:r>
            <a:r>
              <a:rPr lang="en-US" altLang="en-US" sz="2400">
                <a:latin typeface="Courier New" pitchFamily="112" charset="0"/>
              </a:rPr>
              <a:t>DerivedClass</a:t>
            </a:r>
            <a:r>
              <a:rPr lang="en-US" altLang="en-US" sz="2400"/>
              <a:t> inherits from </a:t>
            </a:r>
            <a:r>
              <a:rPr lang="en-US" altLang="en-US" sz="2400">
                <a:latin typeface="Courier New" pitchFamily="112" charset="0"/>
              </a:rPr>
              <a:t>BaseClass</a:t>
            </a:r>
            <a:r>
              <a:rPr lang="en-US" altLang="en-US" sz="2400"/>
              <a:t> and redefines function </a:t>
            </a:r>
            <a:r>
              <a:rPr lang="en-US" altLang="en-US" sz="2400">
                <a:latin typeface="Courier New" pitchFamily="112" charset="0"/>
              </a:rPr>
              <a:t>y()</a:t>
            </a:r>
            <a:r>
              <a:rPr lang="en-US" altLang="en-US" sz="24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An object </a:t>
            </a:r>
            <a:r>
              <a:rPr lang="en-US" altLang="en-US" sz="2400">
                <a:latin typeface="Courier New" pitchFamily="112" charset="0"/>
              </a:rPr>
              <a:t>D</a:t>
            </a:r>
            <a:r>
              <a:rPr lang="en-US" altLang="en-US" sz="2400"/>
              <a:t> of class </a:t>
            </a:r>
            <a:r>
              <a:rPr lang="en-US" altLang="en-US" sz="2400">
                <a:latin typeface="Courier New" pitchFamily="112" charset="0"/>
              </a:rPr>
              <a:t>DerivedClass</a:t>
            </a:r>
            <a:r>
              <a:rPr lang="en-US" altLang="en-US" sz="2400"/>
              <a:t> is created and function </a:t>
            </a:r>
            <a:r>
              <a:rPr lang="en-US" altLang="en-US" sz="2400">
                <a:latin typeface="Courier New" pitchFamily="112" charset="0"/>
              </a:rPr>
              <a:t>x()</a:t>
            </a:r>
            <a:r>
              <a:rPr lang="en-US" altLang="en-US" sz="2400"/>
              <a:t> is called. 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When </a:t>
            </a:r>
            <a:r>
              <a:rPr lang="en-US" altLang="en-US" sz="2400">
                <a:latin typeface="Courier New" pitchFamily="112" charset="0"/>
              </a:rPr>
              <a:t>x()</a:t>
            </a:r>
            <a:r>
              <a:rPr lang="en-US" altLang="en-US" sz="2400"/>
              <a:t> is called, which </a:t>
            </a:r>
            <a:r>
              <a:rPr lang="en-US" altLang="en-US" sz="2400">
                <a:latin typeface="Courier New" pitchFamily="112" charset="0"/>
              </a:rPr>
              <a:t>y()</a:t>
            </a:r>
            <a:r>
              <a:rPr lang="en-US" altLang="en-US" sz="2400"/>
              <a:t> is used, the one defined in </a:t>
            </a:r>
            <a:r>
              <a:rPr lang="en-US" altLang="en-US" sz="2400">
                <a:latin typeface="Courier New" pitchFamily="112" charset="0"/>
              </a:rPr>
              <a:t>BaseClass</a:t>
            </a:r>
            <a:r>
              <a:rPr lang="en-US" altLang="en-US" sz="2400"/>
              <a:t> or the the redefined one in </a:t>
            </a:r>
            <a:r>
              <a:rPr lang="en-US" altLang="en-US" sz="2400">
                <a:latin typeface="Courier New" pitchFamily="112" charset="0"/>
              </a:rPr>
              <a:t>DerivedClass</a:t>
            </a:r>
            <a:r>
              <a:rPr lang="en-US" altLang="en-US" sz="2400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ACCF6A05-AA9A-49EA-B95D-01D9623F273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Inheritance?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8240713" cy="3703638"/>
          </a:xfrm>
        </p:spPr>
        <p:txBody>
          <a:bodyPr/>
          <a:lstStyle/>
          <a:p>
            <a:r>
              <a:rPr lang="en-US" altLang="en-US"/>
              <a:t>Provides a way to create a new class from an existing class</a:t>
            </a:r>
          </a:p>
          <a:p>
            <a:r>
              <a:rPr lang="en-US" altLang="en-US"/>
              <a:t>The new class is a specialized version of the existing class</a:t>
            </a:r>
          </a:p>
          <a:p>
            <a:pPr>
              <a:buFont typeface="Times" pitchFamily="112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B9C07E2E-00A9-4ECA-95CC-E277AC6401D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Problem with Redefining</a:t>
            </a:r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381000" y="1774825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381000" y="3679825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304800" y="1425575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112" charset="0"/>
              </a:rPr>
              <a:t>BaseClass</a:t>
            </a:r>
          </a:p>
        </p:txBody>
      </p:sp>
      <p:sp>
        <p:nvSpPr>
          <p:cNvPr id="809990" name="Text Box 6"/>
          <p:cNvSpPr txBox="1">
            <a:spLocks noChangeArrowheads="1"/>
          </p:cNvSpPr>
          <p:nvPr/>
        </p:nvSpPr>
        <p:spPr bwMode="auto">
          <a:xfrm>
            <a:off x="304800" y="3330575"/>
            <a:ext cx="237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112" charset="0"/>
              </a:rPr>
              <a:t>DerivedClass</a:t>
            </a: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381000" y="2416175"/>
            <a:ext cx="1830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112" charset="0"/>
              </a:rPr>
              <a:t>void X();</a:t>
            </a:r>
          </a:p>
          <a:p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809992" name="Text Box 8"/>
          <p:cNvSpPr txBox="1">
            <a:spLocks noChangeArrowheads="1"/>
          </p:cNvSpPr>
          <p:nvPr/>
        </p:nvSpPr>
        <p:spPr bwMode="auto">
          <a:xfrm>
            <a:off x="381000" y="4321175"/>
            <a:ext cx="1830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ourier New" pitchFamily="112" charset="0"/>
            </a:endParaRPr>
          </a:p>
          <a:p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381000" y="5262563"/>
            <a:ext cx="29273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DerivedClass D;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D.X();</a:t>
            </a:r>
          </a:p>
        </p:txBody>
      </p:sp>
      <p:sp>
        <p:nvSpPr>
          <p:cNvPr id="809994" name="Text Box 10"/>
          <p:cNvSpPr txBox="1">
            <a:spLocks noChangeArrowheads="1"/>
          </p:cNvSpPr>
          <p:nvPr/>
        </p:nvSpPr>
        <p:spPr bwMode="auto">
          <a:xfrm>
            <a:off x="4165600" y="2397125"/>
            <a:ext cx="4368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Object </a:t>
            </a:r>
            <a:r>
              <a:rPr lang="en-US" altLang="en-US">
                <a:latin typeface="Courier New" pitchFamily="112" charset="0"/>
              </a:rPr>
              <a:t>D</a:t>
            </a:r>
            <a:r>
              <a:rPr lang="en-US" altLang="en-US"/>
              <a:t> invokes function </a:t>
            </a:r>
            <a:r>
              <a:rPr lang="en-US" altLang="en-US">
                <a:latin typeface="Courier New" pitchFamily="112" charset="0"/>
              </a:rPr>
              <a:t>X()</a:t>
            </a:r>
          </a:p>
          <a:p>
            <a:r>
              <a:rPr lang="en-US" altLang="en-US"/>
              <a:t>In </a:t>
            </a:r>
            <a:r>
              <a:rPr lang="en-US" altLang="en-US">
                <a:latin typeface="Courier New" pitchFamily="112" charset="0"/>
              </a:rPr>
              <a:t>BaseClass</a:t>
            </a:r>
            <a:r>
              <a:rPr lang="en-US" altLang="en-US"/>
              <a:t>.  Function </a:t>
            </a:r>
            <a:r>
              <a:rPr lang="en-US" altLang="en-US">
                <a:latin typeface="Courier New" pitchFamily="112" charset="0"/>
              </a:rPr>
              <a:t>X()</a:t>
            </a:r>
            <a:endParaRPr lang="en-US" altLang="en-US"/>
          </a:p>
          <a:p>
            <a:r>
              <a:rPr lang="en-US" altLang="en-US"/>
              <a:t>invokes function </a:t>
            </a:r>
            <a:r>
              <a:rPr lang="en-US" altLang="en-US">
                <a:latin typeface="Courier New" pitchFamily="112" charset="0"/>
              </a:rPr>
              <a:t>Y()</a:t>
            </a:r>
            <a:r>
              <a:rPr lang="en-US" altLang="en-US"/>
              <a:t> in </a:t>
            </a:r>
            <a:r>
              <a:rPr lang="en-US" altLang="en-US">
                <a:latin typeface="Courier New" pitchFamily="112" charset="0"/>
              </a:rPr>
              <a:t>BaseClass</a:t>
            </a:r>
            <a:r>
              <a:rPr lang="en-US" altLang="en-US"/>
              <a:t>, not function </a:t>
            </a:r>
            <a:r>
              <a:rPr lang="en-US" altLang="en-US">
                <a:latin typeface="Courier New" pitchFamily="112" charset="0"/>
              </a:rPr>
              <a:t>Y()</a:t>
            </a:r>
            <a:r>
              <a:rPr lang="en-US" altLang="en-US"/>
              <a:t>        in </a:t>
            </a:r>
            <a:r>
              <a:rPr lang="en-US" altLang="en-US">
                <a:latin typeface="Courier New" pitchFamily="112" charset="0"/>
              </a:rPr>
              <a:t>DerivedClass</a:t>
            </a:r>
            <a:r>
              <a:rPr lang="en-US" altLang="en-US"/>
              <a:t>,</a:t>
            </a:r>
          </a:p>
          <a:p>
            <a:r>
              <a:rPr lang="en-US" altLang="en-US"/>
              <a:t>because function calls are     bound at compile time.                  This is </a:t>
            </a:r>
            <a:r>
              <a:rPr lang="en-US" altLang="en-US" u="sng"/>
              <a:t>static binding.</a:t>
            </a:r>
            <a:endParaRPr lang="en-US" altLang="en-US">
              <a:latin typeface="Courier New" pitchFamily="112" charset="0"/>
            </a:endParaRPr>
          </a:p>
        </p:txBody>
      </p:sp>
      <p:sp>
        <p:nvSpPr>
          <p:cNvPr id="809995" name="Freeform 11"/>
          <p:cNvSpPr>
            <a:spLocks/>
          </p:cNvSpPr>
          <p:nvPr/>
        </p:nvSpPr>
        <p:spPr bwMode="auto">
          <a:xfrm>
            <a:off x="1636713" y="3455988"/>
            <a:ext cx="2478087" cy="2411412"/>
          </a:xfrm>
          <a:custGeom>
            <a:avLst/>
            <a:gdLst>
              <a:gd name="T0" fmla="*/ 1561 w 1561"/>
              <a:gd name="T1" fmla="*/ 0 h 1519"/>
              <a:gd name="T2" fmla="*/ 1174 w 1561"/>
              <a:gd name="T3" fmla="*/ 1516 h 1519"/>
              <a:gd name="T4" fmla="*/ 0 w 1561"/>
              <a:gd name="T5" fmla="*/ 1519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61" h="1519">
                <a:moveTo>
                  <a:pt x="1561" y="0"/>
                </a:moveTo>
                <a:lnTo>
                  <a:pt x="1174" y="1516"/>
                </a:lnTo>
                <a:lnTo>
                  <a:pt x="0" y="151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Class Hierarchies</a:t>
            </a:r>
          </a:p>
        </p:txBody>
      </p:sp>
      <p:sp>
        <p:nvSpPr>
          <p:cNvPr id="77312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748D441F-072F-4377-8237-B5531DC7308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Hierarchies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base class can be derived from another base class.</a:t>
            </a:r>
          </a:p>
        </p:txBody>
      </p:sp>
      <p:pic>
        <p:nvPicPr>
          <p:cNvPr id="811012" name="Picture 4" descr="15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1546225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AC7BB61E-0B93-409F-8FB0-3120DF0B73D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Hierarchies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Consider the GradedActivity, FinalExam, PassFailActivity, PassFailExam hierarchy in Chapter 15.</a:t>
            </a:r>
          </a:p>
        </p:txBody>
      </p:sp>
      <p:pic>
        <p:nvPicPr>
          <p:cNvPr id="812036" name="Picture 4" descr="15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7838"/>
            <a:ext cx="3581400" cy="33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Polymorphism and Virtual Member Functions</a:t>
            </a:r>
          </a:p>
        </p:txBody>
      </p:sp>
      <p:sp>
        <p:nvSpPr>
          <p:cNvPr id="77414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2040DFE5-2133-4CED-8749-68C15999749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 and                              Virtual Member Functions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6575"/>
            <a:ext cx="8151813" cy="3741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u="sng"/>
              <a:t>Virtual member function</a:t>
            </a:r>
            <a:r>
              <a:rPr lang="en-US" altLang="en-US" sz="2800"/>
              <a:t>: function in base class that expects to be redefined in derived class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Function defined with key word </a:t>
            </a:r>
            <a:r>
              <a:rPr lang="en-US" altLang="en-US" sz="2800">
                <a:latin typeface="Courier New" pitchFamily="112" charset="0"/>
              </a:rPr>
              <a:t>virtual</a:t>
            </a:r>
            <a:r>
              <a:rPr lang="en-US" altLang="en-US" sz="2800"/>
              <a:t>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virtual void Y() {...}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Supports </a:t>
            </a:r>
            <a:r>
              <a:rPr lang="en-US" altLang="en-US" sz="2800" u="sng"/>
              <a:t>dynamic binding</a:t>
            </a:r>
            <a:r>
              <a:rPr lang="en-US" altLang="en-US" sz="2800"/>
              <a:t>: functions bound at run time to function that they call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Without virtual member functions, C++ uses </a:t>
            </a:r>
            <a:r>
              <a:rPr lang="en-US" altLang="en-US" sz="2800" u="sng"/>
              <a:t>static</a:t>
            </a:r>
            <a:r>
              <a:rPr lang="en-US" altLang="en-US" sz="2800"/>
              <a:t> (compile time) </a:t>
            </a:r>
            <a:r>
              <a:rPr lang="en-US" altLang="en-US" sz="2800" u="sng"/>
              <a:t>binding</a:t>
            </a: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0791ADB1-FC12-4474-80B6-3189060C8A9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304800" y="4270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Consider this function (from Program 15-9)</a:t>
            </a:r>
          </a:p>
        </p:txBody>
      </p:sp>
      <p:pic>
        <p:nvPicPr>
          <p:cNvPr id="815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629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304800" y="3733800"/>
            <a:ext cx="8686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Because the parameter in the </a:t>
            </a:r>
            <a:r>
              <a:rPr lang="en-US" altLang="en-US" sz="2000">
                <a:latin typeface="Courier New" pitchFamily="112" charset="0"/>
              </a:rPr>
              <a:t>displayGrade</a:t>
            </a:r>
            <a:r>
              <a:rPr lang="en-US" altLang="en-US" sz="2000"/>
              <a:t> function is a GradedActivity reference variable, it can reference any object that is derived from GradedActivity. That means we can pass a GradedActivity object, a FinalExam object, a PassFailExam object, or any other object that is derived from GradedActivity.</a:t>
            </a:r>
          </a:p>
          <a:p>
            <a:endParaRPr lang="en-US" altLang="en-US" sz="2000"/>
          </a:p>
          <a:p>
            <a:r>
              <a:rPr lang="en-US" altLang="en-US" sz="2000"/>
              <a:t>A problem occurs in Program 15-9 however...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FD7A888E-716F-49F9-AF4D-F29A8C126E42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81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096000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0AA1D85F-E24F-42A1-838B-45E335A4583F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817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663"/>
            <a:ext cx="5867400" cy="337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381000" y="5013325"/>
            <a:ext cx="845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As you can see from the example output, the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member function returned ‘C’ instead of ‘P’. This is because the GradedActivity class’s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function was executed instead of the PassFailActivity class’s version of the function.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9A4A6E22-41AE-4B0E-9008-129A81939CD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Binding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15-9 displays 'C' instead of 'P' because the call to the </a:t>
            </a:r>
            <a:r>
              <a:rPr lang="en-US" altLang="en-US">
                <a:latin typeface="Courier New" pitchFamily="112" charset="0"/>
              </a:rPr>
              <a:t>getLetterGrade</a:t>
            </a:r>
            <a:r>
              <a:rPr lang="en-US" altLang="en-US"/>
              <a:t> function is statically bound (at compile time) with the GradedActivity class's version of the function.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We can remedy this by making the function </a:t>
            </a:r>
            <a:r>
              <a:rPr lang="en-US" altLang="en-US" i="1"/>
              <a:t>virtual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0F82D193-28C7-4F9F-A097-AC9AC107016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Insects</a:t>
            </a:r>
          </a:p>
        </p:txBody>
      </p:sp>
      <p:pic>
        <p:nvPicPr>
          <p:cNvPr id="778243" name="Picture 3" descr="15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454775" cy="3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BCAA83B8-11FF-4892-8B24-8B958C59971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Functions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virtual function is dynamically bound to calls at runtime.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At runtime, C++ determines the type of object making the call, and binds the function to the appropriate version of the function.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605CB65C-DD92-45AD-A545-F6796304C26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Functions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make a function virtual, place the virtual key word before the return type in the base class's declaration: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400">
                <a:latin typeface="Courier New" pitchFamily="112" charset="0"/>
              </a:rPr>
              <a:t>virtual char getLetterGrade() const;</a:t>
            </a:r>
          </a:p>
          <a:p>
            <a:r>
              <a:rPr lang="en-US" altLang="en-US"/>
              <a:t>The compiler will not bind the function to calls. Instead, the program will bind them at runtime.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A4023768-B494-4A0A-B061-5CAB624A8A2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21250" name="Rectangle 2"/>
          <p:cNvSpPr>
            <a:spLocks noChangeArrowheads="1"/>
          </p:cNvSpPr>
          <p:nvPr/>
        </p:nvSpPr>
        <p:spPr bwMode="auto">
          <a:xfrm>
            <a:off x="304800" y="4270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3200">
                <a:solidFill>
                  <a:srgbClr val="603A2F"/>
                </a:solidFill>
              </a:rPr>
              <a:t>Updated Version of GradedActivity</a:t>
            </a:r>
          </a:p>
        </p:txBody>
      </p:sp>
      <p:pic>
        <p:nvPicPr>
          <p:cNvPr id="821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0050"/>
            <a:ext cx="500380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252" name="Oval 4"/>
          <p:cNvSpPr>
            <a:spLocks noChangeArrowheads="1"/>
          </p:cNvSpPr>
          <p:nvPr/>
        </p:nvSpPr>
        <p:spPr bwMode="auto">
          <a:xfrm>
            <a:off x="914400" y="5638800"/>
            <a:ext cx="914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53" name="Text Box 5"/>
          <p:cNvSpPr txBox="1">
            <a:spLocks noChangeArrowheads="1"/>
          </p:cNvSpPr>
          <p:nvPr/>
        </p:nvSpPr>
        <p:spPr bwMode="auto">
          <a:xfrm>
            <a:off x="3962400" y="4511675"/>
            <a:ext cx="2220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The function                                  is now virtual.</a:t>
            </a:r>
          </a:p>
        </p:txBody>
      </p:sp>
      <p:sp>
        <p:nvSpPr>
          <p:cNvPr id="821254" name="Line 6"/>
          <p:cNvSpPr>
            <a:spLocks noChangeShapeType="1"/>
          </p:cNvSpPr>
          <p:nvPr/>
        </p:nvSpPr>
        <p:spPr bwMode="auto">
          <a:xfrm flipH="1">
            <a:off x="1828800" y="5334000"/>
            <a:ext cx="25146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5308600" y="5334000"/>
            <a:ext cx="383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rgbClr val="FF6600"/>
                </a:solidFill>
              </a:rPr>
              <a:t>The function also becomes virtual in all derived classes automatically!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846E6B76-CBBE-4362-91D9-F5573EC25179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82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63850"/>
            <a:ext cx="70104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If we recompile our program with the updated versions of the classes, we will get the right output, shown here: (See Program 15-10 in the book.)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381000" y="4191000"/>
            <a:ext cx="8382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This type of behavior is known as polymorphism. The term </a:t>
            </a:r>
            <a:r>
              <a:rPr lang="en-US" altLang="en-US" sz="2000" i="1"/>
              <a:t>polymorphism </a:t>
            </a:r>
            <a:r>
              <a:rPr lang="en-US" altLang="en-US" sz="2000"/>
              <a:t>means the ability to take many forms.</a:t>
            </a:r>
          </a:p>
          <a:p>
            <a:endParaRPr lang="en-US" altLang="en-US" sz="2000"/>
          </a:p>
          <a:p>
            <a:r>
              <a:rPr lang="en-US" altLang="en-US" sz="2000"/>
              <a:t>Program 15-11 demonstrates polymorphism by passing</a:t>
            </a:r>
          </a:p>
          <a:p>
            <a:r>
              <a:rPr lang="en-US" altLang="en-US" sz="2000"/>
              <a:t>objects of the GradedActivity and PassFailExam classes to the displayGrade function.</a:t>
            </a:r>
          </a:p>
          <a:p>
            <a:pPr>
              <a:spcBef>
                <a:spcPct val="50000"/>
              </a:spcBef>
            </a:pPr>
            <a:endParaRPr lang="en-US" alt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9F10BF71-572D-4DD5-A886-AF84ACDE2C66}" type="slidenum">
              <a:rPr lang="en-US" altLang="en-US"/>
              <a:pPr/>
              <a:t>44</a:t>
            </a:fld>
            <a:endParaRPr lang="en-US" altLang="en-US"/>
          </a:p>
        </p:txBody>
      </p:sp>
      <p:pic>
        <p:nvPicPr>
          <p:cNvPr id="82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0838"/>
            <a:ext cx="7664450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088BD752-BC27-438C-82D8-D17621445701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824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7175"/>
            <a:ext cx="60960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3611482F-3AD1-49D7-96E4-2CE0467F8B1E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82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0188"/>
            <a:ext cx="8020050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48100"/>
            <a:ext cx="8229600" cy="685800"/>
          </a:xfrm>
        </p:spPr>
        <p:txBody>
          <a:bodyPr/>
          <a:lstStyle/>
          <a:p>
            <a:r>
              <a:rPr lang="en-US" altLang="en-US" sz="2800"/>
              <a:t>Polymorphism Requires References or Pointers</a:t>
            </a:r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229600" cy="1905000"/>
          </a:xfrm>
        </p:spPr>
        <p:txBody>
          <a:bodyPr/>
          <a:lstStyle/>
          <a:p>
            <a:r>
              <a:rPr lang="en-US" altLang="en-US" sz="2800"/>
              <a:t>Polymorphic behavior is only possible when an object is referenced by a reference variable or a pointer, as demonstrated in the </a:t>
            </a:r>
            <a:r>
              <a:rPr lang="en-US" altLang="en-US" sz="2800">
                <a:latin typeface="Courier New" pitchFamily="112" charset="0"/>
              </a:rPr>
              <a:t>displayGrade </a:t>
            </a:r>
            <a:r>
              <a:rPr lang="en-US" altLang="en-US" sz="2800"/>
              <a:t>function.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8576A087-7206-42C1-8400-C78BB7C8664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Class Pointers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define a pointer to a </a:t>
            </a:r>
            <a:r>
              <a:rPr lang="en-US" altLang="en-US" i="1"/>
              <a:t>base</a:t>
            </a:r>
            <a:r>
              <a:rPr lang="en-US" altLang="en-US"/>
              <a:t> class object</a:t>
            </a:r>
          </a:p>
          <a:p>
            <a:r>
              <a:rPr lang="en-US" altLang="en-US"/>
              <a:t>Can assign it the address of a </a:t>
            </a:r>
            <a:r>
              <a:rPr lang="en-US" altLang="en-US" i="1"/>
              <a:t>derived</a:t>
            </a:r>
            <a:r>
              <a:rPr lang="en-US" altLang="en-US"/>
              <a:t> class object</a:t>
            </a:r>
          </a:p>
        </p:txBody>
      </p:sp>
      <p:pic>
        <p:nvPicPr>
          <p:cNvPr id="826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0772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6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6248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4AE01E38-1DC4-4B81-940A-09DB59C4F66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Class Pointers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Base class pointers and references only know about members of the base class</a:t>
            </a:r>
          </a:p>
          <a:p>
            <a:pPr lvl="1"/>
            <a:r>
              <a:rPr lang="en-US" altLang="en-US" sz="2400"/>
              <a:t>So, you can’t use a base class pointer to call a derived class function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800"/>
              <a:t>Redefined functions in </a:t>
            </a:r>
            <a:r>
              <a:rPr lang="en-US" altLang="en-US" sz="2800" i="1"/>
              <a:t>derived</a:t>
            </a:r>
            <a:r>
              <a:rPr lang="en-US" altLang="en-US" sz="2800"/>
              <a:t> class will be ignored unless </a:t>
            </a:r>
            <a:r>
              <a:rPr lang="en-US" altLang="en-US" sz="2800" i="1"/>
              <a:t>base</a:t>
            </a:r>
            <a:r>
              <a:rPr lang="en-US" altLang="en-US" sz="2800"/>
              <a:t> class declares the function </a:t>
            </a:r>
            <a:r>
              <a:rPr lang="en-US" altLang="en-US" sz="2800">
                <a:latin typeface="Courier New" pitchFamily="112" charset="0"/>
              </a:rPr>
              <a:t>virtual</a:t>
            </a:r>
          </a:p>
          <a:p>
            <a:pPr>
              <a:buFont typeface="Times" pitchFamily="112" charset="0"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29E4D331-991A-452F-8C99-0F7DB5B0B88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Redefining vs. Overriding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C++, redefined functions are statically bound and overridden functions are dynamically bound.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So, a virtual function is overridden, and a non-virtual function is redefined.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3A9F3881-D6F2-420E-AD3C-F6B8BBB5984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"is a" Relationship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Inheritance establishes an "is a" relationship between classes.</a:t>
            </a:r>
          </a:p>
          <a:p>
            <a:pPr lvl="1"/>
            <a:r>
              <a:rPr lang="en-US" altLang="en-US"/>
              <a:t>A poodle is a dog</a:t>
            </a:r>
          </a:p>
          <a:p>
            <a:pPr lvl="1"/>
            <a:r>
              <a:rPr lang="en-US" altLang="en-US"/>
              <a:t>A car is a vehicle</a:t>
            </a:r>
          </a:p>
          <a:p>
            <a:pPr lvl="1"/>
            <a:r>
              <a:rPr lang="en-US" altLang="en-US"/>
              <a:t>A flower is a plant</a:t>
            </a:r>
          </a:p>
          <a:p>
            <a:pPr lvl="1"/>
            <a:r>
              <a:rPr lang="en-US" altLang="en-US"/>
              <a:t>A football player is an athlete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E7411C90-9593-4660-9036-AC0C9A96137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Destructors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It's a good idea to make destructors virtual if the class could ever become a base class.</a:t>
            </a:r>
          </a:p>
          <a:p>
            <a:r>
              <a:rPr lang="en-US" altLang="en-US"/>
              <a:t>Otherwise, the compiler will perform static binding on the destructor if the class ever is derived from.</a:t>
            </a:r>
          </a:p>
          <a:p>
            <a:r>
              <a:rPr lang="en-US" altLang="en-US"/>
              <a:t>See Program 15-14 for an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Abstract Base Classes and                                 Pure Virtual Functions</a:t>
            </a:r>
          </a:p>
        </p:txBody>
      </p:sp>
      <p:sp>
        <p:nvSpPr>
          <p:cNvPr id="905220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9CE9459C-54B7-4473-8281-8C650BA48A7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Base Classes and              Pure Virtual Functions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6575"/>
            <a:ext cx="8088313" cy="38401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u="sng"/>
              <a:t>Pure virtual function</a:t>
            </a:r>
            <a:r>
              <a:rPr lang="en-US" altLang="en-US" sz="2800"/>
              <a:t>: a virtual member function that </a:t>
            </a:r>
            <a:r>
              <a:rPr lang="en-US" altLang="en-US" sz="2800" u="sng"/>
              <a:t>must</a:t>
            </a:r>
            <a:r>
              <a:rPr lang="en-US" altLang="en-US" sz="2800"/>
              <a:t> be overridden in a derived class that has objects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Abstract base class contains at least one pure virtual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virtual void Y() = 0;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itchFamily="112" charset="0"/>
              </a:rPr>
              <a:t>= 0</a:t>
            </a:r>
            <a:r>
              <a:rPr lang="en-US" altLang="en-US" sz="2800"/>
              <a:t> indicates a pure virtual function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Must have no function definition in the base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4AE40F2F-0B3E-411B-AF12-50B0CE0D221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Base Classes and Pure Virtual Functions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8088313" cy="370363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u="sng"/>
              <a:t>Abstract base class</a:t>
            </a:r>
            <a:r>
              <a:rPr lang="en-US" altLang="en-US"/>
              <a:t>: class that can have no objects.  Serves as a basis for derived classes that may/will have objects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/>
              <a:t>A class becomes an abstract base class when one or more of its member functions is a pure virtual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Multiple Inheritance</a:t>
            </a:r>
          </a:p>
        </p:txBody>
      </p:sp>
      <p:sp>
        <p:nvSpPr>
          <p:cNvPr id="90624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61BB2094-421B-48FA-9EF7-87B15AD2822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2133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800"/>
              <a:t>A derived class can have more than one base class</a:t>
            </a:r>
          </a:p>
          <a:p>
            <a:pPr>
              <a:lnSpc>
                <a:spcPct val="75000"/>
              </a:lnSpc>
            </a:pPr>
            <a:r>
              <a:rPr lang="en-US" altLang="en-US" sz="2800"/>
              <a:t>Each base class can have its own access specification in derived class's definition: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class cube : public square,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		public rectSolid;</a:t>
            </a:r>
          </a:p>
        </p:txBody>
      </p:sp>
      <p:grpSp>
        <p:nvGrpSpPr>
          <p:cNvPr id="836620" name="Group 12"/>
          <p:cNvGrpSpPr>
            <a:grpSpLocks/>
          </p:cNvGrpSpPr>
          <p:nvPr/>
        </p:nvGrpSpPr>
        <p:grpSpPr bwMode="auto">
          <a:xfrm>
            <a:off x="2895600" y="4267200"/>
            <a:ext cx="3276600" cy="1981200"/>
            <a:chOff x="1968" y="2688"/>
            <a:chExt cx="2064" cy="1248"/>
          </a:xfrm>
        </p:grpSpPr>
        <p:sp>
          <p:nvSpPr>
            <p:cNvPr id="836612" name="Rectangle 4"/>
            <p:cNvSpPr>
              <a:spLocks noChangeArrowheads="1"/>
            </p:cNvSpPr>
            <p:nvPr/>
          </p:nvSpPr>
          <p:spPr bwMode="auto">
            <a:xfrm>
              <a:off x="1968" y="2688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3" name="Rectangle 5"/>
            <p:cNvSpPr>
              <a:spLocks noChangeArrowheads="1"/>
            </p:cNvSpPr>
            <p:nvPr/>
          </p:nvSpPr>
          <p:spPr bwMode="auto">
            <a:xfrm>
              <a:off x="3264" y="2688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4" name="Rectangle 6"/>
            <p:cNvSpPr>
              <a:spLocks noChangeArrowheads="1"/>
            </p:cNvSpPr>
            <p:nvPr/>
          </p:nvSpPr>
          <p:spPr bwMode="auto">
            <a:xfrm>
              <a:off x="2640" y="3504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5" name="Text Box 7"/>
            <p:cNvSpPr txBox="1">
              <a:spLocks noChangeArrowheads="1"/>
            </p:cNvSpPr>
            <p:nvPr/>
          </p:nvSpPr>
          <p:spPr bwMode="auto">
            <a:xfrm>
              <a:off x="1968" y="2736"/>
              <a:ext cx="6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/>
                <a:t>square</a:t>
              </a:r>
            </a:p>
          </p:txBody>
        </p:sp>
        <p:sp>
          <p:nvSpPr>
            <p:cNvPr id="836616" name="Text Box 8"/>
            <p:cNvSpPr txBox="1">
              <a:spLocks noChangeArrowheads="1"/>
            </p:cNvSpPr>
            <p:nvPr/>
          </p:nvSpPr>
          <p:spPr bwMode="auto">
            <a:xfrm>
              <a:off x="3264" y="2736"/>
              <a:ext cx="73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/>
                <a:t>rectSolid</a:t>
              </a:r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2736" y="3552"/>
              <a:ext cx="4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class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/>
                <a:t>cube</a:t>
              </a:r>
            </a:p>
          </p:txBody>
        </p:sp>
        <p:sp>
          <p:nvSpPr>
            <p:cNvPr id="836618" name="Line 10"/>
            <p:cNvSpPr>
              <a:spLocks noChangeShapeType="1"/>
            </p:cNvSpPr>
            <p:nvPr/>
          </p:nvSpPr>
          <p:spPr bwMode="auto">
            <a:xfrm>
              <a:off x="2256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619" name="Line 11"/>
            <p:cNvSpPr>
              <a:spLocks noChangeShapeType="1"/>
            </p:cNvSpPr>
            <p:nvPr/>
          </p:nvSpPr>
          <p:spPr bwMode="auto">
            <a:xfrm flipH="1">
              <a:off x="3120" y="312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FF435D74-EEA2-4256-A692-C32C531EC897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/>
              <a:t>Arguments can be passed to both base classes' constructors:</a:t>
            </a:r>
          </a:p>
          <a:p>
            <a:pPr lvl="1">
              <a:lnSpc>
                <a:spcPct val="75000"/>
              </a:lnSpc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cube::cube(int side) : square(side),</a:t>
            </a:r>
          </a:p>
          <a:p>
            <a:pPr lvl="1">
              <a:lnSpc>
                <a:spcPct val="75000"/>
              </a:lnSpc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		rectSolid(side, side, side);</a:t>
            </a:r>
            <a:endParaRPr lang="en-US" altLang="en-US"/>
          </a:p>
          <a:p>
            <a:r>
              <a:rPr lang="en-US" altLang="en-US"/>
              <a:t>Base class constructors are called in order given in class declaration, not in order used in class constructor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27DDBFE4-4707-4A82-AF53-0510593E931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r>
              <a:rPr lang="en-US" altLang="en-US" sz="2800"/>
              <a:t>Problem:  what if base classes have member variables/functions with the same name?</a:t>
            </a:r>
          </a:p>
          <a:p>
            <a:r>
              <a:rPr lang="en-US" altLang="en-US" sz="2800"/>
              <a:t>Solutions:</a:t>
            </a:r>
          </a:p>
          <a:p>
            <a:pPr lvl="1"/>
            <a:r>
              <a:rPr lang="en-US" altLang="en-US" sz="2400"/>
              <a:t>Derived class redefines the multiply-defined function</a:t>
            </a:r>
          </a:p>
          <a:p>
            <a:pPr lvl="1"/>
            <a:r>
              <a:rPr lang="en-US" altLang="en-US" sz="2400"/>
              <a:t>Derived class invokes member function in a particular base class using scope resolution operator </a:t>
            </a:r>
            <a:r>
              <a:rPr lang="en-US" altLang="en-US" sz="2400">
                <a:latin typeface="Courier New" pitchFamily="112" charset="0"/>
              </a:rPr>
              <a:t>::</a:t>
            </a:r>
          </a:p>
          <a:p>
            <a:r>
              <a:rPr lang="en-US" altLang="en-US" sz="2800"/>
              <a:t>Compiler errors occur if derived class uses base class function without one of these solutions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D4BE23CA-068A-418A-9DA2-8D0C8726E8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– Terminology and Notation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 u="sng"/>
              <a:t>Base</a:t>
            </a:r>
            <a:r>
              <a:rPr lang="en-US" altLang="en-US" sz="2400"/>
              <a:t> class (or parent) – inherited from</a:t>
            </a:r>
          </a:p>
          <a:p>
            <a:pPr>
              <a:lnSpc>
                <a:spcPct val="85000"/>
              </a:lnSpc>
            </a:pPr>
            <a:r>
              <a:rPr lang="en-US" altLang="en-US" sz="2400" u="sng"/>
              <a:t>Derived</a:t>
            </a:r>
            <a:r>
              <a:rPr lang="en-US" altLang="en-US" sz="2400"/>
              <a:t> class (or child) – inherits from the base class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Notation: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class Student 	      // base class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};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class UnderGrad : public student 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{					// derived class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112" charset="0"/>
              </a:rPr>
              <a:t>	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E09EE9CF-6C87-4D94-B63B-2240DB17B67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 to the ‘is a’ Relationship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999413" cy="3741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An object of a derived class 'is a(n)' object of the base class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Example: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an </a:t>
            </a:r>
            <a:r>
              <a:rPr lang="en-US" altLang="en-US" sz="2400">
                <a:latin typeface="Courier New" pitchFamily="112" charset="0"/>
              </a:rPr>
              <a:t>UnderGrad</a:t>
            </a:r>
            <a:r>
              <a:rPr lang="en-US" altLang="en-US" sz="2400"/>
              <a:t> is a </a:t>
            </a:r>
            <a:r>
              <a:rPr lang="en-US" altLang="en-US" sz="2400">
                <a:latin typeface="Courier New" pitchFamily="112" charset="0"/>
              </a:rPr>
              <a:t>Student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a </a:t>
            </a:r>
            <a:r>
              <a:rPr lang="en-US" altLang="en-US" sz="2400">
                <a:latin typeface="Courier New" pitchFamily="112" charset="0"/>
              </a:rPr>
              <a:t>Mammal</a:t>
            </a:r>
            <a:r>
              <a:rPr lang="en-US" altLang="en-US" sz="2400"/>
              <a:t> is an </a:t>
            </a:r>
            <a:r>
              <a:rPr lang="en-US" altLang="en-US" sz="2400">
                <a:latin typeface="Courier New" pitchFamily="112" charset="0"/>
              </a:rPr>
              <a:t>Animal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A derived object has all of the characteristics of the base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C99BF131-7F5D-4CEF-A0CE-99ECB0BF69E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a Child Have?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altLang="en-US"/>
              <a:t>An object of the derived class has: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members defined in child class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members declared in parent class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altLang="en-US"/>
              <a:t>An object of the derived class can use: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</a:t>
            </a:r>
            <a:r>
              <a:rPr lang="en-US" altLang="en-US">
                <a:latin typeface="Courier New" pitchFamily="112" charset="0"/>
              </a:rPr>
              <a:t>public</a:t>
            </a:r>
            <a:r>
              <a:rPr lang="en-US" altLang="en-US"/>
              <a:t> members defined in child class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</a:t>
            </a:r>
            <a:r>
              <a:rPr lang="en-US" altLang="en-US">
                <a:latin typeface="Courier New" pitchFamily="112" charset="0"/>
              </a:rPr>
              <a:t>public</a:t>
            </a:r>
            <a:r>
              <a:rPr lang="en-US" altLang="en-US"/>
              <a:t> members defined in parent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Protected Members and Class Access</a:t>
            </a:r>
          </a:p>
        </p:txBody>
      </p:sp>
      <p:sp>
        <p:nvSpPr>
          <p:cNvPr id="76902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15.2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1211</TotalTime>
  <Words>1801</Words>
  <Application>Microsoft Office PowerPoint</Application>
  <PresentationFormat>Letter Paper (8.5x11 in)</PresentationFormat>
  <Paragraphs>366</Paragraphs>
  <Slides>57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ヒラギノ角ゴ Pro W3</vt:lpstr>
      <vt:lpstr>Times</vt:lpstr>
      <vt:lpstr>Times New Roman</vt:lpstr>
      <vt:lpstr>Tahoma</vt:lpstr>
      <vt:lpstr>Courier New</vt:lpstr>
      <vt:lpstr>ch01</vt:lpstr>
      <vt:lpstr>Chapter 15:   Inheritance, Polymorphism, and Virtual Functions</vt:lpstr>
      <vt:lpstr>15.1</vt:lpstr>
      <vt:lpstr>What Is Inheritance?</vt:lpstr>
      <vt:lpstr>Example: Insects</vt:lpstr>
      <vt:lpstr>The "is a" Relationship</vt:lpstr>
      <vt:lpstr>Inheritance – Terminology and Notation</vt:lpstr>
      <vt:lpstr>Back to the ‘is a’ Relationship</vt:lpstr>
      <vt:lpstr>What Does a Child Have?</vt:lpstr>
      <vt:lpstr>15.2</vt:lpstr>
      <vt:lpstr>Protected Members and                   Class Access</vt:lpstr>
      <vt:lpstr>Class Access Specifiers</vt:lpstr>
      <vt:lpstr>Inheritance vs. Access </vt:lpstr>
      <vt:lpstr>More Inheritance vs. Access</vt:lpstr>
      <vt:lpstr>More Inheritance vs. Access (2)</vt:lpstr>
      <vt:lpstr>More Inheritance vs. Access (3)</vt:lpstr>
      <vt:lpstr>15.3</vt:lpstr>
      <vt:lpstr>Constructors and Destructors in Base and Derived Classes</vt:lpstr>
      <vt:lpstr>Constructors and Destructors in Base and Derived Classes</vt:lpstr>
      <vt:lpstr>PowerPoint Presentation</vt:lpstr>
      <vt:lpstr>PowerPoint Presentation</vt:lpstr>
      <vt:lpstr>Passing Arguments to  Base Class Constructor</vt:lpstr>
      <vt:lpstr>Passing Arguments to  Base Class Constructor</vt:lpstr>
      <vt:lpstr>15.4</vt:lpstr>
      <vt:lpstr>Redefining Base Class Functions</vt:lpstr>
      <vt:lpstr>Redefining Base Class Functions</vt:lpstr>
      <vt:lpstr>Base Class</vt:lpstr>
      <vt:lpstr>PowerPoint Presentation</vt:lpstr>
      <vt:lpstr>PowerPoint Presentation</vt:lpstr>
      <vt:lpstr>Problem with Redefining</vt:lpstr>
      <vt:lpstr>Problem with Redefining</vt:lpstr>
      <vt:lpstr>15.5</vt:lpstr>
      <vt:lpstr>Class Hierarchies</vt:lpstr>
      <vt:lpstr>Class Hierarchies</vt:lpstr>
      <vt:lpstr>15.6</vt:lpstr>
      <vt:lpstr>Polymorphism and                              Virtual Member Functions</vt:lpstr>
      <vt:lpstr>PowerPoint Presentation</vt:lpstr>
      <vt:lpstr>PowerPoint Presentation</vt:lpstr>
      <vt:lpstr>PowerPoint Presentation</vt:lpstr>
      <vt:lpstr>Static Binding</vt:lpstr>
      <vt:lpstr>Virtual Functions</vt:lpstr>
      <vt:lpstr>Virtual Functions</vt:lpstr>
      <vt:lpstr>PowerPoint Presentation</vt:lpstr>
      <vt:lpstr>PowerPoint Presentation</vt:lpstr>
      <vt:lpstr>PowerPoint Presentation</vt:lpstr>
      <vt:lpstr>PowerPoint Presentation</vt:lpstr>
      <vt:lpstr>Polymorphism Requires References or Pointers</vt:lpstr>
      <vt:lpstr>Base Class Pointers</vt:lpstr>
      <vt:lpstr>Base Class Pointers</vt:lpstr>
      <vt:lpstr>Redefining vs. Overriding</vt:lpstr>
      <vt:lpstr>Virtual Destructors</vt:lpstr>
      <vt:lpstr>15.7</vt:lpstr>
      <vt:lpstr>Abstract Base Classes and              Pure Virtual Functions</vt:lpstr>
      <vt:lpstr>Abstract Base Classes and Pure Virtual Functions</vt:lpstr>
      <vt:lpstr>15.8</vt:lpstr>
      <vt:lpstr>Multiple Inheritance</vt:lpstr>
      <vt:lpstr>Multiple Inheritance</vt:lpstr>
      <vt:lpstr>Multiple Inheritance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subject>Inheritance, Polymorphism, and Virtual Functions</dc:subject>
  <dc:creator>Tony Gaddis</dc:creator>
  <cp:lastModifiedBy>bEEDON</cp:lastModifiedBy>
  <cp:revision>210</cp:revision>
  <cp:lastPrinted>2001-11-04T00:51:13Z</cp:lastPrinted>
  <dcterms:created xsi:type="dcterms:W3CDTF">2005-02-25T19:46:41Z</dcterms:created>
  <dcterms:modified xsi:type="dcterms:W3CDTF">2014-10-16T03:24:54Z</dcterms:modified>
</cp:coreProperties>
</file>