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7"/>
  </p:notesMasterIdLst>
  <p:handoutMasterIdLst>
    <p:handoutMasterId r:id="rId48"/>
  </p:handoutMasterIdLst>
  <p:sldIdLst>
    <p:sldId id="291" r:id="rId2"/>
    <p:sldId id="298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85" r:id="rId20"/>
    <p:sldId id="486" r:id="rId21"/>
    <p:sldId id="487" r:id="rId22"/>
    <p:sldId id="488" r:id="rId23"/>
    <p:sldId id="489" r:id="rId24"/>
    <p:sldId id="490" r:id="rId25"/>
    <p:sldId id="462" r:id="rId26"/>
    <p:sldId id="491" r:id="rId27"/>
    <p:sldId id="492" r:id="rId28"/>
    <p:sldId id="493" r:id="rId29"/>
    <p:sldId id="494" r:id="rId30"/>
    <p:sldId id="495" r:id="rId31"/>
    <p:sldId id="496" r:id="rId32"/>
    <p:sldId id="497" r:id="rId33"/>
    <p:sldId id="463" r:id="rId34"/>
    <p:sldId id="498" r:id="rId35"/>
    <p:sldId id="464" r:id="rId36"/>
    <p:sldId id="499" r:id="rId37"/>
    <p:sldId id="500" r:id="rId38"/>
    <p:sldId id="501" r:id="rId39"/>
    <p:sldId id="502" r:id="rId40"/>
    <p:sldId id="465" r:id="rId41"/>
    <p:sldId id="503" r:id="rId42"/>
    <p:sldId id="504" r:id="rId43"/>
    <p:sldId id="505" r:id="rId44"/>
    <p:sldId id="506" r:id="rId45"/>
    <p:sldId id="507" r:id="rId46"/>
  </p:sldIdLst>
  <p:sldSz cx="9144000" cy="6858000" type="letter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333CC"/>
    <a:srgbClr val="CC0000"/>
    <a:srgbClr val="FFFF00"/>
    <a:srgbClr val="FF9966"/>
    <a:srgbClr val="FF6600"/>
    <a:srgbClr val="603A2F"/>
    <a:srgbClr val="559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529" autoAdjust="0"/>
  </p:normalViewPr>
  <p:slideViewPr>
    <p:cSldViewPr snapToObjects="1">
      <p:cViewPr>
        <p:scale>
          <a:sx n="75" d="100"/>
          <a:sy n="75" d="100"/>
        </p:scale>
        <p:origin x="-1740" y="-378"/>
      </p:cViewPr>
      <p:guideLst>
        <p:guide orient="horz" pos="720"/>
        <p:guide pos="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fld id="{C59EDD86-34B9-49A9-9E59-06F1D8FEE27B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89426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14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112" charset="0"/>
              </a:defRPr>
            </a:lvl1pPr>
          </a:lstStyle>
          <a:p>
            <a:endParaRPr lang="en-CA" alt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112" charset="0"/>
              </a:defRPr>
            </a:lvl1pPr>
          </a:lstStyle>
          <a:p>
            <a:fld id="{C191B372-8CD6-46B5-93B6-8AE45C4C9162}" type="slidenum">
              <a:rPr lang="en-CA" altLang="en-US"/>
              <a:pPr/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77759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5C2857-DF0E-4DD7-9CA3-0564C142122E}" type="slidenum">
              <a:rPr lang="en-CA" altLang="en-US"/>
              <a:pPr/>
              <a:t>9</a:t>
            </a:fld>
            <a:endParaRPr lang="en-CA" altLang="en-US"/>
          </a:p>
        </p:txBody>
      </p:sp>
      <p:sp>
        <p:nvSpPr>
          <p:cNvPr id="7843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5D507B-4CDC-4D2B-9A4C-A82F2BE4EF99}" type="slidenum">
              <a:rPr lang="en-CA" altLang="en-US"/>
              <a:pPr/>
              <a:t>36</a:t>
            </a:fld>
            <a:endParaRPr lang="en-CA" altLang="en-US"/>
          </a:p>
        </p:txBody>
      </p:sp>
      <p:sp>
        <p:nvSpPr>
          <p:cNvPr id="8181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4BF61A-D373-4785-BA38-F3A5EFF122FC}" type="slidenum">
              <a:rPr lang="en-CA" altLang="en-US"/>
              <a:pPr/>
              <a:t>39</a:t>
            </a:fld>
            <a:endParaRPr lang="en-CA" altLang="en-US"/>
          </a:p>
        </p:txBody>
      </p:sp>
      <p:sp>
        <p:nvSpPr>
          <p:cNvPr id="822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FBA57B-3356-4A84-A178-60C3A5A273D3}" type="slidenum">
              <a:rPr lang="en-CA" altLang="en-US"/>
              <a:pPr/>
              <a:t>45</a:t>
            </a:fld>
            <a:endParaRPr lang="en-CA" altLang="en-US"/>
          </a:p>
        </p:txBody>
      </p:sp>
      <p:sp>
        <p:nvSpPr>
          <p:cNvPr id="828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809E52-3680-4D5B-9D00-D50161DA8B41}" type="slidenum">
              <a:rPr lang="en-CA" altLang="en-US"/>
              <a:pPr/>
              <a:t>16</a:t>
            </a:fld>
            <a:endParaRPr lang="en-CA" altLang="en-US"/>
          </a:p>
        </p:txBody>
      </p:sp>
      <p:sp>
        <p:nvSpPr>
          <p:cNvPr id="792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19F83-E6B5-40B9-91E8-C4BA43A25426}" type="slidenum">
              <a:rPr lang="en-CA" altLang="en-US"/>
              <a:pPr/>
              <a:t>26</a:t>
            </a:fld>
            <a:endParaRPr lang="en-CA" altLang="en-US"/>
          </a:p>
        </p:txBody>
      </p:sp>
      <p:sp>
        <p:nvSpPr>
          <p:cNvPr id="8028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6EA55-17FF-4DBC-A887-4D0A4BE9E174}" type="slidenum">
              <a:rPr lang="en-CA" altLang="en-US"/>
              <a:pPr/>
              <a:t>27</a:t>
            </a:fld>
            <a:endParaRPr lang="en-CA" altLang="en-US"/>
          </a:p>
        </p:txBody>
      </p:sp>
      <p:sp>
        <p:nvSpPr>
          <p:cNvPr id="8048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7BF052-5806-490B-A78B-885D50A71F9D}" type="slidenum">
              <a:rPr lang="en-CA" altLang="en-US"/>
              <a:pPr/>
              <a:t>28</a:t>
            </a:fld>
            <a:endParaRPr lang="en-CA" altLang="en-US"/>
          </a:p>
        </p:txBody>
      </p:sp>
      <p:sp>
        <p:nvSpPr>
          <p:cNvPr id="8069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506DC8-CAC4-4E8C-9773-864E7AAC7F35}" type="slidenum">
              <a:rPr lang="en-CA" altLang="en-US"/>
              <a:pPr/>
              <a:t>29</a:t>
            </a:fld>
            <a:endParaRPr lang="en-CA" altLang="en-US"/>
          </a:p>
        </p:txBody>
      </p:sp>
      <p:sp>
        <p:nvSpPr>
          <p:cNvPr id="8089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5696B-C61F-4058-8BB3-FEF3A9B0F599}" type="slidenum">
              <a:rPr lang="en-CA" altLang="en-US"/>
              <a:pPr/>
              <a:t>30</a:t>
            </a:fld>
            <a:endParaRPr lang="en-CA" altLang="en-US"/>
          </a:p>
        </p:txBody>
      </p:sp>
      <p:sp>
        <p:nvSpPr>
          <p:cNvPr id="811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99FB9B-B92F-4D32-8AC9-6AB8BF9E991C}" type="slidenum">
              <a:rPr lang="en-CA" altLang="en-US"/>
              <a:pPr/>
              <a:t>31</a:t>
            </a:fld>
            <a:endParaRPr lang="en-CA" altLang="en-US"/>
          </a:p>
        </p:txBody>
      </p:sp>
      <p:sp>
        <p:nvSpPr>
          <p:cNvPr id="8130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6B80F7-E8B9-4384-9656-54ACE5495EA0}" type="slidenum">
              <a:rPr lang="en-CA" altLang="en-US"/>
              <a:pPr/>
              <a:t>32</a:t>
            </a:fld>
            <a:endParaRPr lang="en-CA" altLang="en-US"/>
          </a:p>
        </p:txBody>
      </p:sp>
      <p:sp>
        <p:nvSpPr>
          <p:cNvPr id="815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0466" name="Picture 2" descr="awtri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47763" y="6019800"/>
            <a:ext cx="54578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1200">
                <a:latin typeface="Times New Roman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flipH="1">
            <a:off x="0" y="527050"/>
            <a:ext cx="6686550" cy="204788"/>
          </a:xfrm>
          <a:prstGeom prst="homePlate">
            <a:avLst>
              <a:gd name="adj" fmla="val 0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DFD3C7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 baseline="-25000">
              <a:latin typeface="Times New Roman" charset="0"/>
            </a:endParaRPr>
          </a:p>
        </p:txBody>
      </p:sp>
      <p:pic>
        <p:nvPicPr>
          <p:cNvPr id="830469" name="Picture 5" descr="Pink tissue 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8" y="0"/>
            <a:ext cx="2538412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30470" name="Rectangle 6"/>
          <p:cNvSpPr>
            <a:spLocks noChangeArrowheads="1"/>
          </p:cNvSpPr>
          <p:nvPr/>
        </p:nvSpPr>
        <p:spPr bwMode="auto">
          <a:xfrm>
            <a:off x="457200" y="3581400"/>
            <a:ext cx="830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16-</a:t>
            </a:r>
            <a:fld id="{28548770-BB88-4F35-BEEB-169263637B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404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07645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7695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16-</a:t>
            </a:r>
            <a:fld id="{B8A982D9-3310-4904-BFAF-4344771817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2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16-</a:t>
            </a:r>
            <a:fld id="{A8E6B408-AE1C-4EB8-A302-BABA7F1E4D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66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16-</a:t>
            </a:r>
            <a:fld id="{BF92C82F-A614-47F3-928B-EFA244F303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93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00200"/>
            <a:ext cx="40767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16-</a:t>
            </a:r>
            <a:fld id="{096E1E55-98C0-4BD7-82D3-E40BBE01B3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22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16-</a:t>
            </a:r>
            <a:fld id="{067F9742-BA00-4FC4-A999-B1F16C7C4C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38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16-</a:t>
            </a:r>
            <a:fld id="{F5F7EE22-873E-4F2E-BF38-A5F7C698EB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687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16-</a:t>
            </a:r>
            <a:fld id="{5EA76E18-8DE2-414E-80C3-07156A0F5F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81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16-</a:t>
            </a:r>
            <a:fld id="{6145F619-E5B8-4301-8529-004DAA0827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2621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16-</a:t>
            </a:r>
            <a:fld id="{5A27D915-2FDC-4ABF-A372-684FAC4BF1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586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7620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305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8294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>
                <a:ea typeface="+mn-ea"/>
              </a:defRPr>
            </a:lvl1pPr>
          </a:lstStyle>
          <a:p>
            <a:r>
              <a:rPr lang="en-US" altLang="en-US"/>
              <a:t>16-</a:t>
            </a:r>
            <a:fld id="{3001F75A-BCB3-4FA2-8688-6073670888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29445" name="Rectangle 5"/>
          <p:cNvSpPr>
            <a:spLocks noChangeArrowheads="1"/>
          </p:cNvSpPr>
          <p:nvPr/>
        </p:nvSpPr>
        <p:spPr bwMode="auto">
          <a:xfrm>
            <a:off x="228600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eaLnBrk="0" hangingPunct="0">
              <a:spcBef>
                <a:spcPct val="50000"/>
              </a:spcBef>
            </a:pPr>
            <a:r>
              <a:rPr lang="en-US" altLang="en-US" sz="1200">
                <a:latin typeface="Times New Roman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flipH="1" flipV="1">
            <a:off x="0" y="1371600"/>
            <a:ext cx="9144000" cy="76200"/>
          </a:xfrm>
          <a:prstGeom prst="homePlate">
            <a:avLst>
              <a:gd name="adj" fmla="val 0"/>
            </a:avLst>
          </a:prstGeom>
          <a:solidFill>
            <a:srgbClr val="BFAF6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DFD3C7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pPr>
              <a:defRPr/>
            </a:pPr>
            <a:endParaRPr lang="en-US" baseline="-25000">
              <a:latin typeface="Times New Roman" charset="0"/>
            </a:endParaRPr>
          </a:p>
        </p:txBody>
      </p:sp>
      <p:pic>
        <p:nvPicPr>
          <p:cNvPr id="829447" name="Picture 7" descr="Pink tissue paper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850" y="0"/>
            <a:ext cx="9461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603A2F"/>
          </a:solidFill>
          <a:latin typeface="Arial" charset="0"/>
          <a:ea typeface="ヒラギノ角ゴ Pro W3" pitchFamily="11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603A2F"/>
        </a:buClr>
        <a:buFont typeface="Times" pitchFamily="112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603A2F"/>
        </a:buClr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603A2F"/>
        </a:buClr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87" name="Rectangle 1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89488" name="Group 16"/>
          <p:cNvGrpSpPr>
            <a:grpSpLocks/>
          </p:cNvGrpSpPr>
          <p:nvPr/>
        </p:nvGrpSpPr>
        <p:grpSpPr bwMode="auto">
          <a:xfrm>
            <a:off x="0" y="17463"/>
            <a:ext cx="9144000" cy="6858000"/>
            <a:chOff x="0" y="0"/>
            <a:chExt cx="5760" cy="4320"/>
          </a:xfrm>
        </p:grpSpPr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 flipH="1">
              <a:off x="0" y="712"/>
              <a:ext cx="2443" cy="276"/>
            </a:xfrm>
            <a:prstGeom prst="homePlate">
              <a:avLst>
                <a:gd name="adj" fmla="val 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DFD3C7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baseline="-25000">
                <a:latin typeface="Times New Roman" charset="0"/>
              </a:endParaRPr>
            </a:p>
          </p:txBody>
        </p:sp>
        <p:pic>
          <p:nvPicPr>
            <p:cNvPr id="489490" name="Picture 18" descr="Pink tissue pap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4" y="0"/>
              <a:ext cx="3426" cy="4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489491" name="Picture 2" descr="awtri_c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47763" y="6019800"/>
            <a:ext cx="25574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en-US" sz="1000">
                <a:latin typeface="Times New Roman" pitchFamily="18" charset="0"/>
              </a:rPr>
              <a:t>Copyright © 2009 Pearson Education, Inc. Publishing as Pearson Addison-Wesley</a:t>
            </a:r>
          </a:p>
        </p:txBody>
      </p:sp>
      <p:sp>
        <p:nvSpPr>
          <p:cNvPr id="489493" name="Rectangle 21"/>
          <p:cNvSpPr>
            <a:spLocks noGrp="1" noChangeArrowheads="1"/>
          </p:cNvSpPr>
          <p:nvPr>
            <p:ph type="ctrTitle"/>
          </p:nvPr>
        </p:nvSpPr>
        <p:spPr bwMode="auto">
          <a:xfrm>
            <a:off x="457200" y="2133600"/>
            <a:ext cx="3248025" cy="3352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4000">
                <a:solidFill>
                  <a:schemeClr val="tx1"/>
                </a:solidFill>
              </a:rPr>
              <a:t>Chapter 16:</a:t>
            </a:r>
            <a:r>
              <a:rPr lang="en-US" altLang="en-US" sz="4000">
                <a:solidFill>
                  <a:srgbClr val="559E97"/>
                </a:solidFill>
              </a:rPr>
              <a:t> </a:t>
            </a:r>
            <a:br>
              <a:rPr lang="en-US" altLang="en-US" sz="4000">
                <a:solidFill>
                  <a:srgbClr val="559E97"/>
                </a:solidFill>
              </a:rPr>
            </a:br>
            <a:r>
              <a:rPr lang="en-US" altLang="en-US" sz="2800">
                <a:solidFill>
                  <a:srgbClr val="559E97"/>
                </a:solidFill>
              </a:rPr>
              <a:t/>
            </a:r>
            <a:br>
              <a:rPr lang="en-US" altLang="en-US" sz="2800">
                <a:solidFill>
                  <a:srgbClr val="559E97"/>
                </a:solidFill>
              </a:rPr>
            </a:br>
            <a:r>
              <a:rPr lang="en-US" altLang="en-US" sz="2800">
                <a:solidFill>
                  <a:srgbClr val="559E97"/>
                </a:solidFill>
              </a:rPr>
              <a:t>Exceptions, Templates, and the Standard Template Library (STL)</a:t>
            </a:r>
            <a:br>
              <a:rPr lang="en-US" altLang="en-US" sz="2800">
                <a:solidFill>
                  <a:srgbClr val="559E97"/>
                </a:solidFill>
              </a:rPr>
            </a:br>
            <a:endParaRPr lang="en-US" altLang="en-US" sz="320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80FA740E-812B-444E-B45A-E350841D9BE6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785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50" y="1443038"/>
            <a:ext cx="6445250" cy="503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5411" name="Text Box 3"/>
          <p:cNvSpPr txBox="1">
            <a:spLocks noChangeArrowheads="1"/>
          </p:cNvSpPr>
          <p:nvPr/>
        </p:nvSpPr>
        <p:spPr bwMode="auto">
          <a:xfrm>
            <a:off x="304800" y="381000"/>
            <a:ext cx="731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rgbClr val="603A2F"/>
                </a:solidFill>
              </a:rPr>
              <a:t>From Program 16-1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49DE13ED-D11E-464F-AC2E-9D203F5277B1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786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552575"/>
            <a:ext cx="6557962" cy="488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86435" name="Text Box 3"/>
          <p:cNvSpPr txBox="1">
            <a:spLocks noChangeArrowheads="1"/>
          </p:cNvSpPr>
          <p:nvPr/>
        </p:nvSpPr>
        <p:spPr bwMode="auto">
          <a:xfrm>
            <a:off x="304800" y="381000"/>
            <a:ext cx="731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rgbClr val="603A2F"/>
                </a:solidFill>
              </a:rPr>
              <a:t>From Program 16-1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0C0680FD-2E78-4396-999E-6C4C895E6B95}" type="slidenum">
              <a:rPr lang="en-US" altLang="en-US"/>
              <a:pPr/>
              <a:t>12</a:t>
            </a:fld>
            <a:endParaRPr lang="en-US" altLang="en-US"/>
          </a:p>
        </p:txBody>
      </p:sp>
      <p:pic>
        <p:nvPicPr>
          <p:cNvPr id="787458" name="Picture 2" descr="1601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610600" cy="276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7459" name="Text Box 3"/>
          <p:cNvSpPr txBox="1">
            <a:spLocks noChangeArrowheads="1"/>
          </p:cNvSpPr>
          <p:nvPr/>
        </p:nvSpPr>
        <p:spPr bwMode="auto">
          <a:xfrm>
            <a:off x="304800" y="76200"/>
            <a:ext cx="7315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rgbClr val="603A2F"/>
                </a:solidFill>
              </a:rPr>
              <a:t>What Happens in the               Try/Catch Construct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9901BD7C-C776-495F-8100-178D8B4B079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88482" name="Text Box 2"/>
          <p:cNvSpPr txBox="1">
            <a:spLocks noChangeArrowheads="1"/>
          </p:cNvSpPr>
          <p:nvPr/>
        </p:nvSpPr>
        <p:spPr bwMode="auto">
          <a:xfrm>
            <a:off x="304800" y="349250"/>
            <a:ext cx="7315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rgbClr val="603A2F"/>
                </a:solidFill>
              </a:rPr>
              <a:t>What if no exception is thrown?</a:t>
            </a:r>
          </a:p>
        </p:txBody>
      </p:sp>
      <p:pic>
        <p:nvPicPr>
          <p:cNvPr id="788483" name="Picture 3" descr="1602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09775"/>
            <a:ext cx="87630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6A550D5B-7881-488F-AACE-7F3ED0F20B38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Exceptions - Notes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Predefined functions such as </a:t>
            </a:r>
            <a:r>
              <a:rPr lang="en-US" altLang="en-US">
                <a:latin typeface="Courier New" pitchFamily="112" charset="0"/>
              </a:rPr>
              <a:t>new</a:t>
            </a:r>
            <a:r>
              <a:rPr lang="en-US" altLang="en-US"/>
              <a:t> may throw exceptions</a:t>
            </a:r>
          </a:p>
          <a:p>
            <a:r>
              <a:rPr lang="en-US" altLang="en-US"/>
              <a:t>The value that is thrown does not need to be used in </a:t>
            </a:r>
            <a:r>
              <a:rPr lang="en-US" altLang="en-US">
                <a:latin typeface="Courier New" pitchFamily="112" charset="0"/>
              </a:rPr>
              <a:t>catch</a:t>
            </a:r>
            <a:r>
              <a:rPr lang="en-US" altLang="en-US"/>
              <a:t> block.  </a:t>
            </a:r>
          </a:p>
          <a:p>
            <a:pPr lvl="1"/>
            <a:r>
              <a:rPr lang="en-US" altLang="en-US"/>
              <a:t>in this case, no name is needed in catch parameter definition</a:t>
            </a:r>
          </a:p>
          <a:p>
            <a:pPr lvl="1"/>
            <a:r>
              <a:rPr lang="en-US" altLang="en-US">
                <a:latin typeface="Courier New" pitchFamily="112" charset="0"/>
              </a:rPr>
              <a:t>catch</a:t>
            </a:r>
            <a:r>
              <a:rPr lang="en-US" altLang="en-US"/>
              <a:t> block parameter definition </a:t>
            </a:r>
            <a:r>
              <a:rPr lang="en-US" altLang="en-US" i="1"/>
              <a:t>does</a:t>
            </a:r>
            <a:r>
              <a:rPr lang="en-US" altLang="en-US"/>
              <a:t> need the type of exception being caught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733ABB6F-5746-4797-9784-930C4D49510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9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 Not Caught?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 exception will not be caught if</a:t>
            </a:r>
          </a:p>
          <a:p>
            <a:pPr lvl="1"/>
            <a:r>
              <a:rPr lang="en-US" altLang="en-US"/>
              <a:t>it is thrown from outside of a </a:t>
            </a:r>
            <a:r>
              <a:rPr lang="en-US" altLang="en-US">
                <a:latin typeface="Courier New" pitchFamily="112" charset="0"/>
              </a:rPr>
              <a:t>try</a:t>
            </a:r>
            <a:r>
              <a:rPr lang="en-US" altLang="en-US"/>
              <a:t> block</a:t>
            </a:r>
          </a:p>
          <a:p>
            <a:pPr lvl="1"/>
            <a:r>
              <a:rPr lang="en-US" altLang="en-US"/>
              <a:t>there is no </a:t>
            </a:r>
            <a:r>
              <a:rPr lang="en-US" altLang="en-US">
                <a:latin typeface="Courier New" pitchFamily="112" charset="0"/>
              </a:rPr>
              <a:t>catch</a:t>
            </a:r>
            <a:r>
              <a:rPr lang="en-US" altLang="en-US"/>
              <a:t> block that matches the data type of the thrown exception</a:t>
            </a:r>
          </a:p>
          <a:p>
            <a:r>
              <a:rPr lang="en-US" altLang="en-US"/>
              <a:t>If an exception is not caught, the program will terminate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18DA9A0F-9CDC-403E-892F-123453E64917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Exceptions and Objects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An </a:t>
            </a:r>
            <a:r>
              <a:rPr lang="en-US" altLang="en-US" u="sng"/>
              <a:t>exception class</a:t>
            </a:r>
            <a:r>
              <a:rPr lang="en-US" altLang="en-US"/>
              <a:t> can be defined in a class and thrown as an exception by a member function</a:t>
            </a:r>
          </a:p>
          <a:p>
            <a:pPr>
              <a:lnSpc>
                <a:spcPct val="90000"/>
              </a:lnSpc>
            </a:pPr>
            <a:r>
              <a:rPr lang="en-US" altLang="en-US"/>
              <a:t>An exception class may have: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no members: used only to signal an error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members: pass error data to </a:t>
            </a:r>
            <a:r>
              <a:rPr lang="en-US" altLang="en-US">
                <a:latin typeface="Courier New" pitchFamily="112" charset="0"/>
              </a:rPr>
              <a:t>catch</a:t>
            </a:r>
            <a:r>
              <a:rPr lang="en-US" altLang="en-US"/>
              <a:t> block </a:t>
            </a:r>
          </a:p>
          <a:p>
            <a:pPr>
              <a:lnSpc>
                <a:spcPct val="90000"/>
              </a:lnSpc>
            </a:pPr>
            <a:r>
              <a:rPr lang="en-US" altLang="en-US"/>
              <a:t>A class can have more than one exception 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334F7F6D-B4B8-4094-84CF-DE1F0114A875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793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524000"/>
            <a:ext cx="6167437" cy="483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7E90DEFE-73B6-49B6-9326-1B1A2E9DC02F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794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11325"/>
            <a:ext cx="6781800" cy="306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4628" name="Rectangle 4"/>
          <p:cNvSpPr>
            <a:spLocks noChangeArrowheads="1"/>
          </p:cNvSpPr>
          <p:nvPr/>
        </p:nvSpPr>
        <p:spPr bwMode="auto">
          <a:xfrm>
            <a:off x="304800" y="303213"/>
            <a:ext cx="7743825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en-US">
                <a:solidFill>
                  <a:srgbClr val="603A2F"/>
                </a:solidFill>
              </a:rPr>
              <a:t>Contents of Rectangle.h (Version1) (Continued)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0559024C-85FB-44B1-A47C-B8F94D997028}" type="slidenum">
              <a:rPr lang="en-US" altLang="en-US"/>
              <a:pPr/>
              <a:t>19</a:t>
            </a:fld>
            <a:endParaRPr lang="en-US" altLang="en-US"/>
          </a:p>
        </p:txBody>
      </p:sp>
      <p:grpSp>
        <p:nvGrpSpPr>
          <p:cNvPr id="795653" name="Group 5"/>
          <p:cNvGrpSpPr>
            <a:grpSpLocks/>
          </p:cNvGrpSpPr>
          <p:nvPr/>
        </p:nvGrpSpPr>
        <p:grpSpPr bwMode="auto">
          <a:xfrm>
            <a:off x="609600" y="1619250"/>
            <a:ext cx="5791200" cy="4740275"/>
            <a:chOff x="192" y="192"/>
            <a:chExt cx="4896" cy="4007"/>
          </a:xfrm>
        </p:grpSpPr>
        <p:pic>
          <p:nvPicPr>
            <p:cNvPr id="7956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" y="1584"/>
              <a:ext cx="4716" cy="2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9565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92"/>
              <a:ext cx="4864" cy="1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3" name="Rectangle 3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Exceptions</a:t>
            </a:r>
          </a:p>
        </p:txBody>
      </p:sp>
      <p:sp>
        <p:nvSpPr>
          <p:cNvPr id="512008" name="Rectangle 8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16.1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E74C2D46-4C89-4D42-9BE9-D50DE1115D22}" type="slidenum">
              <a:rPr lang="en-US" altLang="en-US"/>
              <a:pPr/>
              <a:t>20</a:t>
            </a:fld>
            <a:endParaRPr lang="en-US" altLang="en-US"/>
          </a:p>
        </p:txBody>
      </p:sp>
      <p:pic>
        <p:nvPicPr>
          <p:cNvPr id="796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2600"/>
            <a:ext cx="7162800" cy="353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B490B23A-6E17-4943-8E63-960BC82BEEA4}" type="slidenum">
              <a:rPr lang="en-US" altLang="en-US"/>
              <a:pPr/>
              <a:t>21</a:t>
            </a:fld>
            <a:endParaRPr lang="en-US" altLang="en-US"/>
          </a:p>
        </p:txBody>
      </p:sp>
      <p:pic>
        <p:nvPicPr>
          <p:cNvPr id="797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5867400" cy="463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24C1A81C-668A-4EA9-96EB-20BFE00605DE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798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57400"/>
            <a:ext cx="7848600" cy="312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98723" name="Rectangle 3"/>
          <p:cNvSpPr>
            <a:spLocks noChangeArrowheads="1"/>
          </p:cNvSpPr>
          <p:nvPr/>
        </p:nvSpPr>
        <p:spPr bwMode="auto">
          <a:xfrm>
            <a:off x="304800" y="228600"/>
            <a:ext cx="7743825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en-US">
                <a:solidFill>
                  <a:srgbClr val="603A2F"/>
                </a:solidFill>
              </a:rPr>
              <a:t>Program 16-2 (Continued)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6D73D2FA-813A-46ED-A003-2662914D900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924800" cy="914400"/>
          </a:xfrm>
        </p:spPr>
        <p:txBody>
          <a:bodyPr/>
          <a:lstStyle/>
          <a:p>
            <a:r>
              <a:rPr lang="en-US" altLang="en-US"/>
              <a:t>Exceptions –                                          What Happens After </a:t>
            </a:r>
            <a:r>
              <a:rPr lang="en-US" altLang="en-US">
                <a:latin typeface="Courier New" pitchFamily="112" charset="0"/>
              </a:rPr>
              <a:t>catch</a:t>
            </a:r>
            <a:r>
              <a:rPr lang="en-US" altLang="en-US"/>
              <a:t> Block?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4114800"/>
          </a:xfrm>
        </p:spPr>
        <p:txBody>
          <a:bodyPr/>
          <a:lstStyle/>
          <a:p>
            <a:r>
              <a:rPr lang="en-US" altLang="en-US"/>
              <a:t>Once an exception is thrown, the program cannot return to throw point.  The function executing </a:t>
            </a:r>
            <a:r>
              <a:rPr lang="en-US" altLang="en-US">
                <a:latin typeface="Courier New" pitchFamily="112" charset="0"/>
              </a:rPr>
              <a:t>throw</a:t>
            </a:r>
            <a:r>
              <a:rPr lang="en-US" altLang="en-US"/>
              <a:t> terminates (does not return), other calling functions in </a:t>
            </a:r>
            <a:r>
              <a:rPr lang="en-US" altLang="en-US">
                <a:latin typeface="Courier New" pitchFamily="112" charset="0"/>
              </a:rPr>
              <a:t>try</a:t>
            </a:r>
            <a:r>
              <a:rPr lang="en-US" altLang="en-US"/>
              <a:t> block terminate, resulting in </a:t>
            </a:r>
            <a:r>
              <a:rPr lang="en-US" altLang="en-US" u="sng"/>
              <a:t>unwinding the stack</a:t>
            </a:r>
          </a:p>
          <a:p>
            <a:r>
              <a:rPr lang="en-US" altLang="en-US"/>
              <a:t>If objects were created in the </a:t>
            </a:r>
            <a:r>
              <a:rPr lang="en-US" altLang="en-US">
                <a:latin typeface="Courier New" pitchFamily="112" charset="0"/>
              </a:rPr>
              <a:t>try</a:t>
            </a:r>
            <a:r>
              <a:rPr lang="en-US" altLang="en-US"/>
              <a:t> block and an exception is thrown, they are destroyed.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ADC784E5-E8B9-4170-9368-56828AD4559B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0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Nested </a:t>
            </a:r>
            <a:r>
              <a:rPr lang="en-US" altLang="en-US">
                <a:latin typeface="Courier New" pitchFamily="112" charset="0"/>
              </a:rPr>
              <a:t>try</a:t>
            </a:r>
            <a:r>
              <a:rPr lang="en-US" altLang="en-US"/>
              <a:t> Blocks</a:t>
            </a:r>
          </a:p>
        </p:txBody>
      </p:sp>
      <p:sp>
        <p:nvSpPr>
          <p:cNvPr id="80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 </a:t>
            </a:r>
            <a:r>
              <a:rPr lang="en-US" altLang="en-US" sz="2800">
                <a:latin typeface="Courier New" pitchFamily="112" charset="0"/>
              </a:rPr>
              <a:t>try/catch</a:t>
            </a:r>
            <a:r>
              <a:rPr lang="en-US" altLang="en-US" sz="2800"/>
              <a:t> blocks can occur within an enclosing </a:t>
            </a:r>
            <a:r>
              <a:rPr lang="en-US" altLang="en-US" sz="2800">
                <a:latin typeface="Courier New" pitchFamily="112" charset="0"/>
              </a:rPr>
              <a:t>try</a:t>
            </a:r>
            <a:r>
              <a:rPr lang="en-US" altLang="en-US" sz="2800"/>
              <a:t> block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Exceptions caught at an inner level can be passed up to a </a:t>
            </a:r>
            <a:r>
              <a:rPr lang="en-US" altLang="en-US" sz="2800">
                <a:latin typeface="Courier New" pitchFamily="112" charset="0"/>
              </a:rPr>
              <a:t>catch</a:t>
            </a:r>
            <a:r>
              <a:rPr lang="en-US" altLang="en-US" sz="2800"/>
              <a:t> block at an outer level: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itchFamily="112" charset="0"/>
              </a:rPr>
              <a:t>catch ( )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    ...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  throw; </a:t>
            </a:r>
            <a:r>
              <a:rPr lang="en-US" altLang="en-US" sz="2400"/>
              <a:t> </a:t>
            </a:r>
            <a:r>
              <a:rPr lang="en-US" altLang="en-US" sz="2400">
                <a:latin typeface="Courier New" pitchFamily="112" charset="0"/>
              </a:rPr>
              <a:t>// pass exception up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}         // to next level </a:t>
            </a:r>
            <a:endParaRPr lang="en-US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Function Templates</a:t>
            </a:r>
          </a:p>
        </p:txBody>
      </p:sp>
      <p:sp>
        <p:nvSpPr>
          <p:cNvPr id="769028" name="Rectangle 4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16.2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BE34FF42-F8CF-48A9-8C12-DCF2A36C0441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Templates</a:t>
            </a:r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u="sng"/>
              <a:t>Function template</a:t>
            </a:r>
            <a:r>
              <a:rPr lang="en-US" altLang="en-US"/>
              <a:t>: a pattern for a function that can work with many data types</a:t>
            </a:r>
          </a:p>
          <a:p>
            <a:r>
              <a:rPr lang="en-US" altLang="en-US"/>
              <a:t>When written, parameters are left for the data types</a:t>
            </a:r>
          </a:p>
          <a:p>
            <a:r>
              <a:rPr lang="en-US" altLang="en-US"/>
              <a:t>When called, compiler generates code for specific data types in function call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CB35F0CE-E0E8-4F80-9287-DFFD720503B4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Template Example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513" y="1600200"/>
            <a:ext cx="8294687" cy="4572000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template &lt;class T&gt;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Courier New" pitchFamily="112" charset="0"/>
              </a:rPr>
              <a:t>T times10(T num)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	return 10 * num;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}</a:t>
            </a:r>
          </a:p>
        </p:txBody>
      </p:sp>
      <p:sp>
        <p:nvSpPr>
          <p:cNvPr id="803844" name="Text Box 4"/>
          <p:cNvSpPr txBox="1">
            <a:spLocks noChangeArrowheads="1"/>
          </p:cNvSpPr>
          <p:nvPr/>
        </p:nvSpPr>
        <p:spPr bwMode="auto">
          <a:xfrm>
            <a:off x="6629400" y="1447800"/>
            <a:ext cx="11588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000">
                <a:solidFill>
                  <a:srgbClr val="FF6600"/>
                </a:solidFill>
              </a:rPr>
              <a:t>template</a:t>
            </a:r>
          </a:p>
          <a:p>
            <a:pPr algn="ctr">
              <a:lnSpc>
                <a:spcPct val="80000"/>
              </a:lnSpc>
            </a:pPr>
            <a:r>
              <a:rPr lang="en-US" altLang="en-US" sz="2000">
                <a:solidFill>
                  <a:srgbClr val="FF6600"/>
                </a:solidFill>
              </a:rPr>
              <a:t>prefix</a:t>
            </a:r>
          </a:p>
        </p:txBody>
      </p:sp>
      <p:sp>
        <p:nvSpPr>
          <p:cNvPr id="803845" name="Line 5"/>
          <p:cNvSpPr>
            <a:spLocks noChangeShapeType="1"/>
          </p:cNvSpPr>
          <p:nvPr/>
        </p:nvSpPr>
        <p:spPr bwMode="auto">
          <a:xfrm flipH="1">
            <a:off x="4038600" y="1828800"/>
            <a:ext cx="26670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846" name="Text Box 6"/>
          <p:cNvSpPr txBox="1">
            <a:spLocks noChangeArrowheads="1"/>
          </p:cNvSpPr>
          <p:nvPr/>
        </p:nvSpPr>
        <p:spPr bwMode="auto">
          <a:xfrm>
            <a:off x="6994525" y="2362200"/>
            <a:ext cx="12287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000">
                <a:solidFill>
                  <a:srgbClr val="FF6600"/>
                </a:solidFill>
              </a:rPr>
              <a:t>generic</a:t>
            </a:r>
          </a:p>
          <a:p>
            <a:pPr algn="ctr">
              <a:lnSpc>
                <a:spcPct val="80000"/>
              </a:lnSpc>
            </a:pPr>
            <a:r>
              <a:rPr lang="en-US" altLang="en-US" sz="2000">
                <a:solidFill>
                  <a:srgbClr val="FF6600"/>
                </a:solidFill>
              </a:rPr>
              <a:t>data type</a:t>
            </a:r>
          </a:p>
        </p:txBody>
      </p:sp>
      <p:sp>
        <p:nvSpPr>
          <p:cNvPr id="803847" name="Line 7"/>
          <p:cNvSpPr>
            <a:spLocks noChangeShapeType="1"/>
          </p:cNvSpPr>
          <p:nvPr/>
        </p:nvSpPr>
        <p:spPr bwMode="auto">
          <a:xfrm flipH="1" flipV="1">
            <a:off x="3505200" y="2057400"/>
            <a:ext cx="3505200" cy="5334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848" name="AutoShape 8"/>
          <p:cNvSpPr>
            <a:spLocks/>
          </p:cNvSpPr>
          <p:nvPr/>
        </p:nvSpPr>
        <p:spPr bwMode="auto">
          <a:xfrm rot="16215476">
            <a:off x="3363913" y="1219200"/>
            <a:ext cx="79375" cy="1603375"/>
          </a:xfrm>
          <a:prstGeom prst="leftBrace">
            <a:avLst>
              <a:gd name="adj1" fmla="val 168333"/>
              <a:gd name="adj2" fmla="val 5038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3849" name="Text Box 9"/>
          <p:cNvSpPr txBox="1">
            <a:spLocks noChangeArrowheads="1"/>
          </p:cNvSpPr>
          <p:nvPr/>
        </p:nvSpPr>
        <p:spPr bwMode="auto">
          <a:xfrm>
            <a:off x="6324600" y="3352800"/>
            <a:ext cx="13414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2000">
                <a:solidFill>
                  <a:srgbClr val="FF6600"/>
                </a:solidFill>
              </a:rPr>
              <a:t>type</a:t>
            </a:r>
          </a:p>
          <a:p>
            <a:pPr algn="ctr">
              <a:lnSpc>
                <a:spcPct val="80000"/>
              </a:lnSpc>
            </a:pPr>
            <a:r>
              <a:rPr lang="en-US" altLang="en-US" sz="2000">
                <a:solidFill>
                  <a:srgbClr val="FF6600"/>
                </a:solidFill>
              </a:rPr>
              <a:t>parameter</a:t>
            </a:r>
          </a:p>
        </p:txBody>
      </p:sp>
      <p:sp>
        <p:nvSpPr>
          <p:cNvPr id="803850" name="Line 10"/>
          <p:cNvSpPr>
            <a:spLocks noChangeShapeType="1"/>
          </p:cNvSpPr>
          <p:nvPr/>
        </p:nvSpPr>
        <p:spPr bwMode="auto">
          <a:xfrm flipH="1" flipV="1">
            <a:off x="2667000" y="2438400"/>
            <a:ext cx="3962400" cy="1066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3851" name="Line 11"/>
          <p:cNvSpPr>
            <a:spLocks noChangeShapeType="1"/>
          </p:cNvSpPr>
          <p:nvPr/>
        </p:nvSpPr>
        <p:spPr bwMode="auto">
          <a:xfrm flipH="1" flipV="1">
            <a:off x="838200" y="2438400"/>
            <a:ext cx="5791200" cy="1066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03852" name="Group 12"/>
          <p:cNvGraphicFramePr>
            <a:graphicFrameLocks noGrp="1"/>
          </p:cNvGraphicFramePr>
          <p:nvPr/>
        </p:nvGraphicFramePr>
        <p:xfrm>
          <a:off x="620713" y="4267200"/>
          <a:ext cx="7772400" cy="2073275"/>
        </p:xfrm>
        <a:graphic>
          <a:graphicData uri="http://schemas.openxmlformats.org/drawingml/2006/table">
            <a:tbl>
              <a:tblPr/>
              <a:tblGrid>
                <a:gridCol w="3581400"/>
                <a:gridCol w="4191000"/>
              </a:tblGrid>
              <a:tr h="823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What gets generated when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times10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 is called with an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int: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What gets generated when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times10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 is called with a 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double: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9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int times10(int num)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   return 10 * num;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double times10(double num)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   return 10 * num;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}</a:t>
                      </a:r>
                      <a:endParaRPr kumimoji="0" lang="en-US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112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4" grpId="0" autoUpdateAnimBg="0"/>
      <p:bldP spid="803845" grpId="0" animBg="1"/>
      <p:bldP spid="803846" grpId="0" autoUpdateAnimBg="0"/>
      <p:bldP spid="803847" grpId="0" animBg="1"/>
      <p:bldP spid="803848" grpId="0" animBg="1"/>
      <p:bldP spid="803849" grpId="0" autoUpdateAnimBg="0"/>
      <p:bldP spid="803850" grpId="0" animBg="1"/>
      <p:bldP spid="80385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5D1529EF-342E-4527-A333-EE06E940C9FD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Template Example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382000" cy="4114800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template &lt;class T&gt;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Courier New" pitchFamily="112" charset="0"/>
              </a:rPr>
              <a:t>T times10(T num)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	return 10 * num;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Call a template function in the usual manner: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itchFamily="112" charset="0"/>
              </a:rPr>
              <a:t>int ival = 3;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	double dval = 2.55;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	cout &lt;&lt; times10(ival); // displays 30 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	cout &lt;&lt; times10(dval); // displays 25.5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84CB9654-9BF5-4D35-AEED-4BC3FDE8002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Template Notes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750300" cy="4114800"/>
          </a:xfrm>
        </p:spPr>
        <p:txBody>
          <a:bodyPr/>
          <a:lstStyle/>
          <a:p>
            <a:pPr marL="292100" indent="-292100">
              <a:lnSpc>
                <a:spcPct val="85000"/>
              </a:lnSpc>
              <a:spcBef>
                <a:spcPct val="50000"/>
              </a:spcBef>
            </a:pPr>
            <a:r>
              <a:rPr lang="en-US" altLang="en-US" sz="2800"/>
              <a:t>Can define a template to use multiple data types:</a:t>
            </a:r>
          </a:p>
          <a:p>
            <a:pPr marL="292100" indent="-292100">
              <a:lnSpc>
                <a:spcPct val="85000"/>
              </a:lnSpc>
              <a:spcBef>
                <a:spcPct val="50000"/>
              </a:spcBef>
              <a:buFont typeface="Times" pitchFamily="112" charset="0"/>
              <a:buNone/>
            </a:pPr>
            <a:r>
              <a:rPr lang="en-US" altLang="en-US" sz="2400">
                <a:latin typeface="Courier New" pitchFamily="112" charset="0"/>
              </a:rPr>
              <a:t>	 </a:t>
            </a:r>
            <a:r>
              <a:rPr lang="en-US" altLang="en-US" sz="2800">
                <a:latin typeface="Courier New" pitchFamily="112" charset="0"/>
              </a:rPr>
              <a:t>template&lt;class T1, class T2&gt;</a:t>
            </a:r>
          </a:p>
          <a:p>
            <a:pPr marL="292100" indent="-292100">
              <a:lnSpc>
                <a:spcPct val="85000"/>
              </a:lnSpc>
              <a:spcBef>
                <a:spcPct val="50000"/>
              </a:spcBef>
            </a:pPr>
            <a:r>
              <a:rPr lang="en-US" altLang="en-US" sz="2800"/>
              <a:t>Example:</a:t>
            </a:r>
          </a:p>
          <a:p>
            <a:pPr marL="457200" lvl="1" indent="-50800">
              <a:lnSpc>
                <a:spcPct val="85000"/>
              </a:lnSpc>
              <a:spcBef>
                <a:spcPct val="50000"/>
              </a:spcBef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itchFamily="112" charset="0"/>
              </a:rPr>
              <a:t>template&lt;class T1, class T2&gt;     // T1 and T2 will be</a:t>
            </a:r>
          </a:p>
          <a:p>
            <a:pPr marL="457200" lvl="1" indent="-50800">
              <a:lnSpc>
                <a:spcPct val="85000"/>
              </a:lnSpc>
              <a:spcBef>
                <a:spcPct val="50000"/>
              </a:spcBef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itchFamily="112" charset="0"/>
              </a:rPr>
              <a:t>double mpg(T1 miles, T2 gallons) // replaced in the</a:t>
            </a:r>
          </a:p>
          <a:p>
            <a:pPr marL="457200" lvl="1" indent="-50800">
              <a:lnSpc>
                <a:spcPct val="85000"/>
              </a:lnSpc>
              <a:spcBef>
                <a:spcPct val="50000"/>
              </a:spcBef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itchFamily="112" charset="0"/>
              </a:rPr>
              <a:t>{                                // called function </a:t>
            </a:r>
          </a:p>
          <a:p>
            <a:pPr marL="457200" lvl="1" indent="-50800">
              <a:lnSpc>
                <a:spcPct val="85000"/>
              </a:lnSpc>
              <a:spcBef>
                <a:spcPct val="50000"/>
              </a:spcBef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itchFamily="112" charset="0"/>
              </a:rPr>
              <a:t>	return miles / gallons         // with the data  </a:t>
            </a:r>
          </a:p>
          <a:p>
            <a:pPr marL="457200" lvl="1" indent="-50800">
              <a:lnSpc>
                <a:spcPct val="85000"/>
              </a:lnSpc>
              <a:spcBef>
                <a:spcPct val="50000"/>
              </a:spcBef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itchFamily="112" charset="0"/>
              </a:rPr>
              <a:t>}                                // types of the </a:t>
            </a:r>
          </a:p>
          <a:p>
            <a:pPr marL="457200" lvl="1" indent="-50800">
              <a:lnSpc>
                <a:spcPct val="85000"/>
              </a:lnSpc>
              <a:spcBef>
                <a:spcPct val="50000"/>
              </a:spcBef>
              <a:buClr>
                <a:srgbClr val="3333CC"/>
              </a:buClr>
              <a:buFontTx/>
              <a:buNone/>
            </a:pPr>
            <a:r>
              <a:rPr lang="en-US" altLang="en-US" sz="2000">
                <a:latin typeface="Courier New" pitchFamily="112" charset="0"/>
              </a:rPr>
              <a:t>                                 // arguments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E4CC5EB4-4553-48B9-97DB-E1BFB45A8D9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Exceptions</a:t>
            </a:r>
          </a:p>
        </p:txBody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Indicate that something unexpected has occurred or been detected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Allow program to deal with the problem in a controlled manner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Can be as simple or complex as program design requires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E65A1D28-B861-4F1D-A1F4-7F28DDEE1E4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Template Notes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46275"/>
            <a:ext cx="8075613" cy="374173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/>
              <a:t>Function templates can be overloaded Each template must have a unique parameter list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itchFamily="112" charset="0"/>
              </a:rPr>
              <a:t>template &lt;class T&gt;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	T sumAll(T num) ...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	template &lt;class T1, class T2&gt;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Tx/>
              <a:buNone/>
            </a:pPr>
            <a:r>
              <a:rPr lang="en-US" altLang="en-US" sz="2400">
                <a:latin typeface="Courier New" pitchFamily="112" charset="0"/>
              </a:rPr>
              <a:t>	T1 sumall(T1 num1, T2 num2) ...</a:t>
            </a:r>
            <a:endParaRPr lang="en-US" alt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1A918FAA-F8A9-4B37-A1A9-164AD0B41AC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Template Notes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46275"/>
            <a:ext cx="8075613" cy="374173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All data types specified in template prefix must be used in template definition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Function calls must pass parameters for all data types specified in the template prefix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/>
              <a:t>Like regular functions, function templates must be defined before being called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3316694A-8AEA-47C9-AA39-EACA6F63947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 Template Notes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46275"/>
            <a:ext cx="8075613" cy="3741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A function template is a pattern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No actual code is generated until the function named in the template is called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A function template uses no memory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/>
              <a:t>When passing a class object to a function template, ensure that all operators in the template are defined or overloaded in the class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Where to Start When Defining Templates</a:t>
            </a:r>
          </a:p>
        </p:txBody>
      </p:sp>
      <p:sp>
        <p:nvSpPr>
          <p:cNvPr id="770052" name="Rectangle 4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16.3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8F4A4B93-3251-4693-8958-80B90492FF5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Where to Start </a:t>
            </a:r>
            <a:br>
              <a:rPr lang="en-US" altLang="en-US"/>
            </a:br>
            <a:r>
              <a:rPr lang="en-US" altLang="en-US"/>
              <a:t>When Defining Templates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Templates are often appropriate for multiple functions that perform the same task with different parameter data types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Develop function using usual data types first, then convert to a template: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add template prefix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convert data type names in the function to a type parameter (</a:t>
            </a:r>
            <a:r>
              <a:rPr lang="en-US" altLang="en-US" i="1"/>
              <a:t>i.e.</a:t>
            </a:r>
            <a:r>
              <a:rPr lang="en-US" altLang="en-US"/>
              <a:t>, a T type) in the template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Class Templates</a:t>
            </a:r>
          </a:p>
        </p:txBody>
      </p:sp>
      <p:sp>
        <p:nvSpPr>
          <p:cNvPr id="771076" name="Rectangle 4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16.4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29B45A56-A43B-4BB0-93BC-FDEA825490D8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1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Templates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294688" cy="45720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/>
              <a:t>Classes can also be represented by templates.  When a class object is created, type information is supplied to define the type of data members of the class.</a:t>
            </a:r>
          </a:p>
          <a:p>
            <a:pPr>
              <a:lnSpc>
                <a:spcPct val="85000"/>
              </a:lnSpc>
            </a:pPr>
            <a:r>
              <a:rPr lang="en-US" altLang="en-US"/>
              <a:t>Unlike functions, classes are instantiated by supplying the type name (</a:t>
            </a:r>
            <a:r>
              <a:rPr lang="en-US" altLang="en-US">
                <a:latin typeface="Courier New" pitchFamily="112" charset="0"/>
              </a:rPr>
              <a:t>int</a:t>
            </a:r>
            <a:r>
              <a:rPr lang="en-US" altLang="en-US"/>
              <a:t>, </a:t>
            </a:r>
            <a:r>
              <a:rPr lang="en-US" altLang="en-US">
                <a:latin typeface="Courier New" pitchFamily="112" charset="0"/>
              </a:rPr>
              <a:t>double</a:t>
            </a:r>
            <a:r>
              <a:rPr lang="en-US" altLang="en-US"/>
              <a:t>, </a:t>
            </a:r>
            <a:r>
              <a:rPr lang="en-US" altLang="en-US">
                <a:latin typeface="Courier New" pitchFamily="112" charset="0"/>
              </a:rPr>
              <a:t>string</a:t>
            </a:r>
            <a:r>
              <a:rPr lang="en-US" altLang="en-US"/>
              <a:t>, etc.) at object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A035906F-7DE8-429F-9B09-57F70BDDD972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Template Example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294688" cy="4572000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template &lt;class T&gt;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class grade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{	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  private: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	T score;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 public: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	grade(T);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	void setGrade(T);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			T getGrade()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itchFamily="112" charset="0"/>
              </a:rPr>
              <a:t>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22C511E5-DA23-4650-B067-1E67A01A43B0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Template Example</a:t>
            </a:r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/>
              <a:t>Pass type information to class template when defining objects:</a:t>
            </a:r>
          </a:p>
          <a:p>
            <a:pPr lvl="1">
              <a:spcBef>
                <a:spcPct val="50000"/>
              </a:spcBef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112" charset="0"/>
              </a:rPr>
              <a:t>grade&lt;int&gt; testList[20];</a:t>
            </a:r>
          </a:p>
          <a:p>
            <a:pPr lvl="1">
              <a:spcBef>
                <a:spcPct val="50000"/>
              </a:spcBef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itchFamily="112" charset="0"/>
              </a:rPr>
              <a:t>	grade&lt;double&gt; quizList[20];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Use as ordinary objects once defined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2940F52F-27C7-4C21-A591-4B5DD7ABA4F0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82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Templates and Inheritance</a:t>
            </a:r>
          </a:p>
        </p:txBody>
      </p:sp>
      <p:sp>
        <p:nvSpPr>
          <p:cNvPr id="821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36725"/>
            <a:ext cx="7999413" cy="37433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Class templates can inherit from other class templates: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112" charset="0"/>
              </a:rPr>
              <a:t>template &lt;class T&gt;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112" charset="0"/>
              </a:rPr>
              <a:t>class Rectangle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112" charset="0"/>
              </a:rPr>
              <a:t>	{ ... };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112" charset="0"/>
              </a:rPr>
              <a:t>template &lt;class T&gt;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112" charset="0"/>
              </a:rPr>
              <a:t>class Square : public Rectangle&lt;T&gt;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itchFamily="112" charset="0"/>
              </a:rPr>
              <a:t>	{ ... };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Must use type parameter </a:t>
            </a:r>
            <a:r>
              <a:rPr lang="en-US" altLang="en-US" sz="2400">
                <a:latin typeface="Courier New" pitchFamily="112" charset="0"/>
              </a:rPr>
              <a:t>T</a:t>
            </a:r>
            <a:r>
              <a:rPr lang="en-US" altLang="en-US" sz="2400"/>
              <a:t> everywhere base class name is used in derived class</a:t>
            </a:r>
            <a:endParaRPr lang="en-US" altLang="en-US" sz="2400">
              <a:latin typeface="Courier New" pitchFamily="11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73EC4A24-F2C5-49CC-B5C1-CCBE8F712E7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77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Exceptions - Terminology</a:t>
            </a:r>
          </a:p>
        </p:txBody>
      </p:sp>
      <p:sp>
        <p:nvSpPr>
          <p:cNvPr id="77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u="sng"/>
              <a:t>Exception</a:t>
            </a:r>
            <a:r>
              <a:rPr lang="en-US" altLang="en-US"/>
              <a:t>: object or value that signals an error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u="sng"/>
              <a:t>Throw an exception</a:t>
            </a:r>
            <a:r>
              <a:rPr lang="en-US" altLang="en-US"/>
              <a:t>: send a signal that an error has occurred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u="sng"/>
              <a:t>Catch/Handle an exception</a:t>
            </a:r>
            <a:r>
              <a:rPr lang="en-US" altLang="en-US"/>
              <a:t>: process the exception; interpret the signal</a:t>
            </a:r>
            <a:endParaRPr lang="en-US" altLang="en-US" u="sng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>
              <a:buFont typeface="Times" pitchFamily="112" charset="0"/>
              <a:buNone/>
            </a:pPr>
            <a:r>
              <a:rPr lang="en-US" altLang="en-US" sz="2400" b="1"/>
              <a:t>Introduction to the Standard Template Library</a:t>
            </a:r>
          </a:p>
        </p:txBody>
      </p:sp>
      <p:sp>
        <p:nvSpPr>
          <p:cNvPr id="773124" name="Rectangle 4"/>
          <p:cNvSpPr>
            <a:spLocks noChangeArrowheads="1"/>
          </p:cNvSpPr>
          <p:nvPr>
            <p:ph type="ctrTitle"/>
          </p:nvPr>
        </p:nvSpPr>
        <p:spPr bwMode="auto">
          <a:xfrm>
            <a:off x="685800" y="2286000"/>
            <a:ext cx="7772400" cy="1143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altLang="en-US" sz="8000" b="0">
                <a:solidFill>
                  <a:srgbClr val="559E97"/>
                </a:solidFill>
              </a:rPr>
              <a:t>16.5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CA195124-D1A6-4358-92F7-C0159D4F13F0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82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the                       Standard Template Library</a:t>
            </a:r>
          </a:p>
        </p:txBody>
      </p:sp>
      <p:sp>
        <p:nvSpPr>
          <p:cNvPr id="82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229600" cy="452596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u="sng"/>
              <a:t>Standard Template Library (STL)</a:t>
            </a:r>
            <a:r>
              <a:rPr lang="en-US" altLang="en-US"/>
              <a:t>: a library containing templates for frequently used data structures and algorithms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Not supported by many older compilers</a:t>
            </a:r>
            <a:endParaRPr lang="en-US" altLang="en-US" u="sng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EF49BEC5-1DD5-4C51-8132-815376E92C47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82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Standard Template Library</a:t>
            </a:r>
          </a:p>
        </p:txBody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Two important types of data structures in the STL: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containers: classes that stores data and imposes some organization on it</a:t>
            </a:r>
          </a:p>
          <a:p>
            <a:pPr lvl="1">
              <a:spcBef>
                <a:spcPct val="50000"/>
              </a:spcBef>
            </a:pPr>
            <a:r>
              <a:rPr lang="en-US" altLang="en-US"/>
              <a:t>iterators: like pointers; mechanisms for accessing elements in a container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50449DFF-EB5F-4380-9AE9-AEF70E3B1FB3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82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Containers</a:t>
            </a:r>
          </a:p>
        </p:txBody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1625" cy="4087813"/>
          </a:xfrm>
        </p:spPr>
        <p:txBody>
          <a:bodyPr/>
          <a:lstStyle/>
          <a:p>
            <a:r>
              <a:rPr lang="en-US" altLang="en-US"/>
              <a:t>Two types of container classes in STL:</a:t>
            </a:r>
          </a:p>
          <a:p>
            <a:pPr lvl="1"/>
            <a:r>
              <a:rPr lang="en-US" altLang="en-US"/>
              <a:t>sequence containers: organize and access data sequentially, as in an array.  These include </a:t>
            </a:r>
            <a:r>
              <a:rPr lang="en-US" altLang="en-US">
                <a:latin typeface="Courier New" pitchFamily="112" charset="0"/>
              </a:rPr>
              <a:t>vector</a:t>
            </a:r>
            <a:r>
              <a:rPr lang="en-US" altLang="en-US"/>
              <a:t>, </a:t>
            </a:r>
            <a:r>
              <a:rPr lang="en-US" altLang="en-US">
                <a:latin typeface="Courier New" pitchFamily="112" charset="0"/>
              </a:rPr>
              <a:t>dequeue</a:t>
            </a:r>
            <a:r>
              <a:rPr lang="en-US" altLang="en-US"/>
              <a:t>, and </a:t>
            </a:r>
            <a:r>
              <a:rPr lang="en-US" altLang="en-US">
                <a:latin typeface="Courier New" pitchFamily="112" charset="0"/>
              </a:rPr>
              <a:t>list</a:t>
            </a:r>
            <a:endParaRPr lang="en-US" altLang="en-US"/>
          </a:p>
          <a:p>
            <a:pPr lvl="1"/>
            <a:r>
              <a:rPr lang="en-US" altLang="en-US"/>
              <a:t>associative containers: use keys to allow data elements to be quickly accessed.  These include </a:t>
            </a:r>
            <a:r>
              <a:rPr lang="en-US" altLang="en-US">
                <a:latin typeface="Courier New" pitchFamily="112" charset="0"/>
              </a:rPr>
              <a:t>set</a:t>
            </a:r>
            <a:r>
              <a:rPr lang="en-US" altLang="en-US"/>
              <a:t>, </a:t>
            </a:r>
            <a:r>
              <a:rPr lang="en-US" altLang="en-US">
                <a:latin typeface="Courier New" pitchFamily="112" charset="0"/>
              </a:rPr>
              <a:t>multiset</a:t>
            </a:r>
            <a:r>
              <a:rPr lang="en-US" altLang="en-US"/>
              <a:t>, </a:t>
            </a:r>
            <a:r>
              <a:rPr lang="en-US" altLang="en-US">
                <a:latin typeface="Courier New" pitchFamily="112" charset="0"/>
              </a:rPr>
              <a:t>map</a:t>
            </a:r>
            <a:r>
              <a:rPr lang="en-US" altLang="en-US"/>
              <a:t>, and </a:t>
            </a:r>
            <a:r>
              <a:rPr lang="en-US" altLang="en-US">
                <a:latin typeface="Courier New" pitchFamily="112" charset="0"/>
              </a:rPr>
              <a:t>multimap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057E5065-BA66-4E63-A783-336B166EE8C5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82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altLang="en-US"/>
              <a:t>Iterators</a:t>
            </a:r>
          </a:p>
        </p:txBody>
      </p:sp>
      <p:sp>
        <p:nvSpPr>
          <p:cNvPr id="82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7848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Generalization of pointers, used to access information in containers</a:t>
            </a:r>
          </a:p>
          <a:p>
            <a:pPr>
              <a:lnSpc>
                <a:spcPct val="90000"/>
              </a:lnSpc>
            </a:pPr>
            <a:r>
              <a:rPr lang="en-US" altLang="en-US"/>
              <a:t>Four types: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forward</a:t>
            </a:r>
            <a:r>
              <a:rPr lang="en-US" altLang="en-US">
                <a:latin typeface="Courier New" pitchFamily="112" charset="0"/>
              </a:rPr>
              <a:t> </a:t>
            </a:r>
            <a:r>
              <a:rPr lang="en-US" altLang="en-US"/>
              <a:t>(uses</a:t>
            </a:r>
            <a:r>
              <a:rPr lang="en-US" altLang="en-US">
                <a:latin typeface="Courier New" pitchFamily="112" charset="0"/>
              </a:rPr>
              <a:t> ++</a:t>
            </a:r>
            <a:r>
              <a:rPr lang="en-US" altLang="en-US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bidirectional</a:t>
            </a:r>
            <a:r>
              <a:rPr lang="en-US" altLang="en-US">
                <a:latin typeface="Courier New" pitchFamily="112" charset="0"/>
              </a:rPr>
              <a:t> </a:t>
            </a:r>
            <a:r>
              <a:rPr lang="en-US" altLang="en-US"/>
              <a:t>(uses</a:t>
            </a:r>
            <a:r>
              <a:rPr lang="en-US" altLang="en-US">
                <a:latin typeface="Courier New" pitchFamily="112" charset="0"/>
              </a:rPr>
              <a:t> ++ </a:t>
            </a:r>
            <a:r>
              <a:rPr lang="en-US" altLang="en-US"/>
              <a:t>and</a:t>
            </a:r>
            <a:r>
              <a:rPr lang="en-US" altLang="en-US">
                <a:latin typeface="Courier New" pitchFamily="112" charset="0"/>
              </a:rPr>
              <a:t> -- </a:t>
            </a:r>
            <a:r>
              <a:rPr lang="en-US" altLang="en-US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random-access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input</a:t>
            </a:r>
            <a:r>
              <a:rPr lang="en-US" altLang="en-US">
                <a:latin typeface="Courier New" pitchFamily="112" charset="0"/>
              </a:rPr>
              <a:t> </a:t>
            </a:r>
            <a:r>
              <a:rPr lang="en-US" altLang="en-US"/>
              <a:t>(can be used with </a:t>
            </a:r>
            <a:r>
              <a:rPr lang="en-US" altLang="en-US">
                <a:latin typeface="Courier New" pitchFamily="112" charset="0"/>
              </a:rPr>
              <a:t>cin</a:t>
            </a:r>
            <a:r>
              <a:rPr lang="en-US" altLang="en-US"/>
              <a:t> and </a:t>
            </a:r>
            <a:r>
              <a:rPr lang="en-US" altLang="en-US">
                <a:latin typeface="Courier New" pitchFamily="112" charset="0"/>
              </a:rPr>
              <a:t>istream</a:t>
            </a:r>
            <a:r>
              <a:rPr lang="en-US" altLang="en-US"/>
              <a:t> objects)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output</a:t>
            </a:r>
            <a:r>
              <a:rPr lang="en-US" altLang="en-US">
                <a:latin typeface="Courier New" pitchFamily="112" charset="0"/>
              </a:rPr>
              <a:t> </a:t>
            </a:r>
            <a:r>
              <a:rPr lang="en-US" altLang="en-US"/>
              <a:t>(can be used with </a:t>
            </a:r>
            <a:r>
              <a:rPr lang="en-US" altLang="en-US">
                <a:latin typeface="Courier New" pitchFamily="112" charset="0"/>
              </a:rPr>
              <a:t>cout</a:t>
            </a:r>
            <a:r>
              <a:rPr lang="en-US" altLang="en-US"/>
              <a:t> and </a:t>
            </a:r>
            <a:r>
              <a:rPr lang="en-US" altLang="en-US">
                <a:latin typeface="Courier New" pitchFamily="112" charset="0"/>
              </a:rPr>
              <a:t>ostream</a:t>
            </a:r>
            <a:r>
              <a:rPr lang="en-US" altLang="en-US"/>
              <a:t> objects)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D2540757-ADC4-4D56-B46B-B5CBAAC5CE6D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Algorithms</a:t>
            </a:r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/>
              <a:t>STL contains algorithms implemented as function templates to perform operations on containers.</a:t>
            </a:r>
          </a:p>
          <a:p>
            <a:pPr>
              <a:lnSpc>
                <a:spcPct val="85000"/>
              </a:lnSpc>
            </a:pPr>
            <a:r>
              <a:rPr lang="en-US" altLang="en-US"/>
              <a:t>Requires </a:t>
            </a:r>
            <a:r>
              <a:rPr lang="en-US" altLang="en-US">
                <a:latin typeface="Courier New" pitchFamily="112" charset="0"/>
              </a:rPr>
              <a:t>algorithm</a:t>
            </a:r>
            <a:r>
              <a:rPr lang="en-US" altLang="en-US"/>
              <a:t> header file</a:t>
            </a:r>
          </a:p>
          <a:p>
            <a:pPr>
              <a:lnSpc>
                <a:spcPct val="85000"/>
              </a:lnSpc>
            </a:pPr>
            <a:r>
              <a:rPr lang="en-US" altLang="en-US"/>
              <a:t> </a:t>
            </a:r>
            <a:r>
              <a:rPr lang="en-US" altLang="en-US">
                <a:latin typeface="Courier New" pitchFamily="112" charset="0"/>
              </a:rPr>
              <a:t>algorithm</a:t>
            </a:r>
            <a:r>
              <a:rPr lang="en-US" altLang="en-US"/>
              <a:t> includes </a:t>
            </a:r>
          </a:p>
        </p:txBody>
      </p:sp>
      <p:graphicFrame>
        <p:nvGraphicFramePr>
          <p:cNvPr id="827396" name="Group 4"/>
          <p:cNvGraphicFramePr>
            <a:graphicFrameLocks noGrp="1"/>
          </p:cNvGraphicFramePr>
          <p:nvPr/>
        </p:nvGraphicFramePr>
        <p:xfrm>
          <a:off x="1219200" y="3886200"/>
          <a:ext cx="6019800" cy="1930400"/>
        </p:xfrm>
        <a:graphic>
          <a:graphicData uri="http://schemas.openxmlformats.org/drawingml/2006/table">
            <a:tbl>
              <a:tblPr/>
              <a:tblGrid>
                <a:gridCol w="2873375"/>
                <a:gridCol w="3146425"/>
              </a:tblGrid>
              <a:tr h="38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binary_search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count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for_each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find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find_if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max_element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min_element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random_shuffle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5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sort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03A2F"/>
                        </a:buClr>
                        <a:buFont typeface="Times" pitchFamily="112" charset="0"/>
                        <a:defRPr sz="28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4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03A2F"/>
                        </a:buClr>
                        <a:defRPr>
                          <a:solidFill>
                            <a:schemeClr val="tx1"/>
                          </a:solidFill>
                          <a:latin typeface="Arial" charset="0"/>
                          <a:ea typeface="ヒラギノ角ゴ Pro W3" pitchFamily="112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112" charset="-128"/>
                        </a:rPr>
                        <a:t>and others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B0556888-807D-4131-80DA-1EF2A2A0102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Exceptions – Key Words</a:t>
            </a:r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46275"/>
            <a:ext cx="8075613" cy="3741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latin typeface="Courier New" pitchFamily="112" charset="0"/>
              </a:rPr>
              <a:t>throw</a:t>
            </a:r>
            <a:r>
              <a:rPr lang="en-US" altLang="en-US" sz="2800"/>
              <a:t> – followed by an argument, is used to throw an exception</a:t>
            </a:r>
            <a:endParaRPr lang="en-US" altLang="en-US" sz="2800">
              <a:latin typeface="Courier New" pitchFamily="112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Courier New" pitchFamily="112" charset="0"/>
              </a:rPr>
              <a:t>try</a:t>
            </a:r>
            <a:r>
              <a:rPr lang="en-US" altLang="en-US" sz="2800"/>
              <a:t> – followed by a block </a:t>
            </a:r>
            <a:r>
              <a:rPr lang="en-US" altLang="en-US" sz="2800">
                <a:latin typeface="Courier New" pitchFamily="112" charset="0"/>
              </a:rPr>
              <a:t>{ }</a:t>
            </a:r>
            <a:r>
              <a:rPr lang="en-US" altLang="en-US" sz="2800"/>
              <a:t>, is used to invoke code that throws an exception</a:t>
            </a:r>
            <a:endParaRPr lang="en-US" altLang="en-US" sz="2800">
              <a:latin typeface="Courier New" pitchFamily="112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Courier New" pitchFamily="112" charset="0"/>
              </a:rPr>
              <a:t>catch</a:t>
            </a:r>
            <a:r>
              <a:rPr lang="en-US" altLang="en-US" sz="2800"/>
              <a:t> – followed by a block </a:t>
            </a:r>
            <a:r>
              <a:rPr lang="en-US" altLang="en-US" sz="2800">
                <a:latin typeface="Courier New" pitchFamily="112" charset="0"/>
              </a:rPr>
              <a:t>{ }</a:t>
            </a:r>
            <a:r>
              <a:rPr lang="en-US" altLang="en-US" sz="2800"/>
              <a:t>, is used to detect and process exceptions thrown in preceding </a:t>
            </a:r>
            <a:r>
              <a:rPr lang="en-US" altLang="en-US" sz="2800">
                <a:latin typeface="Courier New" pitchFamily="112" charset="0"/>
              </a:rPr>
              <a:t>try</a:t>
            </a:r>
            <a:r>
              <a:rPr lang="en-US" altLang="en-US" sz="2800"/>
              <a:t> block.  Takes a parameter that matches the type thrown.</a:t>
            </a:r>
            <a:endParaRPr lang="en-US" altLang="en-US" sz="2800">
              <a:latin typeface="Courier New" pitchFamily="11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0B52C874-5E97-4387-9930-5118A99B1D8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Exceptions – Flow of Control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43100"/>
            <a:ext cx="8164513" cy="3703638"/>
          </a:xfrm>
        </p:spPr>
        <p:txBody>
          <a:bodyPr/>
          <a:lstStyle/>
          <a:p>
            <a:pPr marL="609600" indent="-609600">
              <a:lnSpc>
                <a:spcPct val="85000"/>
              </a:lnSpc>
              <a:buClr>
                <a:schemeClr val="tx1"/>
              </a:buClr>
              <a:buFontTx/>
              <a:buAutoNum type="arabicParenR"/>
            </a:pPr>
            <a:r>
              <a:rPr lang="en-US" altLang="en-US" sz="2400"/>
              <a:t>A function that throws an exception is called from within a try block</a:t>
            </a:r>
          </a:p>
          <a:p>
            <a:pPr marL="609600" indent="-609600">
              <a:lnSpc>
                <a:spcPct val="85000"/>
              </a:lnSpc>
              <a:buClr>
                <a:schemeClr val="tx1"/>
              </a:buClr>
              <a:buFontTx/>
              <a:buAutoNum type="arabicParenR"/>
            </a:pPr>
            <a:r>
              <a:rPr lang="en-US" altLang="en-US" sz="2400"/>
              <a:t>If the function throws an exception, the function terminates and the try block is immediately exited.  A catch block to process the exception is searched for in the source code immediately following the try block.</a:t>
            </a:r>
          </a:p>
          <a:p>
            <a:pPr marL="609600" indent="-609600">
              <a:lnSpc>
                <a:spcPct val="85000"/>
              </a:lnSpc>
              <a:buClr>
                <a:schemeClr val="tx1"/>
              </a:buClr>
              <a:buFontTx/>
              <a:buAutoNum type="arabicParenR"/>
            </a:pPr>
            <a:r>
              <a:rPr lang="en-US" altLang="en-US" sz="2400"/>
              <a:t>If a catch block is found that matches the exception thrown, it is executed.  If no catch block that matches the exception is found, the program terminates.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B6C19DF5-4395-43C1-A9BB-B1B70C5195B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Exceptions – Example (1)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305800" cy="4419600"/>
          </a:xfrm>
        </p:spPr>
        <p:txBody>
          <a:bodyPr/>
          <a:lstStyle/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sz="2400">
                <a:latin typeface="Courier New" pitchFamily="112" charset="0"/>
              </a:rPr>
              <a:t>	// function that throws an exception</a:t>
            </a:r>
          </a:p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sz="2400">
                <a:latin typeface="Courier New" pitchFamily="112" charset="0"/>
              </a:rPr>
              <a:t>	int totalDays(int days, int weeks) </a:t>
            </a:r>
          </a:p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sz="2400">
                <a:latin typeface="Courier New" pitchFamily="112" charset="0"/>
              </a:rPr>
              <a:t>	{ </a:t>
            </a:r>
          </a:p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sz="2400">
                <a:latin typeface="Courier New" pitchFamily="112" charset="0"/>
              </a:rPr>
              <a:t>		if ((days &lt; 0) || (days &gt; 7))</a:t>
            </a:r>
          </a:p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sz="2400">
                <a:latin typeface="Courier New" pitchFamily="112" charset="0"/>
              </a:rPr>
              <a:t>		  throw "invalid number of days";</a:t>
            </a:r>
          </a:p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sz="2400">
                <a:latin typeface="Courier New" pitchFamily="112" charset="0"/>
              </a:rPr>
              <a:t>	// the argument to throw is the</a:t>
            </a:r>
          </a:p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sz="2400">
                <a:latin typeface="Courier New" pitchFamily="112" charset="0"/>
              </a:rPr>
              <a:t>	// character string</a:t>
            </a:r>
          </a:p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sz="2400">
                <a:latin typeface="Courier New" pitchFamily="112" charset="0"/>
              </a:rPr>
              <a:t>    else</a:t>
            </a:r>
          </a:p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sz="2400">
                <a:latin typeface="Courier New" pitchFamily="112" charset="0"/>
              </a:rPr>
              <a:t>		  return (7 * weeks + days);</a:t>
            </a:r>
          </a:p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sz="2400">
                <a:latin typeface="Courier New" pitchFamily="112" charset="0"/>
              </a:rPr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2850C127-E80E-494F-8D70-820A7103438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78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Exceptions – Example (2)</a:t>
            </a:r>
          </a:p>
        </p:txBody>
      </p:sp>
      <p:sp>
        <p:nvSpPr>
          <p:cNvPr id="78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458200" cy="4267200"/>
          </a:xfrm>
        </p:spPr>
        <p:txBody>
          <a:bodyPr/>
          <a:lstStyle/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sz="2400">
                <a:latin typeface="Courier New" pitchFamily="112" charset="0"/>
              </a:rPr>
              <a:t>	try // block that calls function </a:t>
            </a:r>
          </a:p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sz="2400">
                <a:latin typeface="Courier New" pitchFamily="112" charset="0"/>
              </a:rPr>
              <a:t>	{  </a:t>
            </a:r>
          </a:p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sz="2400">
                <a:latin typeface="Courier New" pitchFamily="112" charset="0"/>
              </a:rPr>
              <a:t>		 totDays = totalDays(days, weeks);</a:t>
            </a:r>
          </a:p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sz="2400">
                <a:latin typeface="Courier New" pitchFamily="112" charset="0"/>
              </a:rPr>
              <a:t>     cout &lt;&lt; "Total days: " &lt;&lt; days;</a:t>
            </a:r>
          </a:p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sz="2400">
                <a:latin typeface="Courier New" pitchFamily="112" charset="0"/>
              </a:rPr>
              <a:t>  }</a:t>
            </a:r>
          </a:p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sz="2400">
                <a:latin typeface="Courier New" pitchFamily="112" charset="0"/>
              </a:rPr>
              <a:t>  catch (char *msg) // interpret 						  </a:t>
            </a:r>
            <a:r>
              <a:rPr lang="en-US" altLang="en-US" sz="2400"/>
              <a:t> </a:t>
            </a:r>
            <a:r>
              <a:rPr lang="en-US" altLang="en-US" sz="2400">
                <a:latin typeface="Courier New" pitchFamily="112" charset="0"/>
              </a:rPr>
              <a:t>// </a:t>
            </a:r>
            <a:r>
              <a:rPr lang="en-US" altLang="en-US" sz="2400"/>
              <a:t> </a:t>
            </a:r>
            <a:r>
              <a:rPr lang="en-US" altLang="en-US" sz="2400">
                <a:latin typeface="Courier New" pitchFamily="112" charset="0"/>
              </a:rPr>
              <a:t>exception</a:t>
            </a:r>
          </a:p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sz="2400">
                <a:latin typeface="Courier New" pitchFamily="112" charset="0"/>
              </a:rPr>
              <a:t>  {</a:t>
            </a:r>
          </a:p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sz="2400">
                <a:latin typeface="Courier New" pitchFamily="112" charset="0"/>
              </a:rPr>
              <a:t>     cout &lt;&lt; "Error: " &lt;&lt; msg;</a:t>
            </a:r>
          </a:p>
          <a:p>
            <a:pPr>
              <a:lnSpc>
                <a:spcPct val="85000"/>
              </a:lnSpc>
              <a:buFont typeface="Times" pitchFamily="112" charset="0"/>
              <a:buNone/>
            </a:pPr>
            <a:r>
              <a:rPr lang="en-US" altLang="en-US" sz="2400">
                <a:latin typeface="Courier New" pitchFamily="112" charset="0"/>
              </a:rPr>
              <a:t> 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16-</a:t>
            </a:r>
            <a:fld id="{24612400-0FC3-49F3-9890-95288FF73A1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Exceptions – What Happens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altLang="en-US" sz="2800"/>
              <a:t> </a:t>
            </a:r>
            <a:r>
              <a:rPr lang="en-US" altLang="en-US" sz="2800">
                <a:latin typeface="Courier New" pitchFamily="112" charset="0"/>
              </a:rPr>
              <a:t>try</a:t>
            </a:r>
            <a:r>
              <a:rPr lang="en-US" altLang="en-US" sz="2800"/>
              <a:t> block is entered.  </a:t>
            </a:r>
            <a:r>
              <a:rPr lang="en-US" altLang="en-US" sz="2800">
                <a:latin typeface="Courier New" pitchFamily="112" charset="0"/>
              </a:rPr>
              <a:t>totalDays</a:t>
            </a:r>
            <a:r>
              <a:rPr lang="en-US" altLang="en-US" sz="2800"/>
              <a:t> function is called</a:t>
            </a:r>
          </a:p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altLang="en-US" sz="2800"/>
              <a:t>If 1st parameter is between 0 and 7, total number of days is returned and </a:t>
            </a:r>
            <a:r>
              <a:rPr lang="en-US" altLang="en-US" sz="2800">
                <a:latin typeface="Courier New" pitchFamily="112" charset="0"/>
              </a:rPr>
              <a:t>catch</a:t>
            </a:r>
            <a:r>
              <a:rPr lang="en-US" altLang="en-US" sz="2800"/>
              <a:t> block is skipped over (no exception thrown)</a:t>
            </a:r>
          </a:p>
          <a:p>
            <a:pPr marL="609600" indent="-609600">
              <a:buClr>
                <a:schemeClr val="tx1"/>
              </a:buClr>
              <a:buFontTx/>
              <a:buAutoNum type="arabicParenR"/>
            </a:pPr>
            <a:r>
              <a:rPr lang="en-US" altLang="en-US" sz="2800"/>
              <a:t>If exception is thrown, function and </a:t>
            </a:r>
            <a:r>
              <a:rPr lang="en-US" altLang="en-US" sz="2800">
                <a:latin typeface="Courier New" pitchFamily="112" charset="0"/>
              </a:rPr>
              <a:t>try</a:t>
            </a:r>
            <a:r>
              <a:rPr lang="en-US" altLang="en-US" sz="2800"/>
              <a:t> block are exited, </a:t>
            </a:r>
            <a:r>
              <a:rPr lang="en-US" altLang="en-US" sz="2800">
                <a:latin typeface="Courier New" pitchFamily="112" charset="0"/>
              </a:rPr>
              <a:t>catch</a:t>
            </a:r>
            <a:r>
              <a:rPr lang="en-US" altLang="en-US" sz="2800"/>
              <a:t> blocks are scanned for 1</a:t>
            </a:r>
            <a:r>
              <a:rPr lang="en-US" altLang="en-US" sz="2800" baseline="30000"/>
              <a:t>st</a:t>
            </a:r>
            <a:r>
              <a:rPr lang="en-US" altLang="en-US" sz="2800"/>
              <a:t> one that matches the data type of the thrown exception.  </a:t>
            </a:r>
            <a:r>
              <a:rPr lang="en-US" altLang="en-US" sz="2800">
                <a:latin typeface="Courier New" pitchFamily="112" charset="0"/>
              </a:rPr>
              <a:t>catch</a:t>
            </a:r>
            <a:r>
              <a:rPr lang="en-US" altLang="en-US" sz="2800"/>
              <a:t> block executes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01">
  <a:themeElements>
    <a:clrScheme name="ch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01">
      <a:majorFont>
        <a:latin typeface="Arial"/>
        <a:ea typeface="ヒラギノ角ゴ Pro W3"/>
        <a:cs typeface=""/>
      </a:majorFont>
      <a:minorFont>
        <a:latin typeface="Arial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h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HD:Users:stephanielindsey:Documents:AW-Gaddis C++ PPT_557239:ch01.pot</Template>
  <TotalTime>1194</TotalTime>
  <Words>1223</Words>
  <Application>Microsoft Office PowerPoint</Application>
  <PresentationFormat>Letter Paper (8.5x11 in)</PresentationFormat>
  <Paragraphs>265</Paragraphs>
  <Slides>45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ヒラギノ角ゴ Pro W3</vt:lpstr>
      <vt:lpstr>Times</vt:lpstr>
      <vt:lpstr>Times New Roman</vt:lpstr>
      <vt:lpstr>Tahoma</vt:lpstr>
      <vt:lpstr>Courier New</vt:lpstr>
      <vt:lpstr>ch01</vt:lpstr>
      <vt:lpstr>Chapter 16:   Exceptions, Templates, and the Standard Template Library (STL) </vt:lpstr>
      <vt:lpstr>16.1</vt:lpstr>
      <vt:lpstr>Exceptions</vt:lpstr>
      <vt:lpstr>Exceptions - Terminology</vt:lpstr>
      <vt:lpstr>Exceptions – Key Words</vt:lpstr>
      <vt:lpstr>Exceptions – Flow of Control</vt:lpstr>
      <vt:lpstr>Exceptions – Example (1)</vt:lpstr>
      <vt:lpstr>Exceptions – Example (2)</vt:lpstr>
      <vt:lpstr>Exceptions – What Happens</vt:lpstr>
      <vt:lpstr>PowerPoint Presentation</vt:lpstr>
      <vt:lpstr>PowerPoint Presentation</vt:lpstr>
      <vt:lpstr>PowerPoint Presentation</vt:lpstr>
      <vt:lpstr>PowerPoint Presentation</vt:lpstr>
      <vt:lpstr>Exceptions - Notes</vt:lpstr>
      <vt:lpstr>Exception Not Caught?</vt:lpstr>
      <vt:lpstr>Exceptions and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Exceptions –                                          What Happens After catch Block?</vt:lpstr>
      <vt:lpstr>Nested try Blocks</vt:lpstr>
      <vt:lpstr>16.2</vt:lpstr>
      <vt:lpstr>Function Templates</vt:lpstr>
      <vt:lpstr>Function Template Example</vt:lpstr>
      <vt:lpstr>Function Template Example</vt:lpstr>
      <vt:lpstr>Function Template Notes</vt:lpstr>
      <vt:lpstr>Function Template Notes</vt:lpstr>
      <vt:lpstr>Function Template Notes</vt:lpstr>
      <vt:lpstr>Function Template Notes</vt:lpstr>
      <vt:lpstr>16.3</vt:lpstr>
      <vt:lpstr>Where to Start  When Defining Templates</vt:lpstr>
      <vt:lpstr>16.4</vt:lpstr>
      <vt:lpstr>Class Templates</vt:lpstr>
      <vt:lpstr>Class Template Example</vt:lpstr>
      <vt:lpstr>Class Template Example</vt:lpstr>
      <vt:lpstr>Class Templates and Inheritance</vt:lpstr>
      <vt:lpstr>16.5</vt:lpstr>
      <vt:lpstr>Introduction to the                       Standard Template Library</vt:lpstr>
      <vt:lpstr>Standard Template Library</vt:lpstr>
      <vt:lpstr>Containers</vt:lpstr>
      <vt:lpstr>Iterators</vt:lpstr>
      <vt:lpstr>Algorithms</vt:lpstr>
    </vt:vector>
  </TitlesOfParts>
  <Company>©2009 Pearson Addison-Wesley. All rights reserved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</dc:title>
  <dc:subject>Exceptions, Templates, and the Standard Template Library (STL)</dc:subject>
  <dc:creator>Tony Gaddis</dc:creator>
  <cp:lastModifiedBy>bEEDON</cp:lastModifiedBy>
  <cp:revision>192</cp:revision>
  <cp:lastPrinted>2001-11-04T00:51:13Z</cp:lastPrinted>
  <dcterms:created xsi:type="dcterms:W3CDTF">2005-02-25T19:46:41Z</dcterms:created>
  <dcterms:modified xsi:type="dcterms:W3CDTF">2014-10-16T03:24:27Z</dcterms:modified>
</cp:coreProperties>
</file>