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62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511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463" r:id="rId44"/>
    <p:sldId id="507" r:id="rId45"/>
    <p:sldId id="464" r:id="rId46"/>
    <p:sldId id="508" r:id="rId47"/>
    <p:sldId id="509" r:id="rId48"/>
    <p:sldId id="465" r:id="rId49"/>
    <p:sldId id="510" r:id="rId5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B36A878B-FD06-45D7-8607-E64205CD159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479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38616955-B912-41E2-BFCB-240C8280995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9329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64C63-8852-4E1F-923F-D09A6E223696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84480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B9C39-849E-4E28-9ACD-C437CDDF87E1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87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0C13A-C3BF-4F35-98A0-CDD18FFE4141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88064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FBE28-B4ED-43D0-A69E-3FF733EAE78F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88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83055-2D84-4892-9DD5-E1A47629A380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85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B3135-1E1E-4C3C-9DAC-CE5C1B5777F9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85299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20D4B-7E67-4E1F-B4E9-44ED73846B1B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5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DC113-C254-4CC4-8881-3C05AA6CD57D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86118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36108-DCD7-4913-A408-02DEA45BF345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86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B026E-AA2A-4BC6-A7A2-F54500D0B641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86528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AB30D-A57D-4910-BFEA-7BF54BD9D826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867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8C436-AB76-4E30-B9BF-4FDF0C00F82F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86937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8781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D042E56D-FD2A-42C1-B592-2D0DC8F5C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03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94F7B81C-441B-45CC-8446-074DB6B89D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9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66C4F175-2A13-4A83-BBED-23D2154A5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0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72103A5E-F0C8-4DDF-BE5E-940834079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D8AD798B-60A3-4660-B47A-CE558C514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79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369832E5-A7A1-4848-ADDD-43BD793FB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B97E1471-3C35-4734-A82F-0DDB96AD5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80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FC5990E5-677F-469E-9878-FC7E618AA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13BCDBEC-4F51-4E02-A714-F180920E51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9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17-</a:t>
            </a:r>
            <a:fld id="{0B262156-0456-481D-9BF7-C9F3C2E43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4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867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17-</a:t>
            </a:r>
            <a:fld id="{BCE96AB9-D1A5-4A00-9798-C4E71F8548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86791" name="Picture 7" descr="Pink tissue pap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Chapter 17:</a:t>
            </a:r>
            <a:r>
              <a:rPr lang="en-US" altLang="en-US" sz="4000">
                <a:solidFill>
                  <a:srgbClr val="559E97"/>
                </a:solidFill>
              </a:rPr>
              <a:t> </a:t>
            </a:r>
            <a:br>
              <a:rPr lang="en-US" altLang="en-US" sz="40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/>
            </a:r>
            <a:br>
              <a:rPr lang="en-US" altLang="en-US" sz="28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>Linked Lists</a:t>
            </a:r>
            <a:endParaRPr lang="en-US" altLang="en-US" sz="3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FA5C1C55-30F5-4338-9611-6753126E65A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Linked List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286000"/>
          </a:xfrm>
        </p:spPr>
        <p:txBody>
          <a:bodyPr/>
          <a:lstStyle/>
          <a:p>
            <a:r>
              <a:rPr lang="en-US" altLang="en-US"/>
              <a:t>Define a pointer for the head of the list: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	ListNode *head = NULL;</a:t>
            </a:r>
          </a:p>
          <a:p>
            <a:r>
              <a:rPr lang="en-US" altLang="en-US"/>
              <a:t>Head pointer initialized to </a:t>
            </a:r>
            <a:r>
              <a:rPr lang="en-US" altLang="en-US">
                <a:latin typeface="Courier New" pitchFamily="112" charset="0"/>
              </a:rPr>
              <a:t>NULL</a:t>
            </a:r>
            <a:r>
              <a:rPr lang="en-US" altLang="en-US"/>
              <a:t> to indicate an empty list</a:t>
            </a:r>
          </a:p>
        </p:txBody>
      </p:sp>
      <p:grpSp>
        <p:nvGrpSpPr>
          <p:cNvPr id="837640" name="Group 8"/>
          <p:cNvGrpSpPr>
            <a:grpSpLocks/>
          </p:cNvGrpSpPr>
          <p:nvPr/>
        </p:nvGrpSpPr>
        <p:grpSpPr bwMode="auto">
          <a:xfrm>
            <a:off x="1295400" y="4800600"/>
            <a:ext cx="2165350" cy="914400"/>
            <a:chOff x="816" y="3024"/>
            <a:chExt cx="1364" cy="576"/>
          </a:xfrm>
        </p:grpSpPr>
        <p:sp>
          <p:nvSpPr>
            <p:cNvPr id="837636" name="Rectangle 4"/>
            <p:cNvSpPr>
              <a:spLocks noChangeArrowheads="1"/>
            </p:cNvSpPr>
            <p:nvPr/>
          </p:nvSpPr>
          <p:spPr bwMode="auto">
            <a:xfrm>
              <a:off x="912" y="326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37" name="Line 5"/>
            <p:cNvSpPr>
              <a:spLocks noChangeShapeType="1"/>
            </p:cNvSpPr>
            <p:nvPr/>
          </p:nvSpPr>
          <p:spPr bwMode="auto">
            <a:xfrm>
              <a:off x="1104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38" name="Text Box 6"/>
            <p:cNvSpPr txBox="1">
              <a:spLocks noChangeArrowheads="1"/>
            </p:cNvSpPr>
            <p:nvPr/>
          </p:nvSpPr>
          <p:spPr bwMode="auto">
            <a:xfrm>
              <a:off x="1680" y="33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7639" name="Text Box 7"/>
            <p:cNvSpPr txBox="1">
              <a:spLocks noChangeArrowheads="1"/>
            </p:cNvSpPr>
            <p:nvPr/>
          </p:nvSpPr>
          <p:spPr bwMode="auto">
            <a:xfrm>
              <a:off x="816" y="3024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head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097ADFAB-012B-4016-BBF2-BA3EAA721F9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112" charset="0"/>
              </a:rPr>
              <a:t>NULL</a:t>
            </a:r>
            <a:r>
              <a:rPr lang="en-US" altLang="en-US"/>
              <a:t> Pointer</a:t>
            </a:r>
            <a:endParaRPr lang="en-US" altLang="en-US">
              <a:latin typeface="Courier New" pitchFamily="112" charset="0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Is used to indicate end-of-list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always be tested for before using a pointer: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ListNode *p;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112" charset="0"/>
              </a:rPr>
              <a:t>	while (p != NULL) ...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also test the pointer itself: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while (!p) ... // same meaning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					 // as above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Linked List Operations</a:t>
            </a:r>
          </a:p>
        </p:txBody>
      </p:sp>
      <p:sp>
        <p:nvSpPr>
          <p:cNvPr id="76902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17.2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7A879E38-9640-45A5-948A-19F2B6E3A91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 Operations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operations:</a:t>
            </a:r>
          </a:p>
          <a:p>
            <a:pPr lvl="1"/>
            <a:r>
              <a:rPr lang="en-US" altLang="en-US"/>
              <a:t>append a node to the end of the list</a:t>
            </a:r>
          </a:p>
          <a:p>
            <a:pPr lvl="1"/>
            <a:r>
              <a:rPr lang="en-US" altLang="en-US"/>
              <a:t>insert a node within the list</a:t>
            </a:r>
          </a:p>
          <a:p>
            <a:pPr lvl="1"/>
            <a:r>
              <a:rPr lang="en-US" altLang="en-US"/>
              <a:t>traverse the linked list</a:t>
            </a:r>
          </a:p>
          <a:p>
            <a:pPr lvl="1"/>
            <a:r>
              <a:rPr lang="en-US" altLang="en-US"/>
              <a:t>delete a node</a:t>
            </a:r>
          </a:p>
          <a:p>
            <a:pPr lvl="1"/>
            <a:r>
              <a:rPr lang="en-US" altLang="en-US"/>
              <a:t>delete/destroy the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9506961F-5FE4-44FC-99C1-3B34D81992E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0706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2296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Contents of </a:t>
            </a:r>
            <a:r>
              <a:rPr lang="en-US" altLang="en-US" sz="2000" b="1">
                <a:latin typeface="Courier New" pitchFamily="112" charset="0"/>
              </a:rPr>
              <a:t>NumberList.h</a:t>
            </a:r>
            <a:endParaRPr lang="en-US" altLang="en-US" sz="2000">
              <a:latin typeface="Courier New" pitchFamily="112" charset="0"/>
            </a:endParaRPr>
          </a:p>
          <a:p>
            <a:r>
              <a:rPr lang="en-US" altLang="en-US" sz="1600">
                <a:latin typeface="Courier New" pitchFamily="112" charset="0"/>
              </a:rPr>
              <a:t> 1  // Specification file for the NumberList class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2  #ifndef NUMBERLIST_H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3  #define NUMBERLIST_H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4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5  class NumberList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6  {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7  private: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8     // Declare a structure for the list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 9     struct ListNode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10     {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11        double value;           // The value in this node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12        struct ListNode *next;  // To point to the next node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13     };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14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15     ListNode *head;            // List head pointer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16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6316ACB5-7485-49B2-97E6-0CBB257881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1730" name="Text Box 2"/>
          <p:cNvSpPr txBox="1">
            <a:spLocks noChangeArrowheads="1"/>
          </p:cNvSpPr>
          <p:nvPr/>
        </p:nvSpPr>
        <p:spPr bwMode="auto">
          <a:xfrm>
            <a:off x="304800" y="1660525"/>
            <a:ext cx="85344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Courier New" pitchFamily="112" charset="0"/>
              </a:rPr>
              <a:t>17  public: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18     // Constructor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19     NumberList()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20        { head = NULL; }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21      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22     // Destructor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23     ~NumberList();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24      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25     // Linked list operations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26     void appendNode(double);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27     void insertNode(double);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28     void deleteNode(double);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29     void displayList() const;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30  };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31  #endif</a:t>
            </a:r>
          </a:p>
        </p:txBody>
      </p:sp>
      <p:sp>
        <p:nvSpPr>
          <p:cNvPr id="841732" name="Text Box 4" descr="Pink tissue paper"/>
          <p:cNvSpPr txBox="1">
            <a:spLocks noChangeArrowheads="1"/>
          </p:cNvSpPr>
          <p:nvPr/>
        </p:nvSpPr>
        <p:spPr bwMode="auto">
          <a:xfrm>
            <a:off x="288925" y="76200"/>
            <a:ext cx="7407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rgbClr val="603A2F"/>
                </a:solidFill>
              </a:rPr>
              <a:t>Contents of</a:t>
            </a:r>
            <a:r>
              <a:rPr lang="en-US" altLang="en-US" sz="3600" b="1">
                <a:solidFill>
                  <a:srgbClr val="603A2F"/>
                </a:solidFill>
              </a:rPr>
              <a:t> </a:t>
            </a:r>
            <a:r>
              <a:rPr lang="en-US" altLang="en-US" sz="3600" b="1">
                <a:solidFill>
                  <a:srgbClr val="603A2F"/>
                </a:solidFill>
                <a:latin typeface="Courier New" pitchFamily="112" charset="0"/>
              </a:rPr>
              <a:t>NumberList.h </a:t>
            </a:r>
            <a:r>
              <a:rPr lang="en-US" altLang="en-US" sz="3600">
                <a:solidFill>
                  <a:srgbClr val="603A2F"/>
                </a:solidFill>
              </a:rPr>
              <a:t>(Continued)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2BD634D7-4D2F-45C8-9BEA-100442B9D6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a New Node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6725"/>
            <a:ext cx="7783513" cy="3910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/>
              <a:t>Allocate memory for the new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newNode = new ListNode;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/>
              <a:t>Initialize the contents of the node: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newNode-&gt;value = num;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en-US"/>
              <a:t>Set the pointer field to </a:t>
            </a:r>
            <a:r>
              <a:rPr lang="en-US" altLang="en-US">
                <a:latin typeface="Courier New" pitchFamily="112" charset="0"/>
              </a:rPr>
              <a:t>NULL</a:t>
            </a:r>
            <a:r>
              <a:rPr lang="en-US" altLang="en-US"/>
              <a:t>: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newNode-&gt;next = NULL;</a:t>
            </a:r>
            <a:endParaRPr lang="en-US" altLang="en-US"/>
          </a:p>
        </p:txBody>
      </p:sp>
      <p:grpSp>
        <p:nvGrpSpPr>
          <p:cNvPr id="842775" name="Group 23"/>
          <p:cNvGrpSpPr>
            <a:grpSpLocks/>
          </p:cNvGrpSpPr>
          <p:nvPr/>
        </p:nvGrpSpPr>
        <p:grpSpPr bwMode="auto">
          <a:xfrm>
            <a:off x="7315200" y="1600200"/>
            <a:ext cx="1250950" cy="1489075"/>
            <a:chOff x="4608" y="1008"/>
            <a:chExt cx="788" cy="938"/>
          </a:xfrm>
        </p:grpSpPr>
        <p:sp>
          <p:nvSpPr>
            <p:cNvPr id="842756" name="Rectangle 4"/>
            <p:cNvSpPr>
              <a:spLocks noChangeArrowheads="1"/>
            </p:cNvSpPr>
            <p:nvPr/>
          </p:nvSpPr>
          <p:spPr bwMode="auto">
            <a:xfrm>
              <a:off x="4821" y="117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57" name="Rectangle 5"/>
            <p:cNvSpPr>
              <a:spLocks noChangeArrowheads="1"/>
            </p:cNvSpPr>
            <p:nvPr/>
          </p:nvSpPr>
          <p:spPr bwMode="auto">
            <a:xfrm>
              <a:off x="4638" y="161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58" name="Rectangle 6"/>
            <p:cNvSpPr>
              <a:spLocks noChangeArrowheads="1"/>
            </p:cNvSpPr>
            <p:nvPr/>
          </p:nvSpPr>
          <p:spPr bwMode="auto">
            <a:xfrm>
              <a:off x="5118" y="161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flipH="1">
              <a:off x="4974" y="13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2" name="Text Box 10"/>
            <p:cNvSpPr txBox="1">
              <a:spLocks noChangeArrowheads="1"/>
            </p:cNvSpPr>
            <p:nvPr/>
          </p:nvSpPr>
          <p:spPr bwMode="auto">
            <a:xfrm>
              <a:off x="4608" y="1008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newNode</a:t>
              </a:r>
            </a:p>
          </p:txBody>
        </p:sp>
      </p:grpSp>
      <p:grpSp>
        <p:nvGrpSpPr>
          <p:cNvPr id="842776" name="Group 24"/>
          <p:cNvGrpSpPr>
            <a:grpSpLocks/>
          </p:cNvGrpSpPr>
          <p:nvPr/>
        </p:nvGrpSpPr>
        <p:grpSpPr bwMode="auto">
          <a:xfrm>
            <a:off x="7315200" y="3276600"/>
            <a:ext cx="1250950" cy="1489075"/>
            <a:chOff x="4608" y="2064"/>
            <a:chExt cx="788" cy="938"/>
          </a:xfrm>
        </p:grpSpPr>
        <p:sp>
          <p:nvSpPr>
            <p:cNvPr id="842763" name="Rectangle 11"/>
            <p:cNvSpPr>
              <a:spLocks noChangeArrowheads="1"/>
            </p:cNvSpPr>
            <p:nvPr/>
          </p:nvSpPr>
          <p:spPr bwMode="auto">
            <a:xfrm>
              <a:off x="4821" y="223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4" name="Rectangle 12"/>
            <p:cNvSpPr>
              <a:spLocks noChangeArrowheads="1"/>
            </p:cNvSpPr>
            <p:nvPr/>
          </p:nvSpPr>
          <p:spPr bwMode="auto">
            <a:xfrm>
              <a:off x="4638" y="266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5" name="Rectangle 13"/>
            <p:cNvSpPr>
              <a:spLocks noChangeArrowheads="1"/>
            </p:cNvSpPr>
            <p:nvPr/>
          </p:nvSpPr>
          <p:spPr bwMode="auto">
            <a:xfrm>
              <a:off x="5118" y="266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6" name="Line 14"/>
            <p:cNvSpPr>
              <a:spLocks noChangeShapeType="1"/>
            </p:cNvSpPr>
            <p:nvPr/>
          </p:nvSpPr>
          <p:spPr bwMode="auto">
            <a:xfrm flipH="1">
              <a:off x="4974" y="242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7" name="Text Box 15"/>
            <p:cNvSpPr txBox="1">
              <a:spLocks noChangeArrowheads="1"/>
            </p:cNvSpPr>
            <p:nvPr/>
          </p:nvSpPr>
          <p:spPr bwMode="auto">
            <a:xfrm>
              <a:off x="4608" y="206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2768" name="Text Box 16"/>
            <p:cNvSpPr txBox="1">
              <a:spLocks noChangeArrowheads="1"/>
            </p:cNvSpPr>
            <p:nvPr/>
          </p:nvSpPr>
          <p:spPr bwMode="auto">
            <a:xfrm>
              <a:off x="4704" y="26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23</a:t>
              </a:r>
            </a:p>
          </p:txBody>
        </p:sp>
      </p:grpSp>
      <p:grpSp>
        <p:nvGrpSpPr>
          <p:cNvPr id="842777" name="Group 25"/>
          <p:cNvGrpSpPr>
            <a:grpSpLocks/>
          </p:cNvGrpSpPr>
          <p:nvPr/>
        </p:nvGrpSpPr>
        <p:grpSpPr bwMode="auto">
          <a:xfrm>
            <a:off x="5943600" y="5064125"/>
            <a:ext cx="2698750" cy="1489075"/>
            <a:chOff x="3744" y="3044"/>
            <a:chExt cx="1700" cy="938"/>
          </a:xfrm>
        </p:grpSpPr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>
              <a:off x="4368" y="37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61" name="Text Box 9"/>
            <p:cNvSpPr txBox="1">
              <a:spLocks noChangeArrowheads="1"/>
            </p:cNvSpPr>
            <p:nvPr/>
          </p:nvSpPr>
          <p:spPr bwMode="auto">
            <a:xfrm>
              <a:off x="4944" y="362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2769" name="Rectangle 17"/>
            <p:cNvSpPr>
              <a:spLocks noChangeArrowheads="1"/>
            </p:cNvSpPr>
            <p:nvPr/>
          </p:nvSpPr>
          <p:spPr bwMode="auto">
            <a:xfrm>
              <a:off x="3957" y="321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70" name="Rectangle 18"/>
            <p:cNvSpPr>
              <a:spLocks noChangeArrowheads="1"/>
            </p:cNvSpPr>
            <p:nvPr/>
          </p:nvSpPr>
          <p:spPr bwMode="auto">
            <a:xfrm>
              <a:off x="3774" y="364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71" name="Rectangle 19"/>
            <p:cNvSpPr>
              <a:spLocks noChangeArrowheads="1"/>
            </p:cNvSpPr>
            <p:nvPr/>
          </p:nvSpPr>
          <p:spPr bwMode="auto">
            <a:xfrm>
              <a:off x="4254" y="364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72" name="Line 20"/>
            <p:cNvSpPr>
              <a:spLocks noChangeShapeType="1"/>
            </p:cNvSpPr>
            <p:nvPr/>
          </p:nvSpPr>
          <p:spPr bwMode="auto">
            <a:xfrm flipH="1">
              <a:off x="4110" y="340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773" name="Text Box 21"/>
            <p:cNvSpPr txBox="1">
              <a:spLocks noChangeArrowheads="1"/>
            </p:cNvSpPr>
            <p:nvPr/>
          </p:nvSpPr>
          <p:spPr bwMode="auto">
            <a:xfrm>
              <a:off x="3744" y="304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2774" name="Text Box 22"/>
            <p:cNvSpPr txBox="1">
              <a:spLocks noChangeArrowheads="1"/>
            </p:cNvSpPr>
            <p:nvPr/>
          </p:nvSpPr>
          <p:spPr bwMode="auto">
            <a:xfrm>
              <a:off x="3840" y="366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23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7A1E985B-06CC-4B00-84F3-EEA9256D163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a Node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6738"/>
            <a:ext cx="8075613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Add a node to the end of the list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Basic process: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 the new node (as already described)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node to the end of the list: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list is empty, set head pointer to this node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Else,</a:t>
            </a:r>
          </a:p>
          <a:p>
            <a:pPr lvl="3">
              <a:lnSpc>
                <a:spcPct val="90000"/>
              </a:lnSpc>
            </a:pPr>
            <a:r>
              <a:rPr lang="en-US" altLang="en-US" sz="2400"/>
              <a:t>traverse the list to the end</a:t>
            </a:r>
          </a:p>
          <a:p>
            <a:pPr lvl="3">
              <a:lnSpc>
                <a:spcPct val="90000"/>
              </a:lnSpc>
            </a:pPr>
            <a:r>
              <a:rPr lang="en-US" altLang="en-US" sz="2400"/>
              <a:t>set pointer of last node to point to new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0570C76B-1497-4546-925D-F9B2FD874E8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a Node</a:t>
            </a:r>
          </a:p>
        </p:txBody>
      </p:sp>
      <p:grpSp>
        <p:nvGrpSpPr>
          <p:cNvPr id="845855" name="Group 31"/>
          <p:cNvGrpSpPr>
            <a:grpSpLocks/>
          </p:cNvGrpSpPr>
          <p:nvPr/>
        </p:nvGrpSpPr>
        <p:grpSpPr bwMode="auto">
          <a:xfrm>
            <a:off x="306388" y="1828800"/>
            <a:ext cx="8548687" cy="3127375"/>
            <a:chOff x="193" y="1344"/>
            <a:chExt cx="5385" cy="1970"/>
          </a:xfrm>
        </p:grpSpPr>
        <p:sp>
          <p:nvSpPr>
            <p:cNvPr id="845827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28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29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0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1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2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3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4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5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6" name="Line 12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7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38" name="Text Box 14"/>
            <p:cNvSpPr txBox="1">
              <a:spLocks noChangeArrowheads="1"/>
            </p:cNvSpPr>
            <p:nvPr/>
          </p:nvSpPr>
          <p:spPr bwMode="auto">
            <a:xfrm>
              <a:off x="4608" y="19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5839" name="Text Box 15"/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45840" name="Text Box 16"/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45841" name="Text Box 17"/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45842" name="Text Box 18"/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45843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44" name="Rectangle 20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45" name="Rectangle 21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46" name="Line 22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47" name="Text Box 23"/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5848" name="Text Box 24"/>
            <p:cNvSpPr txBox="1">
              <a:spLocks noChangeArrowheads="1"/>
            </p:cNvSpPr>
            <p:nvPr/>
          </p:nvSpPr>
          <p:spPr bwMode="auto">
            <a:xfrm>
              <a:off x="1767" y="26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23</a:t>
              </a:r>
            </a:p>
          </p:txBody>
        </p:sp>
        <p:sp>
          <p:nvSpPr>
            <p:cNvPr id="845849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50" name="Text Box 26"/>
            <p:cNvSpPr txBox="1">
              <a:spLocks noChangeArrowheads="1"/>
            </p:cNvSpPr>
            <p:nvPr/>
          </p:nvSpPr>
          <p:spPr bwMode="auto">
            <a:xfrm>
              <a:off x="2880" y="27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5851" name="Rectangle 27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52" name="Line 28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53" name="Text Box 29"/>
            <p:cNvSpPr txBox="1">
              <a:spLocks noChangeArrowheads="1"/>
            </p:cNvSpPr>
            <p:nvPr/>
          </p:nvSpPr>
          <p:spPr bwMode="auto">
            <a:xfrm>
              <a:off x="4655" y="1728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</p:grpSp>
      <p:sp>
        <p:nvSpPr>
          <p:cNvPr id="845854" name="Text Box 30"/>
          <p:cNvSpPr txBox="1">
            <a:spLocks noChangeArrowheads="1"/>
          </p:cNvSpPr>
          <p:nvPr/>
        </p:nvSpPr>
        <p:spPr bwMode="auto">
          <a:xfrm>
            <a:off x="1752600" y="5486400"/>
            <a:ext cx="519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 node created, end of list located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56E3AF2A-F846-42E1-81AB-9A89CEE5033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a Node</a:t>
            </a:r>
          </a:p>
        </p:txBody>
      </p:sp>
      <p:grpSp>
        <p:nvGrpSpPr>
          <p:cNvPr id="846878" name="Group 30"/>
          <p:cNvGrpSpPr>
            <a:grpSpLocks/>
          </p:cNvGrpSpPr>
          <p:nvPr/>
        </p:nvGrpSpPr>
        <p:grpSpPr bwMode="auto">
          <a:xfrm>
            <a:off x="306388" y="1828800"/>
            <a:ext cx="8548687" cy="3127375"/>
            <a:chOff x="193" y="1344"/>
            <a:chExt cx="5385" cy="1970"/>
          </a:xfrm>
        </p:grpSpPr>
        <p:sp>
          <p:nvSpPr>
            <p:cNvPr id="846851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2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3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4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5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6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7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8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9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0" name="Line 12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1" name="Line 13"/>
            <p:cNvSpPr>
              <a:spLocks noChangeShapeType="1"/>
            </p:cNvSpPr>
            <p:nvPr/>
          </p:nvSpPr>
          <p:spPr bwMode="auto">
            <a:xfrm flipH="1">
              <a:off x="1920" y="2112"/>
              <a:ext cx="21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2" name="Text Box 14"/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46863" name="Text Box 15"/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46864" name="Text Box 16"/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46865" name="Text Box 17"/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46866" name="Rectangle 18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7" name="Rectangle 19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8" name="Rectangle 20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9" name="Line 21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70" name="Text Box 22"/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46871" name="Text Box 23"/>
            <p:cNvSpPr txBox="1">
              <a:spLocks noChangeArrowheads="1"/>
            </p:cNvSpPr>
            <p:nvPr/>
          </p:nvSpPr>
          <p:spPr bwMode="auto">
            <a:xfrm>
              <a:off x="1767" y="26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23</a:t>
              </a:r>
            </a:p>
          </p:txBody>
        </p:sp>
        <p:sp>
          <p:nvSpPr>
            <p:cNvPr id="846872" name="Line 24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73" name="Text Box 25"/>
            <p:cNvSpPr txBox="1">
              <a:spLocks noChangeArrowheads="1"/>
            </p:cNvSpPr>
            <p:nvPr/>
          </p:nvSpPr>
          <p:spPr bwMode="auto">
            <a:xfrm>
              <a:off x="2880" y="27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46874" name="Rectangle 26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75" name="Line 27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76" name="Text Box 28"/>
            <p:cNvSpPr txBox="1">
              <a:spLocks noChangeArrowheads="1"/>
            </p:cNvSpPr>
            <p:nvPr/>
          </p:nvSpPr>
          <p:spPr bwMode="auto">
            <a:xfrm>
              <a:off x="4655" y="1728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</p:grp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1752600" y="5486400"/>
            <a:ext cx="421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 node added to end of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the Linked List ADT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17.1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E46FC218-5C5E-43AF-96F6-37F8F352D99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47874" name="Text Box 2"/>
          <p:cNvSpPr txBox="1">
            <a:spLocks noChangeArrowheads="1"/>
          </p:cNvSpPr>
          <p:nvPr/>
        </p:nvSpPr>
        <p:spPr bwMode="auto">
          <a:xfrm>
            <a:off x="152400" y="1584325"/>
            <a:ext cx="8763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Courier New" pitchFamily="112" charset="0"/>
              </a:rPr>
              <a:t> 11  void NumberList::appendNode(double num)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12  {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13     ListNode *newNode;  // To point to a new node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14     ListNode *nodePtr;  // To move through the list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15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16     // Allocate a new node and store num there.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17     newNode = new ListNode;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18     newNode-&gt;value = num;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19     newNode-&gt;next = NULL;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20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21     // If there are no nodes in the list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22     // make newNode the first node.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23     if (!head)</a:t>
            </a:r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C++ code for Appending a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3AA05620-1027-4B0C-9C20-8D9CCB7A706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152400" y="1584325"/>
            <a:ext cx="8763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Courier New" pitchFamily="112" charset="0"/>
              </a:rPr>
              <a:t> 24        head = newNode;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25     else  // Otherwise, insert newNode at end.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26     {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27        // Initialize nodePtr to head of list.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28        nodePtr = head;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29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30        // Find the last node in the list.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31        while (nodePtr-&gt;next)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32           nodePtr = nodePtr-&gt;next;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33 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34        // Insert newNode as the last node.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35        nodePtr-&gt;next = newNode;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36     }</a:t>
            </a:r>
            <a:br>
              <a:rPr lang="en-US" altLang="en-US" sz="2000">
                <a:latin typeface="Courier New" pitchFamily="112" charset="0"/>
              </a:rPr>
            </a:br>
            <a:r>
              <a:rPr lang="en-US" altLang="en-US" sz="2000">
                <a:latin typeface="Courier New" pitchFamily="112" charset="0"/>
              </a:rPr>
              <a:t> 37  }</a:t>
            </a:r>
          </a:p>
        </p:txBody>
      </p:sp>
      <p:sp>
        <p:nvSpPr>
          <p:cNvPr id="885763" name="Rectangle 3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603A2F"/>
                </a:solidFill>
              </a:rPr>
              <a:t>C++ code for Appending a Node (Continued)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B1B5275A-81DF-4152-BFC2-D982D3FD0588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84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90675"/>
            <a:ext cx="5638800" cy="453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B12E46DB-572B-4A71-A152-DBE8C4AAC69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into a Linked List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Used to maintain a linked list in order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Requires two pointers to traverse the list: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pointer to locate the node with data value greater than that of node to be inserted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pointer to 'trail behind' one node, to point to node before point of insertion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New node is inserted between the nodes pointed at by these pointers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D342D20B-BF07-4A9B-8AAB-A49835C213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51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into a Linked List</a:t>
            </a:r>
          </a:p>
        </p:txBody>
      </p:sp>
      <p:grpSp>
        <p:nvGrpSpPr>
          <p:cNvPr id="852002" name="Group 1058"/>
          <p:cNvGrpSpPr>
            <a:grpSpLocks/>
          </p:cNvGrpSpPr>
          <p:nvPr/>
        </p:nvGrpSpPr>
        <p:grpSpPr bwMode="auto">
          <a:xfrm>
            <a:off x="306388" y="1752600"/>
            <a:ext cx="8396287" cy="3508375"/>
            <a:chOff x="193" y="1104"/>
            <a:chExt cx="5289" cy="2210"/>
          </a:xfrm>
        </p:grpSpPr>
        <p:sp>
          <p:nvSpPr>
            <p:cNvPr id="851971" name="Rectangle 1027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2" name="Rectangle 1028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3" name="Rectangle 1029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4" name="Rectangle 1030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5" name="Rectangle 1031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6" name="Rectangle 1032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7" name="Rectangle 1033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8" name="Line 1034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79" name="Line 1035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0" name="Line 1036"/>
            <p:cNvSpPr>
              <a:spLocks noChangeShapeType="1"/>
            </p:cNvSpPr>
            <p:nvPr/>
          </p:nvSpPr>
          <p:spPr bwMode="auto">
            <a:xfrm>
              <a:off x="2784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1" name="Line 1037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2" name="Text Box 1038"/>
            <p:cNvSpPr txBox="1">
              <a:spLocks noChangeArrowheads="1"/>
            </p:cNvSpPr>
            <p:nvPr/>
          </p:nvSpPr>
          <p:spPr bwMode="auto">
            <a:xfrm>
              <a:off x="4608" y="19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83" name="Text Box 1039"/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51984" name="Text Box 1040"/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51985" name="Text Box 1041"/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51986" name="Text Box 1042"/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1987" name="Rectangle 1043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8" name="Rectangle 1044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89" name="Rectangle 1045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0" name="Line 1046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1" name="Text Box 1047"/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51992" name="Text Box 1048"/>
            <p:cNvSpPr txBox="1">
              <a:spLocks noChangeArrowheads="1"/>
            </p:cNvSpPr>
            <p:nvPr/>
          </p:nvSpPr>
          <p:spPr bwMode="auto">
            <a:xfrm>
              <a:off x="1767" y="26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17</a:t>
              </a:r>
            </a:p>
          </p:txBody>
        </p:sp>
        <p:sp>
          <p:nvSpPr>
            <p:cNvPr id="851993" name="Line 1049"/>
            <p:cNvSpPr>
              <a:spLocks noChangeShapeType="1"/>
            </p:cNvSpPr>
            <p:nvPr/>
          </p:nvSpPr>
          <p:spPr bwMode="auto">
            <a:xfrm>
              <a:off x="2304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4" name="Text Box 1050"/>
            <p:cNvSpPr txBox="1">
              <a:spLocks noChangeArrowheads="1"/>
            </p:cNvSpPr>
            <p:nvPr/>
          </p:nvSpPr>
          <p:spPr bwMode="auto">
            <a:xfrm>
              <a:off x="2880" y="27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1995" name="Rectangle 1051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6" name="Line 1052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7" name="Text Box 1053"/>
            <p:cNvSpPr txBox="1">
              <a:spLocks noChangeArrowheads="1"/>
            </p:cNvSpPr>
            <p:nvPr/>
          </p:nvSpPr>
          <p:spPr bwMode="auto">
            <a:xfrm>
              <a:off x="4559" y="1104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  <p:sp>
          <p:nvSpPr>
            <p:cNvPr id="851998" name="Rectangle 1054"/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999" name="Line 1055"/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000" name="Text Box 1056"/>
            <p:cNvSpPr txBox="1">
              <a:spLocks noChangeArrowheads="1"/>
            </p:cNvSpPr>
            <p:nvPr/>
          </p:nvSpPr>
          <p:spPr bwMode="auto">
            <a:xfrm>
              <a:off x="3074" y="1104"/>
              <a:ext cx="149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previousNode</a:t>
              </a:r>
            </a:p>
          </p:txBody>
        </p:sp>
      </p:grpSp>
      <p:sp>
        <p:nvSpPr>
          <p:cNvPr id="852001" name="Text Box 1057"/>
          <p:cNvSpPr txBox="1">
            <a:spLocks noChangeArrowheads="1"/>
          </p:cNvSpPr>
          <p:nvPr/>
        </p:nvSpPr>
        <p:spPr bwMode="auto">
          <a:xfrm>
            <a:off x="1752600" y="5486400"/>
            <a:ext cx="596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 node created, correct position located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16395873-1450-4AF3-80F7-AE39563D3C5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into a Linked List</a:t>
            </a:r>
          </a:p>
        </p:txBody>
      </p:sp>
      <p:grpSp>
        <p:nvGrpSpPr>
          <p:cNvPr id="854049" name="Group 33"/>
          <p:cNvGrpSpPr>
            <a:grpSpLocks/>
          </p:cNvGrpSpPr>
          <p:nvPr/>
        </p:nvGrpSpPr>
        <p:grpSpPr bwMode="auto">
          <a:xfrm>
            <a:off x="306388" y="1752600"/>
            <a:ext cx="8396287" cy="3508375"/>
            <a:chOff x="193" y="1104"/>
            <a:chExt cx="5289" cy="2210"/>
          </a:xfrm>
        </p:grpSpPr>
        <p:sp>
          <p:nvSpPr>
            <p:cNvPr id="854019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0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1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2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3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4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5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6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7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8" name="Line 12"/>
            <p:cNvSpPr>
              <a:spLocks noChangeShapeType="1"/>
            </p:cNvSpPr>
            <p:nvPr/>
          </p:nvSpPr>
          <p:spPr bwMode="auto">
            <a:xfrm flipH="1">
              <a:off x="1920" y="2112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29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0" name="Text Box 14"/>
            <p:cNvSpPr txBox="1">
              <a:spLocks noChangeArrowheads="1"/>
            </p:cNvSpPr>
            <p:nvPr/>
          </p:nvSpPr>
          <p:spPr bwMode="auto">
            <a:xfrm>
              <a:off x="4608" y="19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54031" name="Text Box 15"/>
            <p:cNvSpPr txBox="1">
              <a:spLocks noChangeArrowheads="1"/>
            </p:cNvSpPr>
            <p:nvPr/>
          </p:nvSpPr>
          <p:spPr bwMode="auto">
            <a:xfrm>
              <a:off x="193" y="2352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54032" name="Text Box 16"/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54033" name="Text Box 17"/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54034" name="Text Box 18"/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54035" name="Rectangle 19"/>
            <p:cNvSpPr>
              <a:spLocks noChangeArrowheads="1"/>
            </p:cNvSpPr>
            <p:nvPr/>
          </p:nvSpPr>
          <p:spPr bwMode="auto">
            <a:xfrm>
              <a:off x="960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6" name="Rectangle 20"/>
            <p:cNvSpPr>
              <a:spLocks noChangeArrowheads="1"/>
            </p:cNvSpPr>
            <p:nvPr/>
          </p:nvSpPr>
          <p:spPr bwMode="auto">
            <a:xfrm>
              <a:off x="1680" y="268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7" name="Rectangle 21"/>
            <p:cNvSpPr>
              <a:spLocks noChangeArrowheads="1"/>
            </p:cNvSpPr>
            <p:nvPr/>
          </p:nvSpPr>
          <p:spPr bwMode="auto">
            <a:xfrm>
              <a:off x="2160" y="268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8" name="Line 22"/>
            <p:cNvSpPr>
              <a:spLocks noChangeShapeType="1"/>
            </p:cNvSpPr>
            <p:nvPr/>
          </p:nvSpPr>
          <p:spPr bwMode="auto">
            <a:xfrm>
              <a:off x="1152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39" name="Text Box 23"/>
            <p:cNvSpPr txBox="1">
              <a:spLocks noChangeArrowheads="1"/>
            </p:cNvSpPr>
            <p:nvPr/>
          </p:nvSpPr>
          <p:spPr bwMode="auto">
            <a:xfrm>
              <a:off x="767" y="3072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54040" name="Text Box 24"/>
            <p:cNvSpPr txBox="1">
              <a:spLocks noChangeArrowheads="1"/>
            </p:cNvSpPr>
            <p:nvPr/>
          </p:nvSpPr>
          <p:spPr bwMode="auto">
            <a:xfrm>
              <a:off x="1767" y="26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17</a:t>
              </a:r>
            </a:p>
          </p:txBody>
        </p:sp>
        <p:sp>
          <p:nvSpPr>
            <p:cNvPr id="854041" name="Line 25"/>
            <p:cNvSpPr>
              <a:spLocks noChangeShapeType="1"/>
            </p:cNvSpPr>
            <p:nvPr/>
          </p:nvSpPr>
          <p:spPr bwMode="auto">
            <a:xfrm flipV="1">
              <a:off x="2304" y="2256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42" name="Rectangle 26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43" name="Line 27"/>
            <p:cNvSpPr>
              <a:spLocks noChangeShapeType="1"/>
            </p:cNvSpPr>
            <p:nvPr/>
          </p:nvSpPr>
          <p:spPr bwMode="auto">
            <a:xfrm flipH="1">
              <a:off x="3648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44" name="Text Box 28"/>
            <p:cNvSpPr txBox="1">
              <a:spLocks noChangeArrowheads="1"/>
            </p:cNvSpPr>
            <p:nvPr/>
          </p:nvSpPr>
          <p:spPr bwMode="auto">
            <a:xfrm>
              <a:off x="4559" y="1104"/>
              <a:ext cx="92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  <p:sp>
          <p:nvSpPr>
            <p:cNvPr id="854045" name="Rectangle 29"/>
            <p:cNvSpPr>
              <a:spLocks noChangeArrowheads="1"/>
            </p:cNvSpPr>
            <p:nvPr/>
          </p:nvSpPr>
          <p:spPr bwMode="auto">
            <a:xfrm>
              <a:off x="3600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46" name="Line 30"/>
            <p:cNvSpPr>
              <a:spLocks noChangeShapeType="1"/>
            </p:cNvSpPr>
            <p:nvPr/>
          </p:nvSpPr>
          <p:spPr bwMode="auto">
            <a:xfrm flipH="1">
              <a:off x="2400" y="1536"/>
              <a:ext cx="13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47" name="Text Box 31"/>
            <p:cNvSpPr txBox="1">
              <a:spLocks noChangeArrowheads="1"/>
            </p:cNvSpPr>
            <p:nvPr/>
          </p:nvSpPr>
          <p:spPr bwMode="auto">
            <a:xfrm>
              <a:off x="3074" y="1104"/>
              <a:ext cx="149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previousNode</a:t>
              </a:r>
            </a:p>
          </p:txBody>
        </p:sp>
      </p:grpSp>
      <p:sp>
        <p:nvSpPr>
          <p:cNvPr id="854048" name="Text Box 32"/>
          <p:cNvSpPr txBox="1">
            <a:spLocks noChangeArrowheads="1"/>
          </p:cNvSpPr>
          <p:nvPr/>
        </p:nvSpPr>
        <p:spPr bwMode="auto">
          <a:xfrm>
            <a:off x="1752600" y="5486400"/>
            <a:ext cx="601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 node inserted in order in the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76F7B7E7-AED8-439D-A6A5-9B1DAD143ADC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85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9342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E8C8BC8D-F0B0-45D9-8D04-69FF7F14D258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85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5763"/>
            <a:ext cx="8001000" cy="38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EDD12AD1-B7D4-4524-B579-3037EB90A99C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85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963"/>
            <a:ext cx="8534400" cy="28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CC60BB2E-C4A4-4E59-8025-73683C19F046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85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181600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D378505D-433A-4D0E-AD86-AC023A6B605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Linked List ADT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7999413" cy="145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Linked list</a:t>
            </a:r>
            <a:r>
              <a:rPr lang="en-US" altLang="en-US"/>
              <a:t>: set of data structures (</a:t>
            </a:r>
            <a:r>
              <a:rPr lang="en-US" altLang="en-US" u="sng"/>
              <a:t>nodes</a:t>
            </a:r>
            <a:r>
              <a:rPr lang="en-US" altLang="en-US"/>
              <a:t>) that contain references to other data structures</a:t>
            </a:r>
          </a:p>
        </p:txBody>
      </p:sp>
      <p:grpSp>
        <p:nvGrpSpPr>
          <p:cNvPr id="830481" name="Group 17"/>
          <p:cNvGrpSpPr>
            <a:grpSpLocks/>
          </p:cNvGrpSpPr>
          <p:nvPr/>
        </p:nvGrpSpPr>
        <p:grpSpPr bwMode="auto">
          <a:xfrm>
            <a:off x="382588" y="3886200"/>
            <a:ext cx="7802562" cy="1362075"/>
            <a:chOff x="289" y="2592"/>
            <a:chExt cx="4915" cy="858"/>
          </a:xfrm>
        </p:grpSpPr>
        <p:sp>
          <p:nvSpPr>
            <p:cNvPr id="830468" name="Rectangle 4"/>
            <p:cNvSpPr>
              <a:spLocks noChangeArrowheads="1"/>
            </p:cNvSpPr>
            <p:nvPr/>
          </p:nvSpPr>
          <p:spPr bwMode="auto">
            <a:xfrm>
              <a:off x="432" y="259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69" name="Rectangle 5"/>
            <p:cNvSpPr>
              <a:spLocks noChangeArrowheads="1"/>
            </p:cNvSpPr>
            <p:nvPr/>
          </p:nvSpPr>
          <p:spPr bwMode="auto">
            <a:xfrm>
              <a:off x="1152" y="259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0" name="Rectangle 6"/>
            <p:cNvSpPr>
              <a:spLocks noChangeArrowheads="1"/>
            </p:cNvSpPr>
            <p:nvPr/>
          </p:nvSpPr>
          <p:spPr bwMode="auto">
            <a:xfrm>
              <a:off x="2256" y="259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1" name="Rectangle 7"/>
            <p:cNvSpPr>
              <a:spLocks noChangeArrowheads="1"/>
            </p:cNvSpPr>
            <p:nvPr/>
          </p:nvSpPr>
          <p:spPr bwMode="auto">
            <a:xfrm>
              <a:off x="3504" y="259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2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3" name="Rectangle 9"/>
            <p:cNvSpPr>
              <a:spLocks noChangeArrowheads="1"/>
            </p:cNvSpPr>
            <p:nvPr/>
          </p:nvSpPr>
          <p:spPr bwMode="auto">
            <a:xfrm>
              <a:off x="2736" y="259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4" name="Rectangle 10"/>
            <p:cNvSpPr>
              <a:spLocks noChangeArrowheads="1"/>
            </p:cNvSpPr>
            <p:nvPr/>
          </p:nvSpPr>
          <p:spPr bwMode="auto">
            <a:xfrm>
              <a:off x="3984" y="259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5" name="Line 11"/>
            <p:cNvSpPr>
              <a:spLocks noChangeShapeType="1"/>
            </p:cNvSpPr>
            <p:nvPr/>
          </p:nvSpPr>
          <p:spPr bwMode="auto">
            <a:xfrm>
              <a:off x="624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6" name="Line 12"/>
            <p:cNvSpPr>
              <a:spLocks noChangeShapeType="1"/>
            </p:cNvSpPr>
            <p:nvPr/>
          </p:nvSpPr>
          <p:spPr bwMode="auto">
            <a:xfrm>
              <a:off x="177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7" name="Line 13"/>
            <p:cNvSpPr>
              <a:spLocks noChangeShapeType="1"/>
            </p:cNvSpPr>
            <p:nvPr/>
          </p:nvSpPr>
          <p:spPr bwMode="auto">
            <a:xfrm>
              <a:off x="2880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8" name="Line 14"/>
            <p:cNvSpPr>
              <a:spLocks noChangeShapeType="1"/>
            </p:cNvSpPr>
            <p:nvPr/>
          </p:nvSpPr>
          <p:spPr bwMode="auto">
            <a:xfrm>
              <a:off x="4128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9" name="Text Box 15"/>
            <p:cNvSpPr txBox="1">
              <a:spLocks noChangeArrowheads="1"/>
            </p:cNvSpPr>
            <p:nvPr/>
          </p:nvSpPr>
          <p:spPr bwMode="auto">
            <a:xfrm>
              <a:off x="4704" y="26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0480" name="Text Box 16"/>
            <p:cNvSpPr txBox="1">
              <a:spLocks noChangeArrowheads="1"/>
            </p:cNvSpPr>
            <p:nvPr/>
          </p:nvSpPr>
          <p:spPr bwMode="auto">
            <a:xfrm>
              <a:off x="289" y="3024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4FFDAD1C-4507-406D-A88F-BC420ACBD1A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Traversing a Linked List</a:t>
            </a:r>
          </a:p>
        </p:txBody>
      </p:sp>
      <p:sp>
        <p:nvSpPr>
          <p:cNvPr id="860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Visit each node in a linked list: display contents, validate data,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Basic process: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set a pointer to the contents of the head pointer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while pointer is not </a:t>
            </a:r>
            <a:r>
              <a:rPr lang="en-US" altLang="en-US">
                <a:latin typeface="Courier New" pitchFamily="112" charset="0"/>
              </a:rPr>
              <a:t>NULL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en-US" altLang="en-US"/>
              <a:t>process data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go to the next node by setting the pointer to the pointer field of the current node in the list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end 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CAB68FEF-9B95-4BD9-B039-BCAAFC5FC5A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Traversing a Linked List</a:t>
            </a:r>
          </a:p>
        </p:txBody>
      </p:sp>
      <p:grpSp>
        <p:nvGrpSpPr>
          <p:cNvPr id="862230" name="Group 22"/>
          <p:cNvGrpSpPr>
            <a:grpSpLocks/>
          </p:cNvGrpSpPr>
          <p:nvPr/>
        </p:nvGrpSpPr>
        <p:grpSpPr bwMode="auto">
          <a:xfrm>
            <a:off x="304800" y="1676400"/>
            <a:ext cx="8396288" cy="2657475"/>
            <a:chOff x="192" y="1104"/>
            <a:chExt cx="5289" cy="1674"/>
          </a:xfrm>
        </p:grpSpPr>
        <p:sp>
          <p:nvSpPr>
            <p:cNvPr id="862211" name="Rectangle 3"/>
            <p:cNvSpPr>
              <a:spLocks noChangeArrowheads="1"/>
            </p:cNvSpPr>
            <p:nvPr/>
          </p:nvSpPr>
          <p:spPr bwMode="auto">
            <a:xfrm>
              <a:off x="336" y="192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2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3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4" name="Rectangle 6"/>
            <p:cNvSpPr>
              <a:spLocks noChangeArrowheads="1"/>
            </p:cNvSpPr>
            <p:nvPr/>
          </p:nvSpPr>
          <p:spPr bwMode="auto">
            <a:xfrm>
              <a:off x="3408" y="1920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5" name="Rectangle 7"/>
            <p:cNvSpPr>
              <a:spLocks noChangeArrowheads="1"/>
            </p:cNvSpPr>
            <p:nvPr/>
          </p:nvSpPr>
          <p:spPr bwMode="auto">
            <a:xfrm>
              <a:off x="1536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6" name="Rectangle 8"/>
            <p:cNvSpPr>
              <a:spLocks noChangeArrowheads="1"/>
            </p:cNvSpPr>
            <p:nvPr/>
          </p:nvSpPr>
          <p:spPr bwMode="auto">
            <a:xfrm>
              <a:off x="2640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7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8" name="Line 10"/>
            <p:cNvSpPr>
              <a:spLocks noChangeShapeType="1"/>
            </p:cNvSpPr>
            <p:nvPr/>
          </p:nvSpPr>
          <p:spPr bwMode="auto">
            <a:xfrm>
              <a:off x="528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19" name="Line 11"/>
            <p:cNvSpPr>
              <a:spLocks noChangeShapeType="1"/>
            </p:cNvSpPr>
            <p:nvPr/>
          </p:nvSpPr>
          <p:spPr bwMode="auto">
            <a:xfrm>
              <a:off x="168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0" name="Line 12"/>
            <p:cNvSpPr>
              <a:spLocks noChangeShapeType="1"/>
            </p:cNvSpPr>
            <p:nvPr/>
          </p:nvSpPr>
          <p:spPr bwMode="auto">
            <a:xfrm>
              <a:off x="40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1" name="Text Box 13"/>
            <p:cNvSpPr txBox="1">
              <a:spLocks noChangeArrowheads="1"/>
            </p:cNvSpPr>
            <p:nvPr/>
          </p:nvSpPr>
          <p:spPr bwMode="auto">
            <a:xfrm>
              <a:off x="4608" y="194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62222" name="Text Box 14"/>
            <p:cNvSpPr txBox="1">
              <a:spLocks noChangeArrowheads="1"/>
            </p:cNvSpPr>
            <p:nvPr/>
          </p:nvSpPr>
          <p:spPr bwMode="auto">
            <a:xfrm>
              <a:off x="192" y="2352"/>
              <a:ext cx="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62223" name="Text Box 15"/>
            <p:cNvSpPr txBox="1">
              <a:spLocks noChangeArrowheads="1"/>
            </p:cNvSpPr>
            <p:nvPr/>
          </p:nvSpPr>
          <p:spPr bwMode="auto">
            <a:xfrm>
              <a:off x="1200" y="192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62224" name="Text Box 16"/>
            <p:cNvSpPr txBox="1">
              <a:spLocks noChangeArrowheads="1"/>
            </p:cNvSpPr>
            <p:nvPr/>
          </p:nvSpPr>
          <p:spPr bwMode="auto">
            <a:xfrm>
              <a:off x="2247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62225" name="Text Box 17"/>
            <p:cNvSpPr txBox="1">
              <a:spLocks noChangeArrowheads="1"/>
            </p:cNvSpPr>
            <p:nvPr/>
          </p:nvSpPr>
          <p:spPr bwMode="auto">
            <a:xfrm>
              <a:off x="3495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62226" name="Rectangle 18"/>
            <p:cNvSpPr>
              <a:spLocks noChangeArrowheads="1"/>
            </p:cNvSpPr>
            <p:nvPr/>
          </p:nvSpPr>
          <p:spPr bwMode="auto">
            <a:xfrm>
              <a:off x="4848" y="134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7" name="Line 19"/>
            <p:cNvSpPr>
              <a:spLocks noChangeShapeType="1"/>
            </p:cNvSpPr>
            <p:nvPr/>
          </p:nvSpPr>
          <p:spPr bwMode="auto">
            <a:xfrm flipH="1">
              <a:off x="1344" y="1536"/>
              <a:ext cx="36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228" name="Text Box 20"/>
            <p:cNvSpPr txBox="1">
              <a:spLocks noChangeArrowheads="1"/>
            </p:cNvSpPr>
            <p:nvPr/>
          </p:nvSpPr>
          <p:spPr bwMode="auto">
            <a:xfrm>
              <a:off x="4560" y="1104"/>
              <a:ext cx="92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</p:grpSp>
      <p:sp>
        <p:nvSpPr>
          <p:cNvPr id="862229" name="Text Box 21"/>
          <p:cNvSpPr txBox="1">
            <a:spLocks noChangeArrowheads="1"/>
          </p:cNvSpPr>
          <p:nvPr/>
        </p:nvSpPr>
        <p:spPr bwMode="auto">
          <a:xfrm>
            <a:off x="950913" y="4632325"/>
            <a:ext cx="69834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itchFamily="112" charset="0"/>
              </a:rPr>
              <a:t>nodePtr</a:t>
            </a:r>
            <a:r>
              <a:rPr lang="en-US" altLang="en-US"/>
              <a:t> points to the node containing </a:t>
            </a:r>
            <a:r>
              <a:rPr lang="en-US" altLang="en-US">
                <a:latin typeface="Courier New" pitchFamily="112" charset="0"/>
              </a:rPr>
              <a:t>5</a:t>
            </a:r>
            <a:r>
              <a:rPr lang="en-US" altLang="en-US"/>
              <a:t>, then the</a:t>
            </a:r>
          </a:p>
          <a:p>
            <a:r>
              <a:rPr lang="en-US" altLang="en-US"/>
              <a:t>node containing </a:t>
            </a:r>
            <a:r>
              <a:rPr lang="en-US" altLang="en-US">
                <a:latin typeface="Courier New" pitchFamily="112" charset="0"/>
              </a:rPr>
              <a:t>13</a:t>
            </a:r>
            <a:r>
              <a:rPr lang="en-US" altLang="en-US"/>
              <a:t>, then the node containing </a:t>
            </a:r>
            <a:r>
              <a:rPr lang="en-US" altLang="en-US">
                <a:latin typeface="Courier New" pitchFamily="112" charset="0"/>
              </a:rPr>
              <a:t>19</a:t>
            </a:r>
            <a:r>
              <a:rPr lang="en-US" altLang="en-US"/>
              <a:t>,</a:t>
            </a:r>
          </a:p>
          <a:p>
            <a:r>
              <a:rPr lang="en-US" altLang="en-US"/>
              <a:t>then points to </a:t>
            </a:r>
            <a:r>
              <a:rPr lang="en-US" altLang="en-US">
                <a:latin typeface="Courier New" pitchFamily="112" charset="0"/>
              </a:rPr>
              <a:t>NULL</a:t>
            </a:r>
            <a:r>
              <a:rPr lang="en-US" altLang="en-US"/>
              <a:t>, and the list traversal stops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A3A7F622-B771-42CC-822B-7C2A5AF4D54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6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</a:t>
            </a:r>
          </a:p>
        </p:txBody>
      </p:sp>
      <p:sp>
        <p:nvSpPr>
          <p:cNvPr id="864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remove a node from a linked list</a:t>
            </a:r>
          </a:p>
          <a:p>
            <a:r>
              <a:rPr lang="en-US" altLang="en-US"/>
              <a:t>If list uses dynamic memory, then delete node from memory</a:t>
            </a:r>
          </a:p>
          <a:p>
            <a:r>
              <a:rPr lang="en-US" altLang="en-US"/>
              <a:t>Requires two pointers: one to locate the node to be deleted, one to point to the node before the node to be deleted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575971CB-7898-415F-805B-4FA1EEE31A9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</a:t>
            </a:r>
          </a:p>
        </p:txBody>
      </p:sp>
      <p:grpSp>
        <p:nvGrpSpPr>
          <p:cNvPr id="866330" name="Group 26"/>
          <p:cNvGrpSpPr>
            <a:grpSpLocks/>
          </p:cNvGrpSpPr>
          <p:nvPr/>
        </p:nvGrpSpPr>
        <p:grpSpPr bwMode="auto">
          <a:xfrm>
            <a:off x="309563" y="1905000"/>
            <a:ext cx="7804150" cy="2657475"/>
            <a:chOff x="195" y="1440"/>
            <a:chExt cx="4916" cy="1674"/>
          </a:xfrm>
        </p:grpSpPr>
        <p:sp>
          <p:nvSpPr>
            <p:cNvPr id="866307" name="Rectangle 3"/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08" name="Rectangle 4"/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09" name="Rectangle 5"/>
            <p:cNvSpPr>
              <a:spLocks noChangeArrowheads="1"/>
            </p:cNvSpPr>
            <p:nvPr/>
          </p:nvSpPr>
          <p:spPr bwMode="auto">
            <a:xfrm>
              <a:off x="2163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0" name="Rectangle 6"/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1" name="Rectangle 7"/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2" name="Rectangle 8"/>
            <p:cNvSpPr>
              <a:spLocks noChangeArrowheads="1"/>
            </p:cNvSpPr>
            <p:nvPr/>
          </p:nvSpPr>
          <p:spPr bwMode="auto">
            <a:xfrm>
              <a:off x="2643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3" name="Rectangle 9"/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4" name="Line 10"/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5" name="Line 11"/>
            <p:cNvSpPr>
              <a:spLocks noChangeShapeType="1"/>
            </p:cNvSpPr>
            <p:nvPr/>
          </p:nvSpPr>
          <p:spPr bwMode="auto">
            <a:xfrm>
              <a:off x="1683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6" name="Line 12"/>
            <p:cNvSpPr>
              <a:spLocks noChangeShapeType="1"/>
            </p:cNvSpPr>
            <p:nvPr/>
          </p:nvSpPr>
          <p:spPr bwMode="auto">
            <a:xfrm>
              <a:off x="2787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7" name="Line 13"/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8" name="Text Box 14"/>
            <p:cNvSpPr txBox="1">
              <a:spLocks noChangeArrowheads="1"/>
            </p:cNvSpPr>
            <p:nvPr/>
          </p:nvSpPr>
          <p:spPr bwMode="auto">
            <a:xfrm>
              <a:off x="4611" y="22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66319" name="Text Box 15"/>
            <p:cNvSpPr txBox="1">
              <a:spLocks noChangeArrowheads="1"/>
            </p:cNvSpPr>
            <p:nvPr/>
          </p:nvSpPr>
          <p:spPr bwMode="auto">
            <a:xfrm>
              <a:off x="195" y="2688"/>
              <a:ext cx="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66320" name="Text Box 16"/>
            <p:cNvSpPr txBox="1">
              <a:spLocks noChangeArrowheads="1"/>
            </p:cNvSpPr>
            <p:nvPr/>
          </p:nvSpPr>
          <p:spPr bwMode="auto">
            <a:xfrm>
              <a:off x="1203" y="22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66321" name="Text Box 17"/>
            <p:cNvSpPr txBox="1">
              <a:spLocks noChangeArrowheads="1"/>
            </p:cNvSpPr>
            <p:nvPr/>
          </p:nvSpPr>
          <p:spPr bwMode="auto">
            <a:xfrm>
              <a:off x="2250" y="22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66322" name="Text Box 18"/>
            <p:cNvSpPr txBox="1">
              <a:spLocks noChangeArrowheads="1"/>
            </p:cNvSpPr>
            <p:nvPr/>
          </p:nvSpPr>
          <p:spPr bwMode="auto">
            <a:xfrm>
              <a:off x="3498" y="22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66323" name="Rectangle 19"/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24" name="Line 20"/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25" name="Text Box 21"/>
            <p:cNvSpPr txBox="1">
              <a:spLocks noChangeArrowheads="1"/>
            </p:cNvSpPr>
            <p:nvPr/>
          </p:nvSpPr>
          <p:spPr bwMode="auto">
            <a:xfrm>
              <a:off x="1728" y="1440"/>
              <a:ext cx="92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  <p:sp>
          <p:nvSpPr>
            <p:cNvPr id="866326" name="Rectangle 22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27" name="Line 23"/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28" name="Text Box 24"/>
            <p:cNvSpPr txBox="1">
              <a:spLocks noChangeArrowheads="1"/>
            </p:cNvSpPr>
            <p:nvPr/>
          </p:nvSpPr>
          <p:spPr bwMode="auto">
            <a:xfrm>
              <a:off x="243" y="1440"/>
              <a:ext cx="149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previousNode</a:t>
              </a:r>
            </a:p>
          </p:txBody>
        </p:sp>
      </p:grpSp>
      <p:sp>
        <p:nvSpPr>
          <p:cNvPr id="866329" name="Text Box 25"/>
          <p:cNvSpPr txBox="1">
            <a:spLocks noChangeArrowheads="1"/>
          </p:cNvSpPr>
          <p:nvPr/>
        </p:nvSpPr>
        <p:spPr bwMode="auto">
          <a:xfrm>
            <a:off x="1752600" y="5507038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Locating the node containing </a:t>
            </a:r>
            <a:r>
              <a:rPr lang="en-US" altLang="en-US">
                <a:latin typeface="Courier New" pitchFamily="112" charset="0"/>
              </a:rPr>
              <a:t>13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4F10E13D-9C7E-4AF2-AFDF-0C46040EDFB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</a:t>
            </a:r>
          </a:p>
        </p:txBody>
      </p:sp>
      <p:sp>
        <p:nvSpPr>
          <p:cNvPr id="868377" name="Text Box 25"/>
          <p:cNvSpPr txBox="1">
            <a:spLocks noChangeArrowheads="1"/>
          </p:cNvSpPr>
          <p:nvPr/>
        </p:nvSpPr>
        <p:spPr bwMode="auto">
          <a:xfrm>
            <a:off x="990600" y="5334000"/>
            <a:ext cx="6611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Adjusting pointer around the node to be deleted</a:t>
            </a:r>
          </a:p>
        </p:txBody>
      </p:sp>
      <p:grpSp>
        <p:nvGrpSpPr>
          <p:cNvPr id="868382" name="Group 30"/>
          <p:cNvGrpSpPr>
            <a:grpSpLocks/>
          </p:cNvGrpSpPr>
          <p:nvPr/>
        </p:nvGrpSpPr>
        <p:grpSpPr bwMode="auto">
          <a:xfrm>
            <a:off x="309563" y="1838325"/>
            <a:ext cx="7804150" cy="2657475"/>
            <a:chOff x="195" y="1440"/>
            <a:chExt cx="4916" cy="1674"/>
          </a:xfrm>
        </p:grpSpPr>
        <p:sp>
          <p:nvSpPr>
            <p:cNvPr id="868355" name="Rectangle 3"/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56" name="Rectangle 4"/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57" name="Rectangle 5"/>
            <p:cNvSpPr>
              <a:spLocks noChangeArrowheads="1"/>
            </p:cNvSpPr>
            <p:nvPr/>
          </p:nvSpPr>
          <p:spPr bwMode="auto">
            <a:xfrm>
              <a:off x="2163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58" name="Rectangle 6"/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59" name="Rectangle 7"/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0" name="Rectangle 8"/>
            <p:cNvSpPr>
              <a:spLocks noChangeArrowheads="1"/>
            </p:cNvSpPr>
            <p:nvPr/>
          </p:nvSpPr>
          <p:spPr bwMode="auto">
            <a:xfrm>
              <a:off x="2643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1" name="Rectangle 9"/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2" name="Line 10"/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3" name="Line 11"/>
            <p:cNvSpPr>
              <a:spLocks noChangeShapeType="1"/>
            </p:cNvSpPr>
            <p:nvPr/>
          </p:nvSpPr>
          <p:spPr bwMode="auto">
            <a:xfrm>
              <a:off x="1683" y="2448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4" name="Line 12"/>
            <p:cNvSpPr>
              <a:spLocks noChangeShapeType="1"/>
            </p:cNvSpPr>
            <p:nvPr/>
          </p:nvSpPr>
          <p:spPr bwMode="auto">
            <a:xfrm flipV="1">
              <a:off x="312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5" name="Line 13"/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66" name="Text Box 14"/>
            <p:cNvSpPr txBox="1">
              <a:spLocks noChangeArrowheads="1"/>
            </p:cNvSpPr>
            <p:nvPr/>
          </p:nvSpPr>
          <p:spPr bwMode="auto">
            <a:xfrm>
              <a:off x="4611" y="22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68367" name="Text Box 15"/>
            <p:cNvSpPr txBox="1">
              <a:spLocks noChangeArrowheads="1"/>
            </p:cNvSpPr>
            <p:nvPr/>
          </p:nvSpPr>
          <p:spPr bwMode="auto">
            <a:xfrm>
              <a:off x="195" y="2688"/>
              <a:ext cx="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68368" name="Text Box 16"/>
            <p:cNvSpPr txBox="1">
              <a:spLocks noChangeArrowheads="1"/>
            </p:cNvSpPr>
            <p:nvPr/>
          </p:nvSpPr>
          <p:spPr bwMode="auto">
            <a:xfrm>
              <a:off x="1203" y="22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68369" name="Text Box 17"/>
            <p:cNvSpPr txBox="1">
              <a:spLocks noChangeArrowheads="1"/>
            </p:cNvSpPr>
            <p:nvPr/>
          </p:nvSpPr>
          <p:spPr bwMode="auto">
            <a:xfrm>
              <a:off x="2250" y="22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68370" name="Text Box 18"/>
            <p:cNvSpPr txBox="1">
              <a:spLocks noChangeArrowheads="1"/>
            </p:cNvSpPr>
            <p:nvPr/>
          </p:nvSpPr>
          <p:spPr bwMode="auto">
            <a:xfrm>
              <a:off x="3498" y="22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68371" name="Rectangle 19"/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72" name="Line 20"/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73" name="Text Box 21"/>
            <p:cNvSpPr txBox="1">
              <a:spLocks noChangeArrowheads="1"/>
            </p:cNvSpPr>
            <p:nvPr/>
          </p:nvSpPr>
          <p:spPr bwMode="auto">
            <a:xfrm>
              <a:off x="1728" y="1440"/>
              <a:ext cx="92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  <p:sp>
          <p:nvSpPr>
            <p:cNvPr id="868374" name="Rectangle 22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75" name="Line 23"/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76" name="Text Box 24"/>
            <p:cNvSpPr txBox="1">
              <a:spLocks noChangeArrowheads="1"/>
            </p:cNvSpPr>
            <p:nvPr/>
          </p:nvSpPr>
          <p:spPr bwMode="auto">
            <a:xfrm>
              <a:off x="243" y="1440"/>
              <a:ext cx="149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previousNode</a:t>
              </a:r>
            </a:p>
          </p:txBody>
        </p:sp>
        <p:sp>
          <p:nvSpPr>
            <p:cNvPr id="868378" name="Line 26"/>
            <p:cNvSpPr>
              <a:spLocks noChangeShapeType="1"/>
            </p:cNvSpPr>
            <p:nvPr/>
          </p:nvSpPr>
          <p:spPr bwMode="auto">
            <a:xfrm flipH="1">
              <a:off x="1968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79" name="Line 27"/>
            <p:cNvSpPr>
              <a:spLocks noChangeShapeType="1"/>
            </p:cNvSpPr>
            <p:nvPr/>
          </p:nvSpPr>
          <p:spPr bwMode="auto">
            <a:xfrm>
              <a:off x="1968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80" name="Line 28"/>
            <p:cNvSpPr>
              <a:spLocks noChangeShapeType="1"/>
            </p:cNvSpPr>
            <p:nvPr/>
          </p:nvSpPr>
          <p:spPr bwMode="auto">
            <a:xfrm>
              <a:off x="312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381" name="Line 29"/>
            <p:cNvSpPr>
              <a:spLocks noChangeShapeType="1"/>
            </p:cNvSpPr>
            <p:nvPr/>
          </p:nvSpPr>
          <p:spPr bwMode="auto">
            <a:xfrm>
              <a:off x="2736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50E97365-B006-48DC-B863-4C7DBD0A7B0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7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</a:t>
            </a:r>
          </a:p>
        </p:txBody>
      </p:sp>
      <p:grpSp>
        <p:nvGrpSpPr>
          <p:cNvPr id="870422" name="Group 1046"/>
          <p:cNvGrpSpPr>
            <a:grpSpLocks/>
          </p:cNvGrpSpPr>
          <p:nvPr/>
        </p:nvGrpSpPr>
        <p:grpSpPr bwMode="auto">
          <a:xfrm>
            <a:off x="309563" y="2057400"/>
            <a:ext cx="7804150" cy="2657475"/>
            <a:chOff x="195" y="1440"/>
            <a:chExt cx="4916" cy="1674"/>
          </a:xfrm>
        </p:grpSpPr>
        <p:sp>
          <p:nvSpPr>
            <p:cNvPr id="870403" name="Rectangle 1027"/>
            <p:cNvSpPr>
              <a:spLocks noChangeArrowheads="1"/>
            </p:cNvSpPr>
            <p:nvPr/>
          </p:nvSpPr>
          <p:spPr bwMode="auto">
            <a:xfrm>
              <a:off x="339" y="225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04" name="Rectangle 1028"/>
            <p:cNvSpPr>
              <a:spLocks noChangeArrowheads="1"/>
            </p:cNvSpPr>
            <p:nvPr/>
          </p:nvSpPr>
          <p:spPr bwMode="auto">
            <a:xfrm>
              <a:off x="1059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05" name="Rectangle 1029"/>
            <p:cNvSpPr>
              <a:spLocks noChangeArrowheads="1"/>
            </p:cNvSpPr>
            <p:nvPr/>
          </p:nvSpPr>
          <p:spPr bwMode="auto">
            <a:xfrm>
              <a:off x="3411" y="2256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06" name="Rectangle 1030"/>
            <p:cNvSpPr>
              <a:spLocks noChangeArrowheads="1"/>
            </p:cNvSpPr>
            <p:nvPr/>
          </p:nvSpPr>
          <p:spPr bwMode="auto">
            <a:xfrm>
              <a:off x="1539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07" name="Rectangle 1031"/>
            <p:cNvSpPr>
              <a:spLocks noChangeArrowheads="1"/>
            </p:cNvSpPr>
            <p:nvPr/>
          </p:nvSpPr>
          <p:spPr bwMode="auto">
            <a:xfrm>
              <a:off x="3891" y="2256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08" name="Line 1032"/>
            <p:cNvSpPr>
              <a:spLocks noChangeShapeType="1"/>
            </p:cNvSpPr>
            <p:nvPr/>
          </p:nvSpPr>
          <p:spPr bwMode="auto">
            <a:xfrm>
              <a:off x="531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09" name="Line 1033"/>
            <p:cNvSpPr>
              <a:spLocks noChangeShapeType="1"/>
            </p:cNvSpPr>
            <p:nvPr/>
          </p:nvSpPr>
          <p:spPr bwMode="auto">
            <a:xfrm>
              <a:off x="1683" y="2448"/>
              <a:ext cx="1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10" name="Line 1034"/>
            <p:cNvSpPr>
              <a:spLocks noChangeShapeType="1"/>
            </p:cNvSpPr>
            <p:nvPr/>
          </p:nvSpPr>
          <p:spPr bwMode="auto">
            <a:xfrm>
              <a:off x="4035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11" name="Text Box 1035"/>
            <p:cNvSpPr txBox="1">
              <a:spLocks noChangeArrowheads="1"/>
            </p:cNvSpPr>
            <p:nvPr/>
          </p:nvSpPr>
          <p:spPr bwMode="auto">
            <a:xfrm>
              <a:off x="4611" y="22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70412" name="Text Box 1036"/>
            <p:cNvSpPr txBox="1">
              <a:spLocks noChangeArrowheads="1"/>
            </p:cNvSpPr>
            <p:nvPr/>
          </p:nvSpPr>
          <p:spPr bwMode="auto">
            <a:xfrm>
              <a:off x="195" y="2688"/>
              <a:ext cx="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70413" name="Text Box 1037"/>
            <p:cNvSpPr txBox="1">
              <a:spLocks noChangeArrowheads="1"/>
            </p:cNvSpPr>
            <p:nvPr/>
          </p:nvSpPr>
          <p:spPr bwMode="auto">
            <a:xfrm>
              <a:off x="1203" y="22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70414" name="Text Box 1038"/>
            <p:cNvSpPr txBox="1">
              <a:spLocks noChangeArrowheads="1"/>
            </p:cNvSpPr>
            <p:nvPr/>
          </p:nvSpPr>
          <p:spPr bwMode="auto">
            <a:xfrm>
              <a:off x="3498" y="225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70415" name="Rectangle 1039"/>
            <p:cNvSpPr>
              <a:spLocks noChangeArrowheads="1"/>
            </p:cNvSpPr>
            <p:nvPr/>
          </p:nvSpPr>
          <p:spPr bwMode="auto">
            <a:xfrm>
              <a:off x="2016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16" name="Line 1040"/>
            <p:cNvSpPr>
              <a:spLocks noChangeShapeType="1"/>
            </p:cNvSpPr>
            <p:nvPr/>
          </p:nvSpPr>
          <p:spPr bwMode="auto">
            <a:xfrm>
              <a:off x="2208" y="1872"/>
              <a:ext cx="19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17" name="Text Box 1041"/>
            <p:cNvSpPr txBox="1">
              <a:spLocks noChangeArrowheads="1"/>
            </p:cNvSpPr>
            <p:nvPr/>
          </p:nvSpPr>
          <p:spPr bwMode="auto">
            <a:xfrm>
              <a:off x="1728" y="1440"/>
              <a:ext cx="92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nodePtr</a:t>
              </a:r>
            </a:p>
          </p:txBody>
        </p:sp>
        <p:sp>
          <p:nvSpPr>
            <p:cNvPr id="870418" name="Rectangle 1042"/>
            <p:cNvSpPr>
              <a:spLocks noChangeArrowheads="1"/>
            </p:cNvSpPr>
            <p:nvPr/>
          </p:nvSpPr>
          <p:spPr bwMode="auto">
            <a:xfrm>
              <a:off x="768" y="1680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19" name="Line 1043"/>
            <p:cNvSpPr>
              <a:spLocks noChangeShapeType="1"/>
            </p:cNvSpPr>
            <p:nvPr/>
          </p:nvSpPr>
          <p:spPr bwMode="auto">
            <a:xfrm>
              <a:off x="960" y="1872"/>
              <a:ext cx="3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20" name="Text Box 1044"/>
            <p:cNvSpPr txBox="1">
              <a:spLocks noChangeArrowheads="1"/>
            </p:cNvSpPr>
            <p:nvPr/>
          </p:nvSpPr>
          <p:spPr bwMode="auto">
            <a:xfrm>
              <a:off x="243" y="1440"/>
              <a:ext cx="149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latin typeface="Courier New" pitchFamily="112" charset="0"/>
                </a:rPr>
                <a:t>previousNode</a:t>
              </a:r>
            </a:p>
          </p:txBody>
        </p:sp>
      </p:grpSp>
      <p:sp>
        <p:nvSpPr>
          <p:cNvPr id="870421" name="Text Box 1045"/>
          <p:cNvSpPr txBox="1">
            <a:spLocks noChangeArrowheads="1"/>
          </p:cNvSpPr>
          <p:nvPr/>
        </p:nvSpPr>
        <p:spPr bwMode="auto">
          <a:xfrm>
            <a:off x="914400" y="5486400"/>
            <a:ext cx="658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Linked list after deleting the node containing </a:t>
            </a:r>
            <a:r>
              <a:rPr lang="en-US" altLang="en-US">
                <a:latin typeface="Courier New" pitchFamily="112" charset="0"/>
              </a:rPr>
              <a:t>13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1281B1CA-EE4B-4274-BB58-E82E133CFB9C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87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6875"/>
            <a:ext cx="80010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BD110344-AE13-4406-B466-C3EA87E8BAE9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873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400800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56529B29-8163-422C-AC02-1B449ADC1422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874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0104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BEF49FCF-F918-4621-979B-262B3E3466EB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87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74676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B7E70EA4-3AB2-4E14-9F0C-3CC68EE0185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Linked List ADT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7999413" cy="37417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References may be addresses or array indices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Data structures can be added to or removed from the linked list during execution</a:t>
            </a:r>
            <a:endParaRPr lang="en-US" altLang="en-US" u="sng"/>
          </a:p>
        </p:txBody>
      </p:sp>
      <p:grpSp>
        <p:nvGrpSpPr>
          <p:cNvPr id="831510" name="Group 22"/>
          <p:cNvGrpSpPr>
            <a:grpSpLocks noChangeAspect="1"/>
          </p:cNvGrpSpPr>
          <p:nvPr/>
        </p:nvGrpSpPr>
        <p:grpSpPr bwMode="auto">
          <a:xfrm>
            <a:off x="260350" y="3733800"/>
            <a:ext cx="8123238" cy="2379663"/>
            <a:chOff x="-18" y="2352"/>
            <a:chExt cx="5492" cy="1610"/>
          </a:xfrm>
        </p:grpSpPr>
        <p:sp>
          <p:nvSpPr>
            <p:cNvPr id="831492" name="Rectangle 4"/>
            <p:cNvSpPr>
              <a:spLocks noChangeAspect="1" noChangeArrowheads="1"/>
            </p:cNvSpPr>
            <p:nvPr/>
          </p:nvSpPr>
          <p:spPr bwMode="auto">
            <a:xfrm>
              <a:off x="144" y="307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3" name="Rectangle 5"/>
            <p:cNvSpPr>
              <a:spLocks noChangeAspect="1" noChangeArrowheads="1"/>
            </p:cNvSpPr>
            <p:nvPr/>
          </p:nvSpPr>
          <p:spPr bwMode="auto">
            <a:xfrm>
              <a:off x="864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4" name="Rectangle 6"/>
            <p:cNvSpPr>
              <a:spLocks noChangeAspect="1" noChangeArrowheads="1"/>
            </p:cNvSpPr>
            <p:nvPr/>
          </p:nvSpPr>
          <p:spPr bwMode="auto">
            <a:xfrm>
              <a:off x="1968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5" name="Rectangle 7"/>
            <p:cNvSpPr>
              <a:spLocks noChangeAspect="1" noChangeArrowheads="1"/>
            </p:cNvSpPr>
            <p:nvPr/>
          </p:nvSpPr>
          <p:spPr bwMode="auto">
            <a:xfrm>
              <a:off x="3216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6" name="Rectangle 8"/>
            <p:cNvSpPr>
              <a:spLocks noChangeAspect="1" noChangeArrowheads="1"/>
            </p:cNvSpPr>
            <p:nvPr/>
          </p:nvSpPr>
          <p:spPr bwMode="auto">
            <a:xfrm>
              <a:off x="1344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7" name="Rectangle 9"/>
            <p:cNvSpPr>
              <a:spLocks noChangeAspect="1" noChangeArrowheads="1"/>
            </p:cNvSpPr>
            <p:nvPr/>
          </p:nvSpPr>
          <p:spPr bwMode="auto">
            <a:xfrm>
              <a:off x="2448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8" name="Rectangle 10"/>
            <p:cNvSpPr>
              <a:spLocks noChangeAspect="1" noChangeArrowheads="1"/>
            </p:cNvSpPr>
            <p:nvPr/>
          </p:nvSpPr>
          <p:spPr bwMode="auto">
            <a:xfrm>
              <a:off x="3696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9" name="Line 11"/>
            <p:cNvSpPr>
              <a:spLocks noChangeAspect="1" noChangeShapeType="1"/>
            </p:cNvSpPr>
            <p:nvPr/>
          </p:nvSpPr>
          <p:spPr bwMode="auto">
            <a:xfrm>
              <a:off x="336" y="32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0" name="Line 12"/>
            <p:cNvSpPr>
              <a:spLocks noChangeAspect="1" noChangeShapeType="1"/>
            </p:cNvSpPr>
            <p:nvPr/>
          </p:nvSpPr>
          <p:spPr bwMode="auto">
            <a:xfrm>
              <a:off x="148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1" name="Line 13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2" name="Line 14"/>
            <p:cNvSpPr>
              <a:spLocks noChangeAspect="1" noChangeShapeType="1"/>
            </p:cNvSpPr>
            <p:nvPr/>
          </p:nvSpPr>
          <p:spPr bwMode="auto">
            <a:xfrm>
              <a:off x="3840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3" name="Text Box 15"/>
            <p:cNvSpPr txBox="1">
              <a:spLocks noChangeAspect="1" noChangeArrowheads="1"/>
            </p:cNvSpPr>
            <p:nvPr/>
          </p:nvSpPr>
          <p:spPr bwMode="auto">
            <a:xfrm>
              <a:off x="4926" y="3600"/>
              <a:ext cx="53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1504" name="Text Box 16"/>
            <p:cNvSpPr txBox="1">
              <a:spLocks noChangeAspect="1" noChangeArrowheads="1"/>
            </p:cNvSpPr>
            <p:nvPr/>
          </p:nvSpPr>
          <p:spPr bwMode="auto">
            <a:xfrm>
              <a:off x="-18" y="3504"/>
              <a:ext cx="583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31505" name="Rectangle 17"/>
            <p:cNvSpPr>
              <a:spLocks noChangeAspect="1" noChangeArrowheads="1"/>
            </p:cNvSpPr>
            <p:nvPr/>
          </p:nvSpPr>
          <p:spPr bwMode="auto">
            <a:xfrm>
              <a:off x="4464" y="307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6" name="Rectangle 18"/>
            <p:cNvSpPr>
              <a:spLocks noChangeAspect="1" noChangeArrowheads="1"/>
            </p:cNvSpPr>
            <p:nvPr/>
          </p:nvSpPr>
          <p:spPr bwMode="auto">
            <a:xfrm>
              <a:off x="4944" y="307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7" name="Line 19"/>
            <p:cNvSpPr>
              <a:spLocks noChangeAspect="1" noChangeShapeType="1"/>
            </p:cNvSpPr>
            <p:nvPr/>
          </p:nvSpPr>
          <p:spPr bwMode="auto">
            <a:xfrm>
              <a:off x="5088" y="32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08" name="Text Box 20"/>
            <p:cNvSpPr txBox="1">
              <a:spLocks noChangeAspect="1" noChangeArrowheads="1"/>
            </p:cNvSpPr>
            <p:nvPr/>
          </p:nvSpPr>
          <p:spPr bwMode="auto">
            <a:xfrm>
              <a:off x="4628" y="2352"/>
              <a:ext cx="84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Courier New" pitchFamily="112" charset="0"/>
                </a:rPr>
                <a:t>newNode</a:t>
              </a:r>
            </a:p>
          </p:txBody>
        </p:sp>
        <p:sp>
          <p:nvSpPr>
            <p:cNvPr id="831509" name="Line 21"/>
            <p:cNvSpPr>
              <a:spLocks noChangeAspect="1" noChangeShapeType="1"/>
            </p:cNvSpPr>
            <p:nvPr/>
          </p:nvSpPr>
          <p:spPr bwMode="auto">
            <a:xfrm flipH="1">
              <a:off x="4704" y="2592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94C8FE0B-74E4-4644-8F97-723A3FA15418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876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84338"/>
            <a:ext cx="5638800" cy="17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4038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F92B3FD4-06EE-42EB-8C31-0939AE16AF5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Destroying a Linked List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800"/>
              <a:t>Must remove all nodes used in the list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To do this, use list traversal to visit each node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For each node,</a:t>
            </a:r>
          </a:p>
          <a:p>
            <a:pPr lvl="1">
              <a:spcBef>
                <a:spcPct val="50000"/>
              </a:spcBef>
            </a:pPr>
            <a:r>
              <a:rPr lang="en-US" altLang="en-US" sz="2400"/>
              <a:t>Unlink the node from the list</a:t>
            </a:r>
          </a:p>
          <a:p>
            <a:pPr lvl="1">
              <a:spcBef>
                <a:spcPct val="50000"/>
              </a:spcBef>
            </a:pPr>
            <a:r>
              <a:rPr lang="en-US" altLang="en-US" sz="2400"/>
              <a:t>If the list uses dynamic memory, then free the node’s memory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Set the list head to </a:t>
            </a:r>
            <a:r>
              <a:rPr lang="en-US" altLang="en-US" sz="2800">
                <a:latin typeface="Courier New" pitchFamily="112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F06D0679-2EE9-4EDD-AFAE-7F0D68865196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878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5913"/>
            <a:ext cx="6248400" cy="45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1026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A Linked List Template</a:t>
            </a:r>
          </a:p>
        </p:txBody>
      </p:sp>
      <p:sp>
        <p:nvSpPr>
          <p:cNvPr id="770053" name="Rectangle 1029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17.3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404E2580-012D-4506-B8C4-F797F56E868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Linked List Template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declaring a linked list, must specify the type of data to be held in each node</a:t>
            </a:r>
          </a:p>
          <a:p>
            <a:r>
              <a:rPr lang="en-US" altLang="en-US"/>
              <a:t>Using templates, can declare a linked list that can hold data type determined at list definition time </a:t>
            </a:r>
          </a:p>
          <a:p>
            <a:r>
              <a:rPr lang="en-US" altLang="en-US"/>
              <a:t>See </a:t>
            </a:r>
            <a:r>
              <a:rPr lang="en-US" altLang="en-US">
                <a:latin typeface="Courier New" pitchFamily="112" charset="0"/>
              </a:rPr>
              <a:t>LinkedList.h</a:t>
            </a:r>
            <a:r>
              <a:rPr lang="en-US" altLang="en-US"/>
              <a:t> (versions 1 and 2) and Program 17-5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1026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Variations of the</a:t>
            </a:r>
            <a:br>
              <a:rPr lang="en-US" altLang="en-US" sz="2400" b="1"/>
            </a:br>
            <a:r>
              <a:rPr lang="en-US" altLang="en-US" sz="2400" b="1"/>
              <a:t> Linked List</a:t>
            </a:r>
          </a:p>
        </p:txBody>
      </p:sp>
      <p:sp>
        <p:nvSpPr>
          <p:cNvPr id="771076" name="Rectangle 102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17.4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65E65280-D3D6-42C4-91EF-D4FDFB5A40D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Variations of the Linked List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Other linked list organizations: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doubly-linked list: each node contains two pointers: one to the next node in the list, one to the previous node in the list</a:t>
            </a:r>
          </a:p>
        </p:txBody>
      </p:sp>
      <p:grpSp>
        <p:nvGrpSpPr>
          <p:cNvPr id="881695" name="Group 31"/>
          <p:cNvGrpSpPr>
            <a:grpSpLocks/>
          </p:cNvGrpSpPr>
          <p:nvPr/>
        </p:nvGrpSpPr>
        <p:grpSpPr bwMode="auto">
          <a:xfrm>
            <a:off x="304800" y="4191000"/>
            <a:ext cx="7804150" cy="1600200"/>
            <a:chOff x="192" y="2640"/>
            <a:chExt cx="4916" cy="1008"/>
          </a:xfrm>
        </p:grpSpPr>
        <p:sp>
          <p:nvSpPr>
            <p:cNvPr id="881668" name="Rectangle 4"/>
            <p:cNvSpPr>
              <a:spLocks noChangeArrowheads="1"/>
            </p:cNvSpPr>
            <p:nvPr/>
          </p:nvSpPr>
          <p:spPr bwMode="auto">
            <a:xfrm>
              <a:off x="336" y="278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1056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2160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408" y="278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2" name="Rectangle 8"/>
            <p:cNvSpPr>
              <a:spLocks noChangeArrowheads="1"/>
            </p:cNvSpPr>
            <p:nvPr/>
          </p:nvSpPr>
          <p:spPr bwMode="auto">
            <a:xfrm>
              <a:off x="1536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3" name="Rectangle 9"/>
            <p:cNvSpPr>
              <a:spLocks noChangeArrowheads="1"/>
            </p:cNvSpPr>
            <p:nvPr/>
          </p:nvSpPr>
          <p:spPr bwMode="auto">
            <a:xfrm>
              <a:off x="2640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4" name="Rectangle 10"/>
            <p:cNvSpPr>
              <a:spLocks noChangeArrowheads="1"/>
            </p:cNvSpPr>
            <p:nvPr/>
          </p:nvSpPr>
          <p:spPr bwMode="auto">
            <a:xfrm>
              <a:off x="3888" y="278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5" name="Line 11"/>
            <p:cNvSpPr>
              <a:spLocks noChangeShapeType="1"/>
            </p:cNvSpPr>
            <p:nvPr/>
          </p:nvSpPr>
          <p:spPr bwMode="auto">
            <a:xfrm>
              <a:off x="528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6" name="Line 12"/>
            <p:cNvSpPr>
              <a:spLocks noChangeShapeType="1"/>
            </p:cNvSpPr>
            <p:nvPr/>
          </p:nvSpPr>
          <p:spPr bwMode="auto">
            <a:xfrm>
              <a:off x="17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7" name="Line 13"/>
            <p:cNvSpPr>
              <a:spLocks noChangeShapeType="1"/>
            </p:cNvSpPr>
            <p:nvPr/>
          </p:nvSpPr>
          <p:spPr bwMode="auto">
            <a:xfrm>
              <a:off x="2832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8" name="Line 14"/>
            <p:cNvSpPr>
              <a:spLocks noChangeShapeType="1"/>
            </p:cNvSpPr>
            <p:nvPr/>
          </p:nvSpPr>
          <p:spPr bwMode="auto">
            <a:xfrm>
              <a:off x="408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9" name="Text Box 15"/>
            <p:cNvSpPr txBox="1">
              <a:spLocks noChangeArrowheads="1"/>
            </p:cNvSpPr>
            <p:nvPr/>
          </p:nvSpPr>
          <p:spPr bwMode="auto">
            <a:xfrm>
              <a:off x="4608" y="280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81680" name="Text Box 16"/>
            <p:cNvSpPr txBox="1">
              <a:spLocks noChangeArrowheads="1"/>
            </p:cNvSpPr>
            <p:nvPr/>
          </p:nvSpPr>
          <p:spPr bwMode="auto">
            <a:xfrm>
              <a:off x="192" y="3216"/>
              <a:ext cx="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81681" name="Text Box 17"/>
            <p:cNvSpPr txBox="1">
              <a:spLocks noChangeArrowheads="1"/>
            </p:cNvSpPr>
            <p:nvPr/>
          </p:nvSpPr>
          <p:spPr bwMode="auto">
            <a:xfrm>
              <a:off x="1200" y="278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81682" name="Text Box 18"/>
            <p:cNvSpPr txBox="1">
              <a:spLocks noChangeArrowheads="1"/>
            </p:cNvSpPr>
            <p:nvPr/>
          </p:nvSpPr>
          <p:spPr bwMode="auto">
            <a:xfrm>
              <a:off x="2247" y="27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81683" name="Text Box 19"/>
            <p:cNvSpPr txBox="1">
              <a:spLocks noChangeArrowheads="1"/>
            </p:cNvSpPr>
            <p:nvPr/>
          </p:nvSpPr>
          <p:spPr bwMode="auto">
            <a:xfrm>
              <a:off x="3495" y="27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81684" name="Rectangle 20"/>
            <p:cNvSpPr>
              <a:spLocks noChangeArrowheads="1"/>
            </p:cNvSpPr>
            <p:nvPr/>
          </p:nvSpPr>
          <p:spPr bwMode="auto">
            <a:xfrm>
              <a:off x="1536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5" name="Rectangle 21"/>
            <p:cNvSpPr>
              <a:spLocks noChangeArrowheads="1"/>
            </p:cNvSpPr>
            <p:nvPr/>
          </p:nvSpPr>
          <p:spPr bwMode="auto">
            <a:xfrm>
              <a:off x="2640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6" name="Rectangle 22"/>
            <p:cNvSpPr>
              <a:spLocks noChangeArrowheads="1"/>
            </p:cNvSpPr>
            <p:nvPr/>
          </p:nvSpPr>
          <p:spPr bwMode="auto">
            <a:xfrm>
              <a:off x="3888" y="278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7" name="Text Box 23"/>
            <p:cNvSpPr txBox="1">
              <a:spLocks noChangeArrowheads="1"/>
            </p:cNvSpPr>
            <p:nvPr/>
          </p:nvSpPr>
          <p:spPr bwMode="auto">
            <a:xfrm>
              <a:off x="1344" y="336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81688" name="Line 24"/>
            <p:cNvSpPr>
              <a:spLocks noChangeShapeType="1"/>
            </p:cNvSpPr>
            <p:nvPr/>
          </p:nvSpPr>
          <p:spPr bwMode="auto">
            <a:xfrm>
              <a:off x="1584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9" name="Line 25"/>
            <p:cNvSpPr>
              <a:spLocks noChangeShapeType="1"/>
            </p:cNvSpPr>
            <p:nvPr/>
          </p:nvSpPr>
          <p:spPr bwMode="auto">
            <a:xfrm flipV="1">
              <a:off x="26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0" name="Line 26"/>
            <p:cNvSpPr>
              <a:spLocks noChangeShapeType="1"/>
            </p:cNvSpPr>
            <p:nvPr/>
          </p:nvSpPr>
          <p:spPr bwMode="auto">
            <a:xfrm flipH="1">
              <a:off x="1296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1" name="Line 27"/>
            <p:cNvSpPr>
              <a:spLocks noChangeShapeType="1"/>
            </p:cNvSpPr>
            <p:nvPr/>
          </p:nvSpPr>
          <p:spPr bwMode="auto">
            <a:xfrm>
              <a:off x="129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2" name="Line 28"/>
            <p:cNvSpPr>
              <a:spLocks noChangeShapeType="1"/>
            </p:cNvSpPr>
            <p:nvPr/>
          </p:nvSpPr>
          <p:spPr bwMode="auto">
            <a:xfrm>
              <a:off x="3936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3" name="Line 29"/>
            <p:cNvSpPr>
              <a:spLocks noChangeShapeType="1"/>
            </p:cNvSpPr>
            <p:nvPr/>
          </p:nvSpPr>
          <p:spPr bwMode="auto">
            <a:xfrm flipH="1">
              <a:off x="2448" y="326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4" name="Line 30"/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80D46E58-70A9-45EE-B5F0-90C4CC86761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82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Variations of the Linked List</a:t>
            </a:r>
          </a:p>
        </p:txBody>
      </p:sp>
      <p:sp>
        <p:nvSpPr>
          <p:cNvPr id="882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Other linked list organizations: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circular linked list: the last node in the list points back to the first node in the list, not to </a:t>
            </a:r>
            <a:r>
              <a:rPr lang="en-US" altLang="en-US">
                <a:latin typeface="Courier New" pitchFamily="112" charset="0"/>
              </a:rPr>
              <a:t>NULL</a:t>
            </a:r>
            <a:endParaRPr lang="en-US" altLang="en-US"/>
          </a:p>
        </p:txBody>
      </p:sp>
      <p:grpSp>
        <p:nvGrpSpPr>
          <p:cNvPr id="882709" name="Group 1045"/>
          <p:cNvGrpSpPr>
            <a:grpSpLocks/>
          </p:cNvGrpSpPr>
          <p:nvPr/>
        </p:nvGrpSpPr>
        <p:grpSpPr bwMode="auto">
          <a:xfrm>
            <a:off x="304800" y="4495800"/>
            <a:ext cx="6248400" cy="1362075"/>
            <a:chOff x="192" y="2832"/>
            <a:chExt cx="3936" cy="858"/>
          </a:xfrm>
        </p:grpSpPr>
        <p:sp>
          <p:nvSpPr>
            <p:cNvPr id="882692" name="Rectangle 1028"/>
            <p:cNvSpPr>
              <a:spLocks noChangeArrowheads="1"/>
            </p:cNvSpPr>
            <p:nvPr/>
          </p:nvSpPr>
          <p:spPr bwMode="auto">
            <a:xfrm>
              <a:off x="336" y="2832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3" name="Rectangle 1029"/>
            <p:cNvSpPr>
              <a:spLocks noChangeArrowheads="1"/>
            </p:cNvSpPr>
            <p:nvPr/>
          </p:nvSpPr>
          <p:spPr bwMode="auto">
            <a:xfrm>
              <a:off x="1056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4" name="Rectangle 1030"/>
            <p:cNvSpPr>
              <a:spLocks noChangeArrowheads="1"/>
            </p:cNvSpPr>
            <p:nvPr/>
          </p:nvSpPr>
          <p:spPr bwMode="auto">
            <a:xfrm>
              <a:off x="2160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5" name="Rectangle 1031"/>
            <p:cNvSpPr>
              <a:spLocks noChangeArrowheads="1"/>
            </p:cNvSpPr>
            <p:nvPr/>
          </p:nvSpPr>
          <p:spPr bwMode="auto">
            <a:xfrm>
              <a:off x="3408" y="2832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6" name="Rectangle 1032"/>
            <p:cNvSpPr>
              <a:spLocks noChangeArrowheads="1"/>
            </p:cNvSpPr>
            <p:nvPr/>
          </p:nvSpPr>
          <p:spPr bwMode="auto">
            <a:xfrm>
              <a:off x="1536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7" name="Rectangle 1033"/>
            <p:cNvSpPr>
              <a:spLocks noChangeArrowheads="1"/>
            </p:cNvSpPr>
            <p:nvPr/>
          </p:nvSpPr>
          <p:spPr bwMode="auto">
            <a:xfrm>
              <a:off x="2640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8" name="Rectangle 1034"/>
            <p:cNvSpPr>
              <a:spLocks noChangeArrowheads="1"/>
            </p:cNvSpPr>
            <p:nvPr/>
          </p:nvSpPr>
          <p:spPr bwMode="auto">
            <a:xfrm>
              <a:off x="3888" y="2832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9" name="Line 1035"/>
            <p:cNvSpPr>
              <a:spLocks noChangeShapeType="1"/>
            </p:cNvSpPr>
            <p:nvPr/>
          </p:nvSpPr>
          <p:spPr bwMode="auto">
            <a:xfrm>
              <a:off x="528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0" name="Line 1036"/>
            <p:cNvSpPr>
              <a:spLocks noChangeShapeType="1"/>
            </p:cNvSpPr>
            <p:nvPr/>
          </p:nvSpPr>
          <p:spPr bwMode="auto">
            <a:xfrm>
              <a:off x="16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1" name="Line 1037"/>
            <p:cNvSpPr>
              <a:spLocks noChangeShapeType="1"/>
            </p:cNvSpPr>
            <p:nvPr/>
          </p:nvSpPr>
          <p:spPr bwMode="auto">
            <a:xfrm>
              <a:off x="2784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2" name="Text Box 1038"/>
            <p:cNvSpPr txBox="1">
              <a:spLocks noChangeArrowheads="1"/>
            </p:cNvSpPr>
            <p:nvPr/>
          </p:nvSpPr>
          <p:spPr bwMode="auto">
            <a:xfrm>
              <a:off x="192" y="3264"/>
              <a:ext cx="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82703" name="Text Box 1039"/>
            <p:cNvSpPr txBox="1">
              <a:spLocks noChangeArrowheads="1"/>
            </p:cNvSpPr>
            <p:nvPr/>
          </p:nvSpPr>
          <p:spPr bwMode="auto">
            <a:xfrm>
              <a:off x="1200" y="283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5</a:t>
              </a:r>
            </a:p>
          </p:txBody>
        </p:sp>
        <p:sp>
          <p:nvSpPr>
            <p:cNvPr id="882704" name="Text Box 1040"/>
            <p:cNvSpPr txBox="1">
              <a:spLocks noChangeArrowheads="1"/>
            </p:cNvSpPr>
            <p:nvPr/>
          </p:nvSpPr>
          <p:spPr bwMode="auto">
            <a:xfrm>
              <a:off x="2247" y="2832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13</a:t>
              </a:r>
            </a:p>
          </p:txBody>
        </p:sp>
        <p:sp>
          <p:nvSpPr>
            <p:cNvPr id="882705" name="Text Box 1041"/>
            <p:cNvSpPr txBox="1">
              <a:spLocks noChangeArrowheads="1"/>
            </p:cNvSpPr>
            <p:nvPr/>
          </p:nvSpPr>
          <p:spPr bwMode="auto">
            <a:xfrm>
              <a:off x="3495" y="2832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urier New" pitchFamily="112" charset="0"/>
                </a:rPr>
                <a:t>19</a:t>
              </a:r>
            </a:p>
          </p:txBody>
        </p:sp>
        <p:sp>
          <p:nvSpPr>
            <p:cNvPr id="882706" name="Line 1042"/>
            <p:cNvSpPr>
              <a:spLocks noChangeShapeType="1"/>
            </p:cNvSpPr>
            <p:nvPr/>
          </p:nvSpPr>
          <p:spPr bwMode="auto">
            <a:xfrm>
              <a:off x="4032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7" name="Line 1043"/>
            <p:cNvSpPr>
              <a:spLocks noChangeShapeType="1"/>
            </p:cNvSpPr>
            <p:nvPr/>
          </p:nvSpPr>
          <p:spPr bwMode="auto">
            <a:xfrm flipH="1">
              <a:off x="1296" y="3360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8" name="Line 1044"/>
            <p:cNvSpPr>
              <a:spLocks noChangeShapeType="1"/>
            </p:cNvSpPr>
            <p:nvPr/>
          </p:nvSpPr>
          <p:spPr bwMode="auto">
            <a:xfrm flipV="1">
              <a:off x="129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STL </a:t>
            </a:r>
            <a:r>
              <a:rPr lang="en-US" altLang="en-US" sz="2400" b="1">
                <a:latin typeface="Courier New" pitchFamily="112" charset="0"/>
              </a:rPr>
              <a:t>list</a:t>
            </a:r>
            <a:r>
              <a:rPr lang="en-US" altLang="en-US" sz="2400" b="1"/>
              <a:t> Container</a:t>
            </a:r>
          </a:p>
        </p:txBody>
      </p:sp>
      <p:sp>
        <p:nvSpPr>
          <p:cNvPr id="77312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17.5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00C1D5BC-AC0B-4B17-A037-BCB0C3572E7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STL </a:t>
            </a:r>
            <a:r>
              <a:rPr lang="en-US" altLang="en-US">
                <a:latin typeface="Courier New" pitchFamily="112" charset="0"/>
              </a:rPr>
              <a:t>list</a:t>
            </a:r>
            <a:r>
              <a:rPr lang="en-US" altLang="en-US"/>
              <a:t> Container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7924800" cy="4800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800"/>
              <a:t>Template for a doubly linked list</a:t>
            </a:r>
          </a:p>
          <a:p>
            <a:pPr>
              <a:spcBef>
                <a:spcPct val="30000"/>
              </a:spcBef>
            </a:pPr>
            <a:r>
              <a:rPr lang="en-US" altLang="en-US" sz="2800"/>
              <a:t>Member functions for</a:t>
            </a:r>
          </a:p>
          <a:p>
            <a:pPr lvl="1">
              <a:spcBef>
                <a:spcPct val="30000"/>
              </a:spcBef>
            </a:pPr>
            <a:r>
              <a:rPr lang="en-US" altLang="en-US" sz="2400"/>
              <a:t>locating beginning, end of list: </a:t>
            </a:r>
            <a:r>
              <a:rPr lang="en-US" altLang="en-US" sz="2400">
                <a:latin typeface="Courier New" pitchFamily="112" charset="0"/>
              </a:rPr>
              <a:t>front, back, end</a:t>
            </a:r>
            <a:endParaRPr lang="en-US" altLang="en-US" sz="2400"/>
          </a:p>
          <a:p>
            <a:pPr lvl="1">
              <a:spcBef>
                <a:spcPct val="30000"/>
              </a:spcBef>
            </a:pPr>
            <a:r>
              <a:rPr lang="en-US" altLang="en-US" sz="2400"/>
              <a:t>adding elements to the list: </a:t>
            </a:r>
            <a:r>
              <a:rPr lang="en-US" altLang="en-US" sz="2400">
                <a:latin typeface="Courier New" pitchFamily="112" charset="0"/>
              </a:rPr>
              <a:t>insert, merge, push_back, push_front</a:t>
            </a:r>
            <a:endParaRPr lang="en-US" altLang="en-US" sz="2400"/>
          </a:p>
          <a:p>
            <a:pPr lvl="1">
              <a:spcBef>
                <a:spcPct val="30000"/>
              </a:spcBef>
            </a:pPr>
            <a:r>
              <a:rPr lang="en-US" altLang="en-US" sz="2400"/>
              <a:t>removing elements from the list: </a:t>
            </a:r>
            <a:r>
              <a:rPr lang="en-US" altLang="en-US" sz="2400">
                <a:latin typeface="Courier New" pitchFamily="112" charset="0"/>
              </a:rPr>
              <a:t>erase, pop_back, pop_front, unique</a:t>
            </a:r>
          </a:p>
          <a:p>
            <a:pPr>
              <a:spcBef>
                <a:spcPct val="30000"/>
              </a:spcBef>
            </a:pPr>
            <a:r>
              <a:rPr lang="en-US" altLang="en-US" sz="2800"/>
              <a:t>See Table 17-1 for a list of member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D2278932-2934-4503-929C-0B18137E9F2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 vs. Arrays and Vectors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819400"/>
          </a:xfrm>
        </p:spPr>
        <p:txBody>
          <a:bodyPr/>
          <a:lstStyle/>
          <a:p>
            <a:r>
              <a:rPr lang="en-US" altLang="en-US"/>
              <a:t>Linked lists can grow and shrink as needed, unlike arrays, which have a fixed size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Linked lists can insert a node between other nodes easily</a:t>
            </a:r>
          </a:p>
        </p:txBody>
      </p:sp>
      <p:grpSp>
        <p:nvGrpSpPr>
          <p:cNvPr id="832540" name="Group 28"/>
          <p:cNvGrpSpPr>
            <a:grpSpLocks/>
          </p:cNvGrpSpPr>
          <p:nvPr/>
        </p:nvGrpSpPr>
        <p:grpSpPr bwMode="auto">
          <a:xfrm>
            <a:off x="306388" y="4419600"/>
            <a:ext cx="7802562" cy="1524000"/>
            <a:chOff x="193" y="3024"/>
            <a:chExt cx="4915" cy="960"/>
          </a:xfrm>
        </p:grpSpPr>
        <p:sp>
          <p:nvSpPr>
            <p:cNvPr id="832516" name="Rectangle 4"/>
            <p:cNvSpPr>
              <a:spLocks noChangeArrowheads="1"/>
            </p:cNvSpPr>
            <p:nvPr/>
          </p:nvSpPr>
          <p:spPr bwMode="auto">
            <a:xfrm>
              <a:off x="336" y="302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7" name="Rectangle 5"/>
            <p:cNvSpPr>
              <a:spLocks noChangeArrowheads="1"/>
            </p:cNvSpPr>
            <p:nvPr/>
          </p:nvSpPr>
          <p:spPr bwMode="auto">
            <a:xfrm>
              <a:off x="1056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8" name="Rectangle 6"/>
            <p:cNvSpPr>
              <a:spLocks noChangeArrowheads="1"/>
            </p:cNvSpPr>
            <p:nvPr/>
          </p:nvSpPr>
          <p:spPr bwMode="auto">
            <a:xfrm>
              <a:off x="2160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9" name="Rectangle 7"/>
            <p:cNvSpPr>
              <a:spLocks noChangeArrowheads="1"/>
            </p:cNvSpPr>
            <p:nvPr/>
          </p:nvSpPr>
          <p:spPr bwMode="auto">
            <a:xfrm>
              <a:off x="3408" y="30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0" name="Rectangle 8"/>
            <p:cNvSpPr>
              <a:spLocks noChangeArrowheads="1"/>
            </p:cNvSpPr>
            <p:nvPr/>
          </p:nvSpPr>
          <p:spPr bwMode="auto">
            <a:xfrm>
              <a:off x="1536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1" name="Rectangle 9"/>
            <p:cNvSpPr>
              <a:spLocks noChangeArrowheads="1"/>
            </p:cNvSpPr>
            <p:nvPr/>
          </p:nvSpPr>
          <p:spPr bwMode="auto">
            <a:xfrm>
              <a:off x="2640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2" name="Rectangle 10"/>
            <p:cNvSpPr>
              <a:spLocks noChangeArrowheads="1"/>
            </p:cNvSpPr>
            <p:nvPr/>
          </p:nvSpPr>
          <p:spPr bwMode="auto">
            <a:xfrm>
              <a:off x="3888" y="30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3" name="Line 11"/>
            <p:cNvSpPr>
              <a:spLocks noChangeShapeType="1"/>
            </p:cNvSpPr>
            <p:nvPr/>
          </p:nvSpPr>
          <p:spPr bwMode="auto">
            <a:xfrm>
              <a:off x="528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4" name="Line 12"/>
            <p:cNvSpPr>
              <a:spLocks noChangeShapeType="1"/>
            </p:cNvSpPr>
            <p:nvPr/>
          </p:nvSpPr>
          <p:spPr bwMode="auto">
            <a:xfrm>
              <a:off x="168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5" name="Line 13"/>
            <p:cNvSpPr>
              <a:spLocks noChangeShapeType="1"/>
            </p:cNvSpPr>
            <p:nvPr/>
          </p:nvSpPr>
          <p:spPr bwMode="auto">
            <a:xfrm>
              <a:off x="403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6" name="Text Box 14"/>
            <p:cNvSpPr txBox="1">
              <a:spLocks noChangeArrowheads="1"/>
            </p:cNvSpPr>
            <p:nvPr/>
          </p:nvSpPr>
          <p:spPr bwMode="auto">
            <a:xfrm>
              <a:off x="4608" y="304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2527" name="Text Box 15"/>
            <p:cNvSpPr txBox="1">
              <a:spLocks noChangeArrowheads="1"/>
            </p:cNvSpPr>
            <p:nvPr/>
          </p:nvSpPr>
          <p:spPr bwMode="auto">
            <a:xfrm>
              <a:off x="193" y="3456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  <p:sp>
          <p:nvSpPr>
            <p:cNvPr id="832528" name="Rectangle 16"/>
            <p:cNvSpPr>
              <a:spLocks noChangeArrowheads="1"/>
            </p:cNvSpPr>
            <p:nvPr/>
          </p:nvSpPr>
          <p:spPr bwMode="auto">
            <a:xfrm>
              <a:off x="2784" y="3648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29" name="Rectangle 17"/>
            <p:cNvSpPr>
              <a:spLocks noChangeArrowheads="1"/>
            </p:cNvSpPr>
            <p:nvPr/>
          </p:nvSpPr>
          <p:spPr bwMode="auto">
            <a:xfrm>
              <a:off x="3264" y="3648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0" name="Line 18"/>
            <p:cNvSpPr>
              <a:spLocks noChangeShapeType="1"/>
            </p:cNvSpPr>
            <p:nvPr/>
          </p:nvSpPr>
          <p:spPr bwMode="auto">
            <a:xfrm>
              <a:off x="273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1" name="Line 19"/>
            <p:cNvSpPr>
              <a:spLocks noChangeShapeType="1"/>
            </p:cNvSpPr>
            <p:nvPr/>
          </p:nvSpPr>
          <p:spPr bwMode="auto">
            <a:xfrm>
              <a:off x="302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2" name="Line 20"/>
            <p:cNvSpPr>
              <a:spLocks noChangeShapeType="1"/>
            </p:cNvSpPr>
            <p:nvPr/>
          </p:nvSpPr>
          <p:spPr bwMode="auto">
            <a:xfrm flipH="1">
              <a:off x="2544" y="34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3" name="Line 21"/>
            <p:cNvSpPr>
              <a:spLocks noChangeShapeType="1"/>
            </p:cNvSpPr>
            <p:nvPr/>
          </p:nvSpPr>
          <p:spPr bwMode="auto">
            <a:xfrm>
              <a:off x="254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4" name="Line 22"/>
            <p:cNvSpPr>
              <a:spLocks noChangeShapeType="1"/>
            </p:cNvSpPr>
            <p:nvPr/>
          </p:nvSpPr>
          <p:spPr bwMode="auto">
            <a:xfrm flipV="1">
              <a:off x="2544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5" name="Line 23"/>
            <p:cNvSpPr>
              <a:spLocks noChangeShapeType="1"/>
            </p:cNvSpPr>
            <p:nvPr/>
          </p:nvSpPr>
          <p:spPr bwMode="auto">
            <a:xfrm>
              <a:off x="3408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6" name="Line 24"/>
            <p:cNvSpPr>
              <a:spLocks noChangeShapeType="1"/>
            </p:cNvSpPr>
            <p:nvPr/>
          </p:nvSpPr>
          <p:spPr bwMode="auto">
            <a:xfrm flipV="1">
              <a:off x="3600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7" name="Line 25"/>
            <p:cNvSpPr>
              <a:spLocks noChangeShapeType="1"/>
            </p:cNvSpPr>
            <p:nvPr/>
          </p:nvSpPr>
          <p:spPr bwMode="auto">
            <a:xfrm flipH="1">
              <a:off x="3216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8" name="Line 26"/>
            <p:cNvSpPr>
              <a:spLocks noChangeShapeType="1"/>
            </p:cNvSpPr>
            <p:nvPr/>
          </p:nvSpPr>
          <p:spPr bwMode="auto">
            <a:xfrm flipV="1">
              <a:off x="321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9" name="Line 27"/>
            <p:cNvSpPr>
              <a:spLocks noChangeShapeType="1"/>
            </p:cNvSpPr>
            <p:nvPr/>
          </p:nvSpPr>
          <p:spPr bwMode="auto">
            <a:xfrm>
              <a:off x="3216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776E16F8-5D00-4CD0-89F9-92600A4E603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Node Organization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node contains:</a:t>
            </a:r>
          </a:p>
          <a:p>
            <a:pPr lvl="1"/>
            <a:r>
              <a:rPr lang="en-US" altLang="en-US"/>
              <a:t>data: one or more data fields – may be organized as structure, object, etc.</a:t>
            </a:r>
          </a:p>
          <a:p>
            <a:pPr lvl="1"/>
            <a:r>
              <a:rPr lang="en-US" altLang="en-US"/>
              <a:t>a pointer that can point to another node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905000" y="4495800"/>
            <a:ext cx="2895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3886200" y="4495800"/>
            <a:ext cx="914400" cy="990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2590800" y="48006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data</a:t>
            </a:r>
          </a:p>
        </p:txBody>
      </p:sp>
      <p:sp>
        <p:nvSpPr>
          <p:cNvPr id="833543" name="Text Box 7"/>
          <p:cNvSpPr txBox="1">
            <a:spLocks noChangeArrowheads="1"/>
          </p:cNvSpPr>
          <p:nvPr/>
        </p:nvSpPr>
        <p:spPr bwMode="auto">
          <a:xfrm>
            <a:off x="3886200" y="4495800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pointer</a:t>
            </a:r>
          </a:p>
        </p:txBody>
      </p:sp>
      <p:sp>
        <p:nvSpPr>
          <p:cNvPr id="833544" name="Line 8"/>
          <p:cNvSpPr>
            <a:spLocks noChangeShapeType="1"/>
          </p:cNvSpPr>
          <p:nvPr/>
        </p:nvSpPr>
        <p:spPr bwMode="auto">
          <a:xfrm>
            <a:off x="4343400" y="5029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73F7952A-E647-470D-A85F-5113314EC76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 Organization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294688" cy="4572000"/>
          </a:xfrm>
        </p:spPr>
        <p:txBody>
          <a:bodyPr/>
          <a:lstStyle/>
          <a:p>
            <a:r>
              <a:rPr lang="en-US" altLang="en-US"/>
              <a:t>Linked list contains 0 or more nodes: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Has a list head to point to first node</a:t>
            </a:r>
          </a:p>
          <a:p>
            <a:r>
              <a:rPr lang="en-US" altLang="en-US"/>
              <a:t>Last node points to </a:t>
            </a:r>
            <a:r>
              <a:rPr lang="en-US" altLang="en-US">
                <a:latin typeface="Courier New" pitchFamily="112" charset="0"/>
              </a:rPr>
              <a:t>NULL</a:t>
            </a:r>
            <a:endParaRPr lang="en-US" altLang="en-US"/>
          </a:p>
        </p:txBody>
      </p:sp>
      <p:grpSp>
        <p:nvGrpSpPr>
          <p:cNvPr id="834577" name="Group 17"/>
          <p:cNvGrpSpPr>
            <a:grpSpLocks/>
          </p:cNvGrpSpPr>
          <p:nvPr/>
        </p:nvGrpSpPr>
        <p:grpSpPr bwMode="auto">
          <a:xfrm>
            <a:off x="458788" y="2895600"/>
            <a:ext cx="7802562" cy="1362075"/>
            <a:chOff x="289" y="1824"/>
            <a:chExt cx="4915" cy="858"/>
          </a:xfrm>
        </p:grpSpPr>
        <p:sp>
          <p:nvSpPr>
            <p:cNvPr id="834564" name="Rectangle 4"/>
            <p:cNvSpPr>
              <a:spLocks noChangeArrowheads="1"/>
            </p:cNvSpPr>
            <p:nvPr/>
          </p:nvSpPr>
          <p:spPr bwMode="auto">
            <a:xfrm>
              <a:off x="432" y="1824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5" name="Rectangle 5"/>
            <p:cNvSpPr>
              <a:spLocks noChangeArrowheads="1"/>
            </p:cNvSpPr>
            <p:nvPr/>
          </p:nvSpPr>
          <p:spPr bwMode="auto">
            <a:xfrm>
              <a:off x="1152" y="18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6" name="Rectangle 6"/>
            <p:cNvSpPr>
              <a:spLocks noChangeArrowheads="1"/>
            </p:cNvSpPr>
            <p:nvPr/>
          </p:nvSpPr>
          <p:spPr bwMode="auto">
            <a:xfrm>
              <a:off x="2256" y="18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7" name="Rectangle 7"/>
            <p:cNvSpPr>
              <a:spLocks noChangeArrowheads="1"/>
            </p:cNvSpPr>
            <p:nvPr/>
          </p:nvSpPr>
          <p:spPr bwMode="auto">
            <a:xfrm>
              <a:off x="3504" y="1824"/>
              <a:ext cx="72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8" name="Rectangle 8"/>
            <p:cNvSpPr>
              <a:spLocks noChangeArrowheads="1"/>
            </p:cNvSpPr>
            <p:nvPr/>
          </p:nvSpPr>
          <p:spPr bwMode="auto">
            <a:xfrm>
              <a:off x="1632" y="18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69" name="Rectangle 9"/>
            <p:cNvSpPr>
              <a:spLocks noChangeArrowheads="1"/>
            </p:cNvSpPr>
            <p:nvPr/>
          </p:nvSpPr>
          <p:spPr bwMode="auto">
            <a:xfrm>
              <a:off x="2736" y="18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0" name="Rectangle 10"/>
            <p:cNvSpPr>
              <a:spLocks noChangeArrowheads="1"/>
            </p:cNvSpPr>
            <p:nvPr/>
          </p:nvSpPr>
          <p:spPr bwMode="auto">
            <a:xfrm>
              <a:off x="3984" y="1824"/>
              <a:ext cx="240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1" name="Line 11"/>
            <p:cNvSpPr>
              <a:spLocks noChangeShapeType="1"/>
            </p:cNvSpPr>
            <p:nvPr/>
          </p:nvSpPr>
          <p:spPr bwMode="auto">
            <a:xfrm>
              <a:off x="624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2" name="Line 12"/>
            <p:cNvSpPr>
              <a:spLocks noChangeShapeType="1"/>
            </p:cNvSpPr>
            <p:nvPr/>
          </p:nvSpPr>
          <p:spPr bwMode="auto">
            <a:xfrm>
              <a:off x="177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3" name="Line 13"/>
            <p:cNvSpPr>
              <a:spLocks noChangeShapeType="1"/>
            </p:cNvSpPr>
            <p:nvPr/>
          </p:nvSpPr>
          <p:spPr bwMode="auto">
            <a:xfrm>
              <a:off x="2880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4128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75" name="Text Box 15"/>
            <p:cNvSpPr txBox="1">
              <a:spLocks noChangeArrowheads="1"/>
            </p:cNvSpPr>
            <p:nvPr/>
          </p:nvSpPr>
          <p:spPr bwMode="auto">
            <a:xfrm>
              <a:off x="4704" y="184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4576" name="Text Box 16"/>
            <p:cNvSpPr txBox="1">
              <a:spLocks noChangeArrowheads="1"/>
            </p:cNvSpPr>
            <p:nvPr/>
          </p:nvSpPr>
          <p:spPr bwMode="auto">
            <a:xfrm>
              <a:off x="289" y="2256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AC8C6608-5D0F-4F96-90C8-D48E49D3E34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List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7843838" cy="1663700"/>
          </a:xfrm>
        </p:spPr>
        <p:txBody>
          <a:bodyPr/>
          <a:lstStyle/>
          <a:p>
            <a:r>
              <a:rPr lang="en-US" altLang="en-US"/>
              <a:t>If a list currently contains 0 nodes, it is the </a:t>
            </a:r>
            <a:r>
              <a:rPr lang="en-US" altLang="en-US" u="sng"/>
              <a:t>empty list</a:t>
            </a:r>
            <a:endParaRPr lang="en-US" altLang="en-US"/>
          </a:p>
          <a:p>
            <a:r>
              <a:rPr lang="en-US" altLang="en-US"/>
              <a:t>In this case the list head points to </a:t>
            </a:r>
            <a:r>
              <a:rPr lang="en-US" altLang="en-US">
                <a:latin typeface="Courier New" pitchFamily="112" charset="0"/>
              </a:rPr>
              <a:t>NULL</a:t>
            </a:r>
            <a:endParaRPr lang="en-US" altLang="en-US"/>
          </a:p>
        </p:txBody>
      </p:sp>
      <p:grpSp>
        <p:nvGrpSpPr>
          <p:cNvPr id="835592" name="Group 8"/>
          <p:cNvGrpSpPr>
            <a:grpSpLocks/>
          </p:cNvGrpSpPr>
          <p:nvPr/>
        </p:nvGrpSpPr>
        <p:grpSpPr bwMode="auto">
          <a:xfrm>
            <a:off x="458788" y="3962400"/>
            <a:ext cx="2239962" cy="1295400"/>
            <a:chOff x="289" y="2496"/>
            <a:chExt cx="1411" cy="816"/>
          </a:xfrm>
        </p:grpSpPr>
        <p:sp>
          <p:nvSpPr>
            <p:cNvPr id="835588" name="Rectangle 4"/>
            <p:cNvSpPr>
              <a:spLocks noChangeArrowheads="1"/>
            </p:cNvSpPr>
            <p:nvPr/>
          </p:nvSpPr>
          <p:spPr bwMode="auto">
            <a:xfrm>
              <a:off x="432" y="2976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89" name="Line 5"/>
            <p:cNvSpPr>
              <a:spLocks noChangeShapeType="1"/>
            </p:cNvSpPr>
            <p:nvPr/>
          </p:nvSpPr>
          <p:spPr bwMode="auto">
            <a:xfrm>
              <a:off x="624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590" name="Text Box 6"/>
            <p:cNvSpPr txBox="1">
              <a:spLocks noChangeArrowheads="1"/>
            </p:cNvSpPr>
            <p:nvPr/>
          </p:nvSpPr>
          <p:spPr bwMode="auto">
            <a:xfrm>
              <a:off x="1200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  <p:sp>
          <p:nvSpPr>
            <p:cNvPr id="835591" name="Text Box 7"/>
            <p:cNvSpPr txBox="1">
              <a:spLocks noChangeArrowheads="1"/>
            </p:cNvSpPr>
            <p:nvPr/>
          </p:nvSpPr>
          <p:spPr bwMode="auto">
            <a:xfrm>
              <a:off x="289" y="2496"/>
              <a:ext cx="543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/>
                <a:t>list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/>
                <a:t>head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17-</a:t>
            </a:r>
            <a:fld id="{C6DA7F58-9757-4891-8FA6-0178505215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Declare a node: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struct ListNode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		int data;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		ListNode *next;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};</a:t>
            </a:r>
          </a:p>
          <a:p>
            <a:r>
              <a:rPr lang="en-US" altLang="en-US"/>
              <a:t>No memory is allocated at this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1227</TotalTime>
  <Words>1085</Words>
  <Application>Microsoft Office PowerPoint</Application>
  <PresentationFormat>Letter Paper (8.5x11 in)</PresentationFormat>
  <Paragraphs>309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ヒラギノ角ゴ Pro W3</vt:lpstr>
      <vt:lpstr>Times</vt:lpstr>
      <vt:lpstr>Times New Roman</vt:lpstr>
      <vt:lpstr>Wingdings</vt:lpstr>
      <vt:lpstr>Tahoma</vt:lpstr>
      <vt:lpstr>Courier New</vt:lpstr>
      <vt:lpstr>ch01</vt:lpstr>
      <vt:lpstr>Chapter 17:   Linked Lists</vt:lpstr>
      <vt:lpstr>17.1</vt:lpstr>
      <vt:lpstr>Introduction to the Linked List ADT</vt:lpstr>
      <vt:lpstr>Introduction to the Linked List ADT</vt:lpstr>
      <vt:lpstr>Linked Lists vs. Arrays and Vectors</vt:lpstr>
      <vt:lpstr>Node Organization</vt:lpstr>
      <vt:lpstr>Linked List Organization</vt:lpstr>
      <vt:lpstr>Empty List</vt:lpstr>
      <vt:lpstr>Declaring a Node</vt:lpstr>
      <vt:lpstr>Defining a Linked List</vt:lpstr>
      <vt:lpstr>NULL Pointer</vt:lpstr>
      <vt:lpstr>17.2</vt:lpstr>
      <vt:lpstr>Linked List Operations</vt:lpstr>
      <vt:lpstr>PowerPoint Presentation</vt:lpstr>
      <vt:lpstr>PowerPoint Presentation</vt:lpstr>
      <vt:lpstr>Create a New Node</vt:lpstr>
      <vt:lpstr>Appending a Node</vt:lpstr>
      <vt:lpstr>Appending a Node</vt:lpstr>
      <vt:lpstr>Appending a Node</vt:lpstr>
      <vt:lpstr>PowerPoint Presentation</vt:lpstr>
      <vt:lpstr>PowerPoint Presentation</vt:lpstr>
      <vt:lpstr>PowerPoint Presentation</vt:lpstr>
      <vt:lpstr>Inserting a Node into a Linked List</vt:lpstr>
      <vt:lpstr>Inserting a Node into a Linked List</vt:lpstr>
      <vt:lpstr>Inserting a Node into a Linked List</vt:lpstr>
      <vt:lpstr>PowerPoint Presentation</vt:lpstr>
      <vt:lpstr>PowerPoint Presentation</vt:lpstr>
      <vt:lpstr>PowerPoint Presentation</vt:lpstr>
      <vt:lpstr>PowerPoint Presentation</vt:lpstr>
      <vt:lpstr>Traversing a Linked List</vt:lpstr>
      <vt:lpstr>Traversing a Linked List</vt:lpstr>
      <vt:lpstr>Deleting a Node</vt:lpstr>
      <vt:lpstr>Deleting a Node</vt:lpstr>
      <vt:lpstr>Deleting a Node</vt:lpstr>
      <vt:lpstr>Deleting a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Destroying a Linked List</vt:lpstr>
      <vt:lpstr>PowerPoint Presentation</vt:lpstr>
      <vt:lpstr>17.3</vt:lpstr>
      <vt:lpstr>A Linked List Template</vt:lpstr>
      <vt:lpstr>17.4</vt:lpstr>
      <vt:lpstr>Variations of the Linked List</vt:lpstr>
      <vt:lpstr>Variations of the Linked List</vt:lpstr>
      <vt:lpstr>17.5</vt:lpstr>
      <vt:lpstr>The STL list Container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subject>Linked Lists</dc:subject>
  <dc:creator>Tony Gaddis</dc:creator>
  <cp:lastModifiedBy>bEEDON</cp:lastModifiedBy>
  <cp:revision>206</cp:revision>
  <cp:lastPrinted>2001-11-04T00:51:13Z</cp:lastPrinted>
  <dcterms:created xsi:type="dcterms:W3CDTF">2005-02-25T19:46:41Z</dcterms:created>
  <dcterms:modified xsi:type="dcterms:W3CDTF">2014-10-16T03:24:03Z</dcterms:modified>
</cp:coreProperties>
</file>