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91" r:id="rId2"/>
    <p:sldId id="298" r:id="rId3"/>
    <p:sldId id="469" r:id="rId4"/>
    <p:sldId id="470" r:id="rId5"/>
    <p:sldId id="471" r:id="rId6"/>
    <p:sldId id="472" r:id="rId7"/>
    <p:sldId id="473" r:id="rId8"/>
    <p:sldId id="474" r:id="rId9"/>
    <p:sldId id="462" r:id="rId10"/>
    <p:sldId id="475" r:id="rId11"/>
    <p:sldId id="476" r:id="rId12"/>
    <p:sldId id="463" r:id="rId13"/>
    <p:sldId id="477" r:id="rId14"/>
    <p:sldId id="478" r:id="rId15"/>
    <p:sldId id="464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65" r:id="rId25"/>
    <p:sldId id="487" r:id="rId26"/>
    <p:sldId id="488" r:id="rId27"/>
    <p:sldId id="466" r:id="rId28"/>
    <p:sldId id="489" r:id="rId29"/>
    <p:sldId id="490" r:id="rId30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CC"/>
    <a:srgbClr val="CC0000"/>
    <a:srgbClr val="FFFF00"/>
    <a:srgbClr val="FF9966"/>
    <a:srgbClr val="FF6600"/>
    <a:srgbClr val="D600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9" autoAdjust="0"/>
  </p:normalViewPr>
  <p:slideViewPr>
    <p:cSldViewPr snapToObjects="1">
      <p:cViewPr>
        <p:scale>
          <a:sx n="75" d="100"/>
          <a:sy n="75" d="100"/>
        </p:scale>
        <p:origin x="-1740" y="-378"/>
      </p:cViewPr>
      <p:guideLst>
        <p:guide orient="horz" pos="72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3CF33735-94D3-4ECB-A9BD-3B4835535824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6769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B28E2C72-DEA0-4D19-9803-6DB49B0FAC1A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214955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B64F0-C72A-4350-A230-7CB830D496A0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A922AC-FC58-4590-9C0A-34A97801AFDD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5D7E1-F56B-44A7-B86C-B91622E1197A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3FF70-D6A3-4A65-88D9-547BC31BEDB4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849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5E949-B1C1-48D1-B766-EF2157A01DE9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B21662-D8AD-4799-8A69-3B0C023BEC7A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858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62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60165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166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6F5E2C1F-BF2C-4ABF-94DD-B7DEFED1D3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0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ACB5831E-5699-42A0-92CE-2493CED3AD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07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733800"/>
            <a:ext cx="4076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A6E62DC5-5172-431F-AABA-C1352CAC1A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67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FA4E8E70-AEED-42B5-B26B-29A1B3284A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0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5EBB4B88-05B4-4258-B2F8-89C98A9E7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31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3F213D8A-03C8-482A-9029-AEAE4FEBC9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73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8851E1E6-4371-4BFB-9867-24AE7D2567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7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A5688BCD-1B8D-4F15-A90A-98A53F4D4E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46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C5092F6A-BA7E-4607-8673-8CD94554B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04525A9E-F64E-4A24-A0C3-B154E6756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85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02387653-5FB8-476B-9DAC-B37917A1EB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5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59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r>
              <a:rPr lang="en-US" altLang="en-US"/>
              <a:t>18-</a:t>
            </a:r>
            <a:fld id="{00CE730A-0BE6-4047-90A7-C161532DCB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 flipV="1">
            <a:off x="0" y="1371600"/>
            <a:ext cx="9144000" cy="76200"/>
          </a:xfrm>
          <a:prstGeom prst="homePlate">
            <a:avLst>
              <a:gd name="adj" fmla="val 0"/>
            </a:avLst>
          </a:prstGeom>
          <a:solidFill>
            <a:srgbClr val="BFAF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59143" name="Picture 7" descr="Pink tissue pape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0"/>
            <a:ext cx="946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03A2F"/>
        </a:buClr>
        <a:buFont typeface="Times" pitchFamily="112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88" name="Rectangle 1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9489" name="Group 17"/>
          <p:cNvGrpSpPr>
            <a:grpSpLocks/>
          </p:cNvGrpSpPr>
          <p:nvPr/>
        </p:nvGrpSpPr>
        <p:grpSpPr bwMode="auto">
          <a:xfrm>
            <a:off x="0" y="17463"/>
            <a:ext cx="9144000" cy="6858000"/>
            <a:chOff x="0" y="0"/>
            <a:chExt cx="5760" cy="432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flipH="1">
              <a:off x="0" y="712"/>
              <a:ext cx="2443" cy="276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DFD3C7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aseline="-25000">
                <a:latin typeface="Times New Roman" charset="0"/>
              </a:endParaRPr>
            </a:p>
          </p:txBody>
        </p:sp>
        <p:pic>
          <p:nvPicPr>
            <p:cNvPr id="489491" name="Picture 19" descr="Pink tissue 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0"/>
              <a:ext cx="3426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9492" name="Picture 2" descr="awtri_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2557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489494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2133600"/>
            <a:ext cx="3248025" cy="2667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Chapter 18:</a:t>
            </a:r>
            <a:r>
              <a:rPr lang="en-US" altLang="en-US" sz="4000" dirty="0">
                <a:solidFill>
                  <a:srgbClr val="559E97"/>
                </a:solidFill>
              </a:rPr>
              <a:t> </a:t>
            </a:r>
            <a:br>
              <a:rPr lang="en-US" altLang="en-US" sz="4000" dirty="0">
                <a:solidFill>
                  <a:srgbClr val="559E97"/>
                </a:solidFill>
              </a:rPr>
            </a:br>
            <a:r>
              <a:rPr lang="en-US" altLang="en-US" sz="2800" dirty="0">
                <a:solidFill>
                  <a:srgbClr val="559E97"/>
                </a:solidFill>
              </a:rPr>
              <a:t/>
            </a:r>
            <a:br>
              <a:rPr lang="en-US" altLang="en-US" sz="2800" dirty="0">
                <a:solidFill>
                  <a:srgbClr val="559E97"/>
                </a:solidFill>
              </a:rPr>
            </a:br>
            <a:r>
              <a:rPr lang="en-US" altLang="en-US" sz="2800" dirty="0">
                <a:solidFill>
                  <a:srgbClr val="559E97"/>
                </a:solidFill>
              </a:rPr>
              <a:t>Stacks And Queues</a:t>
            </a:r>
            <a:endParaRPr lang="en-US" altLang="en-US" sz="32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A25EF98-9C95-4135-B5F2-F21342F4F7A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Stacks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Grow and shrink as necessary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Can't ever be full as long as memory is available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Implemented as a linked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13C611B0-A482-43C7-B31A-F82E9E5EC2C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 Stack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Programmers can program their own routines to implement stack functions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See </a:t>
            </a:r>
            <a:r>
              <a:rPr lang="en-US" altLang="en-US">
                <a:latin typeface="Courier New" pitchFamily="112" charset="0"/>
              </a:rPr>
              <a:t>DynIntStack</a:t>
            </a:r>
            <a:r>
              <a:rPr lang="en-US" altLang="en-US"/>
              <a:t> class in the book for an example.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Can also use the implementation of stack available in the STL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The STL </a:t>
            </a:r>
            <a:r>
              <a:rPr lang="en-US" altLang="en-US" sz="2400" b="1">
                <a:latin typeface="Courier New" pitchFamily="112" charset="0"/>
              </a:rPr>
              <a:t>stack</a:t>
            </a:r>
            <a:r>
              <a:rPr lang="en-US" altLang="en-US" sz="2400" b="1"/>
              <a:t> container</a:t>
            </a:r>
          </a:p>
        </p:txBody>
      </p:sp>
      <p:sp>
        <p:nvSpPr>
          <p:cNvPr id="770052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2B0D71CD-89C7-4043-857C-B4E816CFCC4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STL </a:t>
            </a:r>
            <a:r>
              <a:rPr lang="en-US" altLang="en-US">
                <a:latin typeface="Courier New" pitchFamily="112" charset="0"/>
              </a:rPr>
              <a:t>stack</a:t>
            </a:r>
            <a:r>
              <a:rPr lang="en-US" altLang="en-US"/>
              <a:t> container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Stack template can be implemented as a </a:t>
            </a:r>
            <a:r>
              <a:rPr lang="en-US" altLang="en-US">
                <a:latin typeface="Courier New" pitchFamily="112" charset="0"/>
              </a:rPr>
              <a:t>vector</a:t>
            </a:r>
            <a:r>
              <a:rPr lang="en-US" altLang="en-US"/>
              <a:t>, a linked list, or a </a:t>
            </a:r>
            <a:r>
              <a:rPr lang="en-US" altLang="en-US">
                <a:latin typeface="Courier New" pitchFamily="112" charset="0"/>
              </a:rPr>
              <a:t>deque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Implements </a:t>
            </a:r>
            <a:r>
              <a:rPr lang="en-US" altLang="en-US">
                <a:latin typeface="Courier New" pitchFamily="112" charset="0"/>
              </a:rPr>
              <a:t>push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pop</a:t>
            </a:r>
            <a:r>
              <a:rPr lang="en-US" altLang="en-US"/>
              <a:t>, and </a:t>
            </a:r>
            <a:r>
              <a:rPr lang="en-US" altLang="en-US">
                <a:latin typeface="Courier New" pitchFamily="112" charset="0"/>
              </a:rPr>
              <a:t>empty</a:t>
            </a:r>
            <a:r>
              <a:rPr lang="en-US" altLang="en-US"/>
              <a:t> member functions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Implements other member functions: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size</a:t>
            </a:r>
            <a:r>
              <a:rPr lang="en-US" altLang="en-US"/>
              <a:t>: number of elements on the stack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itchFamily="112" charset="0"/>
              </a:rPr>
              <a:t>top</a:t>
            </a:r>
            <a:r>
              <a:rPr lang="en-US" altLang="en-US"/>
              <a:t>: reference to element on top of the stack</a:t>
            </a:r>
            <a:endParaRPr lang="en-US" altLang="en-US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9EF257AE-1FEC-473F-BE4B-E0578EF1AF8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 </a:t>
            </a:r>
            <a:r>
              <a:rPr lang="en-US" altLang="en-US">
                <a:latin typeface="Courier New" pitchFamily="112" charset="0"/>
              </a:rPr>
              <a:t>stack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/>
              <a:t>Defining a stack of </a:t>
            </a:r>
            <a:r>
              <a:rPr lang="en-US" altLang="en-US" sz="2800">
                <a:latin typeface="Courier New" pitchFamily="112" charset="0"/>
              </a:rPr>
              <a:t>char</a:t>
            </a:r>
            <a:r>
              <a:rPr lang="en-US" altLang="en-US" sz="2800"/>
              <a:t>s, named </a:t>
            </a:r>
            <a:r>
              <a:rPr lang="en-US" altLang="en-US" sz="2800">
                <a:latin typeface="Courier New" pitchFamily="112" charset="0"/>
              </a:rPr>
              <a:t>cstack</a:t>
            </a:r>
            <a:r>
              <a:rPr lang="en-US" altLang="en-US" sz="2800"/>
              <a:t>, implemented using a </a:t>
            </a:r>
            <a:r>
              <a:rPr lang="en-US" altLang="en-US" sz="2800">
                <a:latin typeface="Courier New" pitchFamily="112" charset="0"/>
              </a:rPr>
              <a:t>vector</a:t>
            </a:r>
            <a:r>
              <a:rPr lang="en-US" altLang="en-US" sz="2800"/>
              <a:t>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stack&lt; char, vector&lt;char&gt; &gt; cstack;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implemented using a list: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stack&lt; char, list&lt;char&gt; &gt; cstack;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implemented using a </a:t>
            </a:r>
            <a:r>
              <a:rPr lang="en-US" altLang="en-US" sz="2800">
                <a:latin typeface="Courier New" pitchFamily="112" charset="0"/>
              </a:rPr>
              <a:t>deque</a:t>
            </a:r>
            <a:r>
              <a:rPr lang="en-US" altLang="en-US" sz="2800"/>
              <a:t>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stack&lt; char &gt; cstack;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Spaces are required between consecutive </a:t>
            </a:r>
            <a:r>
              <a:rPr lang="en-US" altLang="en-US" sz="2800">
                <a:latin typeface="Courier New" pitchFamily="112" charset="0"/>
              </a:rPr>
              <a:t>&gt;&gt;</a:t>
            </a:r>
            <a:r>
              <a:rPr lang="en-US" altLang="en-US" sz="2800"/>
              <a:t>, </a:t>
            </a:r>
            <a:r>
              <a:rPr lang="en-US" altLang="en-US" sz="2800">
                <a:latin typeface="Courier New" pitchFamily="112" charset="0"/>
              </a:rPr>
              <a:t>&lt;&lt;</a:t>
            </a:r>
            <a:r>
              <a:rPr lang="en-US" altLang="en-US" sz="2800"/>
              <a:t> symbols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Introduction to the Queue ADT</a:t>
            </a:r>
          </a:p>
        </p:txBody>
      </p:sp>
      <p:sp>
        <p:nvSpPr>
          <p:cNvPr id="771076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3B44F88D-52A1-47F5-99B6-E619A4621E0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the Queue ADT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40713" cy="37036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 u="sng"/>
              <a:t>Queue</a:t>
            </a:r>
            <a:r>
              <a:rPr lang="en-US" altLang="en-US" sz="2800"/>
              <a:t>: a FIFO (first in, first out) data structure.  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Examples: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people in line at the theatre box office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print jobs sent to a printer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Implementation: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static: fixed size, implemented as array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dynamic: variable size, implemented as linked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D7CCA7A-5265-4A9B-B4E4-B7AADC4F8AC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Locations and Operations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62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rear: position where elements are added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front: position from which elements are removed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enqueue: add an element to the rear of the queue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dequeue: remove an element from the front of a queue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52727A7A-2617-424A-831F-359140EFA66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Operations - Example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8610600" cy="4953000"/>
          </a:xfrm>
        </p:spPr>
        <p:txBody>
          <a:bodyPr/>
          <a:lstStyle/>
          <a:p>
            <a:r>
              <a:rPr lang="en-US" altLang="en-US" sz="2400"/>
              <a:t>A currently empty queue that can hold </a:t>
            </a:r>
            <a:r>
              <a:rPr lang="en-US" altLang="en-US" sz="2400">
                <a:latin typeface="Courier New" pitchFamily="112" charset="0"/>
              </a:rPr>
              <a:t>char</a:t>
            </a:r>
            <a:r>
              <a:rPr lang="en-US" altLang="en-US" sz="2400"/>
              <a:t> values:</a:t>
            </a:r>
            <a:br>
              <a:rPr lang="en-US" altLang="en-US" sz="2400"/>
            </a:br>
            <a:endParaRPr lang="en-US" altLang="en-US" sz="2400"/>
          </a:p>
          <a:p>
            <a:pPr>
              <a:buFont typeface="Times" pitchFamily="112" charset="0"/>
              <a:buNone/>
            </a:pP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>
                <a:latin typeface="Courier New" pitchFamily="112" charset="0"/>
              </a:rPr>
              <a:t>enqueue('E');</a:t>
            </a:r>
          </a:p>
          <a:p>
            <a:endParaRPr lang="en-US" altLang="en-US" sz="2400">
              <a:latin typeface="Courier New" pitchFamily="112" charset="0"/>
            </a:endParaRPr>
          </a:p>
        </p:txBody>
      </p:sp>
      <p:graphicFrame>
        <p:nvGraphicFramePr>
          <p:cNvPr id="845828" name="Group 4"/>
          <p:cNvGraphicFramePr>
            <a:graphicFrameLocks noGrp="1"/>
          </p:cNvGraphicFramePr>
          <p:nvPr>
            <p:ph sz="quarter" idx="2"/>
          </p:nvPr>
        </p:nvGraphicFramePr>
        <p:xfrm>
          <a:off x="2005013" y="2208213"/>
          <a:ext cx="2768600" cy="763587"/>
        </p:xfrm>
        <a:graphic>
          <a:graphicData uri="http://schemas.openxmlformats.org/drawingml/2006/table">
            <a:tbl>
              <a:tblPr/>
              <a:tblGrid>
                <a:gridCol w="922337"/>
                <a:gridCol w="923925"/>
                <a:gridCol w="922338"/>
              </a:tblGrid>
              <a:tr h="763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5838" name="Group 14"/>
          <p:cNvGraphicFramePr>
            <a:graphicFrameLocks noGrp="1"/>
          </p:cNvGraphicFramePr>
          <p:nvPr>
            <p:ph sz="quarter" idx="3"/>
          </p:nvPr>
        </p:nvGraphicFramePr>
        <p:xfrm>
          <a:off x="2005013" y="4611688"/>
          <a:ext cx="2849562" cy="722312"/>
        </p:xfrm>
        <a:graphic>
          <a:graphicData uri="http://schemas.openxmlformats.org/drawingml/2006/table">
            <a:tbl>
              <a:tblPr/>
              <a:tblGrid>
                <a:gridCol w="949325"/>
                <a:gridCol w="950912"/>
                <a:gridCol w="949325"/>
              </a:tblGrid>
              <a:tr h="722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5848" name="Text Box 24"/>
          <p:cNvSpPr txBox="1">
            <a:spLocks noChangeArrowheads="1"/>
          </p:cNvSpPr>
          <p:nvPr/>
        </p:nvSpPr>
        <p:spPr bwMode="auto">
          <a:xfrm>
            <a:off x="517525" y="43386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front</a:t>
            </a:r>
          </a:p>
        </p:txBody>
      </p:sp>
      <p:sp>
        <p:nvSpPr>
          <p:cNvPr id="845849" name="Text Box 25"/>
          <p:cNvSpPr txBox="1">
            <a:spLocks noChangeArrowheads="1"/>
          </p:cNvSpPr>
          <p:nvPr/>
        </p:nvSpPr>
        <p:spPr bwMode="auto">
          <a:xfrm>
            <a:off x="5029200" y="5699125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rear</a:t>
            </a:r>
          </a:p>
        </p:txBody>
      </p:sp>
      <p:sp>
        <p:nvSpPr>
          <p:cNvPr id="845850" name="Line 26"/>
          <p:cNvSpPr>
            <a:spLocks noChangeShapeType="1"/>
          </p:cNvSpPr>
          <p:nvPr/>
        </p:nvSpPr>
        <p:spPr bwMode="auto">
          <a:xfrm>
            <a:off x="1143000" y="4556125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851" name="Line 27"/>
          <p:cNvSpPr>
            <a:spLocks noChangeShapeType="1"/>
          </p:cNvSpPr>
          <p:nvPr/>
        </p:nvSpPr>
        <p:spPr bwMode="auto">
          <a:xfrm flipH="1" flipV="1">
            <a:off x="2590800" y="5165725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7E9DDBC-5BFA-4334-AF29-D8AE6393A84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Operations - Example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7848600" cy="4648200"/>
          </a:xfrm>
        </p:spPr>
        <p:txBody>
          <a:bodyPr/>
          <a:lstStyle/>
          <a:p>
            <a:r>
              <a:rPr lang="en-US" altLang="en-US" sz="2800">
                <a:latin typeface="Courier New" pitchFamily="112" charset="0"/>
              </a:rPr>
              <a:t>enqueue('K');</a:t>
            </a:r>
            <a:br>
              <a:rPr lang="en-US" altLang="en-US" sz="2800">
                <a:latin typeface="Courier New" pitchFamily="112" charset="0"/>
              </a:rPr>
            </a:br>
            <a:endParaRPr lang="en-US" altLang="en-US" sz="2800">
              <a:latin typeface="Courier New" pitchFamily="112" charset="0"/>
            </a:endParaRP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>
                <a:latin typeface="Courier New" pitchFamily="112" charset="0"/>
              </a:rPr>
              <a:t>enqueue('G');</a:t>
            </a:r>
          </a:p>
          <a:p>
            <a:endParaRPr lang="en-US" altLang="en-US" sz="2800">
              <a:latin typeface="Courier New" pitchFamily="112" charset="0"/>
            </a:endParaRPr>
          </a:p>
        </p:txBody>
      </p:sp>
      <p:graphicFrame>
        <p:nvGraphicFramePr>
          <p:cNvPr id="846852" name="Group 4"/>
          <p:cNvGraphicFramePr>
            <a:graphicFrameLocks noGrp="1"/>
          </p:cNvGraphicFramePr>
          <p:nvPr>
            <p:ph sz="quarter" idx="2"/>
          </p:nvPr>
        </p:nvGraphicFramePr>
        <p:xfrm>
          <a:off x="1957388" y="2436813"/>
          <a:ext cx="2770187" cy="763587"/>
        </p:xfrm>
        <a:graphic>
          <a:graphicData uri="http://schemas.openxmlformats.org/drawingml/2006/table">
            <a:tbl>
              <a:tblPr/>
              <a:tblGrid>
                <a:gridCol w="923925"/>
                <a:gridCol w="922337"/>
                <a:gridCol w="923925"/>
              </a:tblGrid>
              <a:tr h="763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6862" name="Group 14"/>
          <p:cNvGraphicFramePr>
            <a:graphicFrameLocks noGrp="1"/>
          </p:cNvGraphicFramePr>
          <p:nvPr>
            <p:ph sz="quarter" idx="3"/>
          </p:nvPr>
        </p:nvGraphicFramePr>
        <p:xfrm>
          <a:off x="1677988" y="4535488"/>
          <a:ext cx="2849562" cy="722312"/>
        </p:xfrm>
        <a:graphic>
          <a:graphicData uri="http://schemas.openxmlformats.org/drawingml/2006/table">
            <a:tbl>
              <a:tblPr/>
              <a:tblGrid>
                <a:gridCol w="949325"/>
                <a:gridCol w="950912"/>
                <a:gridCol w="949325"/>
              </a:tblGrid>
              <a:tr h="722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6872" name="Text Box 24"/>
          <p:cNvSpPr txBox="1">
            <a:spLocks noChangeArrowheads="1"/>
          </p:cNvSpPr>
          <p:nvPr/>
        </p:nvSpPr>
        <p:spPr bwMode="auto">
          <a:xfrm>
            <a:off x="517525" y="42624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front</a:t>
            </a:r>
          </a:p>
        </p:txBody>
      </p:sp>
      <p:sp>
        <p:nvSpPr>
          <p:cNvPr id="846873" name="Text Box 25"/>
          <p:cNvSpPr txBox="1">
            <a:spLocks noChangeArrowheads="1"/>
          </p:cNvSpPr>
          <p:nvPr/>
        </p:nvSpPr>
        <p:spPr bwMode="auto">
          <a:xfrm>
            <a:off x="5029200" y="5394325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rear</a:t>
            </a:r>
          </a:p>
        </p:txBody>
      </p:sp>
      <p:sp>
        <p:nvSpPr>
          <p:cNvPr id="846874" name="Line 26"/>
          <p:cNvSpPr>
            <a:spLocks noChangeShapeType="1"/>
          </p:cNvSpPr>
          <p:nvPr/>
        </p:nvSpPr>
        <p:spPr bwMode="auto">
          <a:xfrm>
            <a:off x="1143000" y="4479925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6875" name="Line 27"/>
          <p:cNvSpPr>
            <a:spLocks noChangeShapeType="1"/>
          </p:cNvSpPr>
          <p:nvPr/>
        </p:nvSpPr>
        <p:spPr bwMode="auto">
          <a:xfrm flipH="1" flipV="1">
            <a:off x="4114800" y="5089525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6876" name="Text Box 28"/>
          <p:cNvSpPr txBox="1">
            <a:spLocks noChangeArrowheads="1"/>
          </p:cNvSpPr>
          <p:nvPr/>
        </p:nvSpPr>
        <p:spPr bwMode="auto">
          <a:xfrm>
            <a:off x="584200" y="23622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front</a:t>
            </a:r>
          </a:p>
        </p:txBody>
      </p:sp>
      <p:sp>
        <p:nvSpPr>
          <p:cNvPr id="846877" name="Text Box 29"/>
          <p:cNvSpPr txBox="1">
            <a:spLocks noChangeArrowheads="1"/>
          </p:cNvSpPr>
          <p:nvPr/>
        </p:nvSpPr>
        <p:spPr bwMode="auto">
          <a:xfrm>
            <a:off x="5308600" y="3429000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rear</a:t>
            </a:r>
          </a:p>
        </p:txBody>
      </p:sp>
      <p:sp>
        <p:nvSpPr>
          <p:cNvPr id="846878" name="Line 30"/>
          <p:cNvSpPr>
            <a:spLocks noChangeShapeType="1"/>
          </p:cNvSpPr>
          <p:nvPr/>
        </p:nvSpPr>
        <p:spPr bwMode="auto">
          <a:xfrm flipH="1" flipV="1">
            <a:off x="3403600" y="28956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6879" name="Line 31"/>
          <p:cNvSpPr>
            <a:spLocks noChangeShapeType="1"/>
          </p:cNvSpPr>
          <p:nvPr/>
        </p:nvSpPr>
        <p:spPr bwMode="auto">
          <a:xfrm>
            <a:off x="1270000" y="2590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Introduction to the </a:t>
            </a:r>
            <a:br>
              <a:rPr lang="en-US" altLang="en-US" sz="2400" b="1"/>
            </a:br>
            <a:r>
              <a:rPr lang="en-US" altLang="en-US" sz="2400" b="1"/>
              <a:t>Stack ADT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A34864BC-B183-43F5-8D21-8BD358673B8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Operations - Example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1668463"/>
            <a:ext cx="7921625" cy="4019550"/>
          </a:xfrm>
        </p:spPr>
        <p:txBody>
          <a:bodyPr/>
          <a:lstStyle/>
          <a:p>
            <a:r>
              <a:rPr lang="en-US" altLang="en-US" sz="2800">
                <a:latin typeface="Courier New" pitchFamily="112" charset="0"/>
              </a:rPr>
              <a:t>dequeue(); // remove E</a:t>
            </a:r>
            <a:br>
              <a:rPr lang="en-US" altLang="en-US" sz="2800">
                <a:latin typeface="Courier New" pitchFamily="112" charset="0"/>
              </a:rPr>
            </a:br>
            <a:endParaRPr lang="en-US" altLang="en-US" sz="2800">
              <a:latin typeface="Courier New" pitchFamily="112" charset="0"/>
            </a:endParaRP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>
                <a:latin typeface="Courier New" pitchFamily="112" charset="0"/>
              </a:rPr>
              <a:t>dequeue(); // remove K</a:t>
            </a:r>
          </a:p>
          <a:p>
            <a:endParaRPr lang="en-US" altLang="en-US" sz="2800">
              <a:latin typeface="Courier New" pitchFamily="112" charset="0"/>
            </a:endParaRPr>
          </a:p>
        </p:txBody>
      </p:sp>
      <p:graphicFrame>
        <p:nvGraphicFramePr>
          <p:cNvPr id="847876" name="Group 4"/>
          <p:cNvGraphicFramePr>
            <a:graphicFrameLocks noGrp="1"/>
          </p:cNvGraphicFramePr>
          <p:nvPr>
            <p:ph sz="quarter" idx="2"/>
          </p:nvPr>
        </p:nvGraphicFramePr>
        <p:xfrm>
          <a:off x="1677988" y="2346325"/>
          <a:ext cx="2768600" cy="762000"/>
        </p:xfrm>
        <a:graphic>
          <a:graphicData uri="http://schemas.openxmlformats.org/drawingml/2006/table">
            <a:tbl>
              <a:tblPr/>
              <a:tblGrid>
                <a:gridCol w="922337"/>
                <a:gridCol w="923925"/>
                <a:gridCol w="922338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7904" name="Group 32"/>
          <p:cNvGraphicFramePr>
            <a:graphicFrameLocks noGrp="1"/>
          </p:cNvGraphicFramePr>
          <p:nvPr>
            <p:ph sz="quarter" idx="3"/>
          </p:nvPr>
        </p:nvGraphicFramePr>
        <p:xfrm>
          <a:off x="2032000" y="4826000"/>
          <a:ext cx="2851150" cy="736600"/>
        </p:xfrm>
        <a:graphic>
          <a:graphicData uri="http://schemas.openxmlformats.org/drawingml/2006/table">
            <a:tbl>
              <a:tblPr/>
              <a:tblGrid>
                <a:gridCol w="950913"/>
                <a:gridCol w="949325"/>
                <a:gridCol w="950912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7896" name="Text Box 24"/>
          <p:cNvSpPr txBox="1">
            <a:spLocks noChangeArrowheads="1"/>
          </p:cNvSpPr>
          <p:nvPr/>
        </p:nvSpPr>
        <p:spPr bwMode="auto">
          <a:xfrm>
            <a:off x="517525" y="45672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front</a:t>
            </a:r>
          </a:p>
        </p:txBody>
      </p:sp>
      <p:sp>
        <p:nvSpPr>
          <p:cNvPr id="847897" name="Text Box 25"/>
          <p:cNvSpPr txBox="1">
            <a:spLocks noChangeArrowheads="1"/>
          </p:cNvSpPr>
          <p:nvPr/>
        </p:nvSpPr>
        <p:spPr bwMode="auto">
          <a:xfrm>
            <a:off x="4159250" y="5741988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rear</a:t>
            </a:r>
          </a:p>
        </p:txBody>
      </p:sp>
      <p:sp>
        <p:nvSpPr>
          <p:cNvPr id="847898" name="Line 26"/>
          <p:cNvSpPr>
            <a:spLocks noChangeShapeType="1"/>
          </p:cNvSpPr>
          <p:nvPr/>
        </p:nvSpPr>
        <p:spPr bwMode="auto">
          <a:xfrm>
            <a:off x="1143000" y="4784725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899" name="Line 27"/>
          <p:cNvSpPr>
            <a:spLocks noChangeShapeType="1"/>
          </p:cNvSpPr>
          <p:nvPr/>
        </p:nvSpPr>
        <p:spPr bwMode="auto">
          <a:xfrm flipH="1" flipV="1">
            <a:off x="2438400" y="5410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900" name="Text Box 28"/>
          <p:cNvSpPr txBox="1">
            <a:spLocks noChangeArrowheads="1"/>
          </p:cNvSpPr>
          <p:nvPr/>
        </p:nvSpPr>
        <p:spPr bwMode="auto">
          <a:xfrm>
            <a:off x="304800" y="23622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front</a:t>
            </a:r>
          </a:p>
        </p:txBody>
      </p:sp>
      <p:sp>
        <p:nvSpPr>
          <p:cNvPr id="847901" name="Text Box 29"/>
          <p:cNvSpPr txBox="1">
            <a:spLocks noChangeArrowheads="1"/>
          </p:cNvSpPr>
          <p:nvPr/>
        </p:nvSpPr>
        <p:spPr bwMode="auto">
          <a:xfrm>
            <a:off x="5486400" y="2819400"/>
            <a:ext cx="63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rear</a:t>
            </a:r>
          </a:p>
        </p:txBody>
      </p:sp>
      <p:sp>
        <p:nvSpPr>
          <p:cNvPr id="847902" name="Line 30"/>
          <p:cNvSpPr>
            <a:spLocks noChangeShapeType="1"/>
          </p:cNvSpPr>
          <p:nvPr/>
        </p:nvSpPr>
        <p:spPr bwMode="auto">
          <a:xfrm flipH="1" flipV="1">
            <a:off x="3200400" y="28194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903" name="Line 31"/>
          <p:cNvSpPr>
            <a:spLocks noChangeShapeType="1"/>
          </p:cNvSpPr>
          <p:nvPr/>
        </p:nvSpPr>
        <p:spPr bwMode="auto">
          <a:xfrm>
            <a:off x="990600" y="25908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96350882-FEB2-4CFC-A294-B324E474E17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itchFamily="112" charset="0"/>
              </a:rPr>
              <a:t>dequeue</a:t>
            </a:r>
            <a:r>
              <a:rPr lang="en-US" altLang="en-US"/>
              <a:t> Issue, Solutions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05800" cy="4114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/>
              <a:t>When removing an element from a queue, remaining elements must shift to front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Solutions: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Let front index move as elements are removed (works as long as rear index is not at end of array)</a:t>
            </a:r>
          </a:p>
          <a:p>
            <a:pPr lvl="1">
              <a:lnSpc>
                <a:spcPct val="85000"/>
              </a:lnSpc>
            </a:pPr>
            <a:r>
              <a:rPr lang="en-US" altLang="en-US" sz="2400"/>
              <a:t>Use above solution, and also let rear index "wrap around" to front of array, treating array as circular instead of linear (more complex enqueue, dequeue code)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E354C8F4-1957-42CD-94A6-BBF5D1373F1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50946" name="Text Box 2"/>
          <p:cNvSpPr txBox="1">
            <a:spLocks noChangeArrowheads="1"/>
          </p:cNvSpPr>
          <p:nvPr/>
        </p:nvSpPr>
        <p:spPr bwMode="auto">
          <a:xfrm>
            <a:off x="304800" y="1714500"/>
            <a:ext cx="8458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900" b="1">
                <a:latin typeface="Times New Roman" pitchFamily="18" charset="0"/>
              </a:rPr>
              <a:t>Contents of </a:t>
            </a:r>
            <a:r>
              <a:rPr lang="en-US" altLang="en-US" sz="1900" b="1">
                <a:latin typeface="Courier New" pitchFamily="112" charset="0"/>
              </a:rPr>
              <a:t>IntQueue.h</a:t>
            </a:r>
            <a:r>
              <a:rPr lang="en-US" altLang="en-US" sz="1900">
                <a:latin typeface="Courier New" pitchFamily="112" charset="0"/>
              </a:rPr>
              <a:t> 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1  // Specification file for the IntQueue class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2  #ifndef INTQUEUE_H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3  #define INTQUEUE_H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4 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5  class IntQueue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6  {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7  private: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8     int *queueArray;  // Points to the queue array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 9     int queueSize;    // The queue size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10     int front;        // Subscript of the queue front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11     int rear;         // Subscript of the queue rear</a:t>
            </a:r>
            <a:br>
              <a:rPr lang="en-US" altLang="en-US" sz="1900">
                <a:latin typeface="Courier New" pitchFamily="112" charset="0"/>
              </a:rPr>
            </a:br>
            <a:r>
              <a:rPr lang="en-US" altLang="en-US" sz="1900">
                <a:latin typeface="Courier New" pitchFamily="112" charset="0"/>
              </a:rPr>
              <a:t>12     int numItems;     // Number of items in the queue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35607B75-A2B8-4C75-B8A8-80D9B88475F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51970" name="Text Box 2"/>
          <p:cNvSpPr txBox="1">
            <a:spLocks noChangeArrowheads="1"/>
          </p:cNvSpPr>
          <p:nvPr/>
        </p:nvSpPr>
        <p:spPr bwMode="auto">
          <a:xfrm>
            <a:off x="304800" y="1603375"/>
            <a:ext cx="8382000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Courier New" pitchFamily="112" charset="0"/>
              </a:rPr>
              <a:t>13  public: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14     // Constructor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15     IntQueue(int);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16    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17     // Copy constructor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18     IntQueue(const IntQueue &amp;);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19    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20     // Destructor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21     ~IntQueue();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22 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23     // Queue operations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24     void enqueue(int);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25     void dequeue(int &amp;);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26     bool isEmpty() const;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27     bool isFull() const;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28     void clear();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29  };</a:t>
            </a:r>
            <a:br>
              <a:rPr lang="en-US" altLang="en-US" sz="1600">
                <a:latin typeface="Courier New" pitchFamily="112" charset="0"/>
              </a:rPr>
            </a:br>
            <a:r>
              <a:rPr lang="en-US" altLang="en-US" sz="1600">
                <a:latin typeface="Courier New" pitchFamily="112" charset="0"/>
              </a:rPr>
              <a:t>30  #endif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4876800" y="3292475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6600"/>
                </a:solidFill>
              </a:rPr>
              <a:t>See IntQueue.cpp for the implementation</a:t>
            </a:r>
          </a:p>
        </p:txBody>
      </p:sp>
      <p:sp>
        <p:nvSpPr>
          <p:cNvPr id="851972" name="Rectangle 4" descr="Pink tissue paper"/>
          <p:cNvSpPr>
            <a:spLocks noChangeArrowheads="1"/>
          </p:cNvSpPr>
          <p:nvPr/>
        </p:nvSpPr>
        <p:spPr bwMode="auto">
          <a:xfrm>
            <a:off x="274638" y="104775"/>
            <a:ext cx="56673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rgbClr val="603A2F"/>
                </a:solidFill>
              </a:rPr>
              <a:t>Contents of </a:t>
            </a:r>
            <a:r>
              <a:rPr lang="en-US" altLang="en-US" sz="3600">
                <a:solidFill>
                  <a:srgbClr val="603A2F"/>
                </a:solidFill>
                <a:latin typeface="Courier New" pitchFamily="112" charset="0"/>
              </a:rPr>
              <a:t>IntQueue.h </a:t>
            </a:r>
          </a:p>
          <a:p>
            <a:r>
              <a:rPr lang="en-US" altLang="en-US" sz="3600">
                <a:solidFill>
                  <a:srgbClr val="603A2F"/>
                </a:solidFill>
              </a:rPr>
              <a:t>(Continued)</a:t>
            </a:r>
            <a:endParaRPr lang="en-US" altLang="en-US" sz="3600">
              <a:solidFill>
                <a:srgbClr val="603A2F"/>
              </a:solidFill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Dynamic Queues</a:t>
            </a:r>
          </a:p>
        </p:txBody>
      </p:sp>
      <p:sp>
        <p:nvSpPr>
          <p:cNvPr id="77312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B52BB1B5-9C97-44F1-BD9E-49B689286F8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Queues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Like a stack, a queue can be implemented using a linked list</a:t>
            </a:r>
          </a:p>
          <a:p>
            <a:r>
              <a:rPr lang="en-US" altLang="en-US"/>
              <a:t>Allows dynamic sizing, avoids issue of shifting elements or wrapping indices</a:t>
            </a:r>
          </a:p>
        </p:txBody>
      </p:sp>
      <p:grpSp>
        <p:nvGrpSpPr>
          <p:cNvPr id="853012" name="Group 20"/>
          <p:cNvGrpSpPr>
            <a:grpSpLocks/>
          </p:cNvGrpSpPr>
          <p:nvPr/>
        </p:nvGrpSpPr>
        <p:grpSpPr bwMode="auto">
          <a:xfrm>
            <a:off x="1447800" y="4191000"/>
            <a:ext cx="6127750" cy="1676400"/>
            <a:chOff x="960" y="2784"/>
            <a:chExt cx="3860" cy="1056"/>
          </a:xfrm>
        </p:grpSpPr>
        <p:sp>
          <p:nvSpPr>
            <p:cNvPr id="852996" name="Rectangle 4"/>
            <p:cNvSpPr>
              <a:spLocks noChangeArrowheads="1"/>
            </p:cNvSpPr>
            <p:nvPr/>
          </p:nvSpPr>
          <p:spPr bwMode="auto">
            <a:xfrm>
              <a:off x="960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997" name="Rectangle 5"/>
            <p:cNvSpPr>
              <a:spLocks noChangeArrowheads="1"/>
            </p:cNvSpPr>
            <p:nvPr/>
          </p:nvSpPr>
          <p:spPr bwMode="auto">
            <a:xfrm>
              <a:off x="1440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998" name="Rectangle 6"/>
            <p:cNvSpPr>
              <a:spLocks noChangeArrowheads="1"/>
            </p:cNvSpPr>
            <p:nvPr/>
          </p:nvSpPr>
          <p:spPr bwMode="auto">
            <a:xfrm>
              <a:off x="2160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2999" name="Rectangle 7"/>
            <p:cNvSpPr>
              <a:spLocks noChangeArrowheads="1"/>
            </p:cNvSpPr>
            <p:nvPr/>
          </p:nvSpPr>
          <p:spPr bwMode="auto">
            <a:xfrm>
              <a:off x="2640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00" name="Rectangle 8"/>
            <p:cNvSpPr>
              <a:spLocks noChangeArrowheads="1"/>
            </p:cNvSpPr>
            <p:nvPr/>
          </p:nvSpPr>
          <p:spPr bwMode="auto">
            <a:xfrm>
              <a:off x="3312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01" name="Rectangle 9"/>
            <p:cNvSpPr>
              <a:spLocks noChangeArrowheads="1"/>
            </p:cNvSpPr>
            <p:nvPr/>
          </p:nvSpPr>
          <p:spPr bwMode="auto">
            <a:xfrm>
              <a:off x="3792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02" name="Line 10"/>
            <p:cNvSpPr>
              <a:spLocks noChangeShapeType="1"/>
            </p:cNvSpPr>
            <p:nvPr/>
          </p:nvSpPr>
          <p:spPr bwMode="auto">
            <a:xfrm>
              <a:off x="1584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003" name="Line 11"/>
            <p:cNvSpPr>
              <a:spLocks noChangeShapeType="1"/>
            </p:cNvSpPr>
            <p:nvPr/>
          </p:nvSpPr>
          <p:spPr bwMode="auto">
            <a:xfrm>
              <a:off x="2784" y="29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004" name="Line 12"/>
            <p:cNvSpPr>
              <a:spLocks noChangeShapeType="1"/>
            </p:cNvSpPr>
            <p:nvPr/>
          </p:nvSpPr>
          <p:spPr bwMode="auto">
            <a:xfrm>
              <a:off x="393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005" name="Rectangle 13"/>
            <p:cNvSpPr>
              <a:spLocks noChangeArrowheads="1"/>
            </p:cNvSpPr>
            <p:nvPr/>
          </p:nvSpPr>
          <p:spPr bwMode="auto">
            <a:xfrm>
              <a:off x="960" y="3456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06" name="Rectangle 14"/>
            <p:cNvSpPr>
              <a:spLocks noChangeArrowheads="1"/>
            </p:cNvSpPr>
            <p:nvPr/>
          </p:nvSpPr>
          <p:spPr bwMode="auto">
            <a:xfrm>
              <a:off x="3456" y="3456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3007" name="Line 15"/>
            <p:cNvSpPr>
              <a:spLocks noChangeShapeType="1"/>
            </p:cNvSpPr>
            <p:nvPr/>
          </p:nvSpPr>
          <p:spPr bwMode="auto">
            <a:xfrm flipV="1">
              <a:off x="1104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008" name="Line 16"/>
            <p:cNvSpPr>
              <a:spLocks noChangeShapeType="1"/>
            </p:cNvSpPr>
            <p:nvPr/>
          </p:nvSpPr>
          <p:spPr bwMode="auto">
            <a:xfrm flipV="1">
              <a:off x="3600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3009" name="Text Box 17"/>
            <p:cNvSpPr txBox="1">
              <a:spLocks noChangeArrowheads="1"/>
            </p:cNvSpPr>
            <p:nvPr/>
          </p:nvSpPr>
          <p:spPr bwMode="auto">
            <a:xfrm>
              <a:off x="1334" y="351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front</a:t>
              </a:r>
            </a:p>
          </p:txBody>
        </p:sp>
        <p:sp>
          <p:nvSpPr>
            <p:cNvPr id="853010" name="Text Box 18"/>
            <p:cNvSpPr txBox="1">
              <a:spLocks noChangeArrowheads="1"/>
            </p:cNvSpPr>
            <p:nvPr/>
          </p:nvSpPr>
          <p:spPr bwMode="auto">
            <a:xfrm>
              <a:off x="3792" y="3504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rear</a:t>
              </a:r>
            </a:p>
          </p:txBody>
        </p:sp>
        <p:sp>
          <p:nvSpPr>
            <p:cNvPr id="853011" name="Text Box 19"/>
            <p:cNvSpPr txBox="1">
              <a:spLocks noChangeArrowheads="1"/>
            </p:cNvSpPr>
            <p:nvPr/>
          </p:nvSpPr>
          <p:spPr bwMode="auto">
            <a:xfrm>
              <a:off x="4320" y="2832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Courier New" pitchFamily="112" charset="0"/>
                </a:rPr>
                <a:t>NULL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B7A84B44-4FB4-4088-A365-F123C3598AB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 Queue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Programmers can program their own routines to implement queue operations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See the </a:t>
            </a:r>
            <a:r>
              <a:rPr lang="en-US" altLang="en-US">
                <a:latin typeface="Courier New" pitchFamily="112" charset="0"/>
              </a:rPr>
              <a:t>DynIntQue</a:t>
            </a:r>
            <a:r>
              <a:rPr lang="en-US" altLang="en-US"/>
              <a:t> class in the book for an example of a dynamic queue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Can also use the implementation of queue and dequeue available in the STL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The STL </a:t>
            </a:r>
            <a:r>
              <a:rPr lang="en-US" altLang="en-US" sz="2400" b="1">
                <a:latin typeface="Courier New" pitchFamily="112" charset="0"/>
              </a:rPr>
              <a:t>deque</a:t>
            </a:r>
            <a:r>
              <a:rPr lang="en-US" altLang="en-US" sz="2400" b="1"/>
              <a:t> </a:t>
            </a:r>
            <a:br>
              <a:rPr lang="en-US" altLang="en-US" sz="2400" b="1"/>
            </a:br>
            <a:r>
              <a:rPr lang="en-US" altLang="en-US" sz="2400" b="1"/>
              <a:t>and </a:t>
            </a:r>
            <a:r>
              <a:rPr lang="en-US" altLang="en-US" sz="2400" b="1">
                <a:latin typeface="Courier New" pitchFamily="112" charset="0"/>
              </a:rPr>
              <a:t>queue</a:t>
            </a:r>
            <a:r>
              <a:rPr lang="en-US" altLang="en-US" sz="2400" b="1"/>
              <a:t> Containers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05F21DDB-4D2B-4D6A-9024-355004A5921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STL </a:t>
            </a:r>
            <a:r>
              <a:rPr lang="en-US" altLang="en-US">
                <a:latin typeface="Courier New" pitchFamily="112" charset="0"/>
              </a:rPr>
              <a:t>deque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and </a:t>
            </a:r>
            <a:r>
              <a:rPr lang="en-US" altLang="en-US">
                <a:latin typeface="Courier New" pitchFamily="112" charset="0"/>
              </a:rPr>
              <a:t>queue</a:t>
            </a:r>
            <a:r>
              <a:rPr lang="en-US" altLang="en-US"/>
              <a:t> Containers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82000" cy="4114800"/>
          </a:xfrm>
        </p:spPr>
        <p:txBody>
          <a:bodyPr/>
          <a:lstStyle/>
          <a:p>
            <a:r>
              <a:rPr lang="en-US" altLang="en-US">
                <a:latin typeface="Courier New" pitchFamily="112" charset="0"/>
              </a:rPr>
              <a:t>deque</a:t>
            </a:r>
            <a:r>
              <a:rPr lang="en-US" altLang="en-US"/>
              <a:t>: a double-ended queue.  Has member functions to enqueue (</a:t>
            </a:r>
            <a:r>
              <a:rPr lang="en-US" altLang="en-US">
                <a:latin typeface="Courier New" pitchFamily="112" charset="0"/>
              </a:rPr>
              <a:t>push_back</a:t>
            </a:r>
            <a:r>
              <a:rPr lang="en-US" altLang="en-US"/>
              <a:t>) and dequeue (</a:t>
            </a:r>
            <a:r>
              <a:rPr lang="en-US" altLang="en-US">
                <a:latin typeface="Courier New" pitchFamily="112" charset="0"/>
              </a:rPr>
              <a:t>pop_front</a:t>
            </a:r>
            <a:r>
              <a:rPr lang="en-US" altLang="en-US"/>
              <a:t>)</a:t>
            </a:r>
          </a:p>
          <a:p>
            <a:r>
              <a:rPr lang="en-US" altLang="en-US">
                <a:latin typeface="Courier New" pitchFamily="112" charset="0"/>
              </a:rPr>
              <a:t>queue</a:t>
            </a:r>
            <a:r>
              <a:rPr lang="en-US" altLang="en-US"/>
              <a:t>: container ADT that can be used to provide queue as a </a:t>
            </a:r>
            <a:r>
              <a:rPr lang="en-US" altLang="en-US">
                <a:latin typeface="Courier New" pitchFamily="112" charset="0"/>
              </a:rPr>
              <a:t>vector</a:t>
            </a:r>
            <a:r>
              <a:rPr lang="en-US" altLang="en-US"/>
              <a:t>, list, or </a:t>
            </a:r>
            <a:r>
              <a:rPr lang="en-US" altLang="en-US">
                <a:latin typeface="Courier New" pitchFamily="112" charset="0"/>
              </a:rPr>
              <a:t>deque</a:t>
            </a:r>
            <a:r>
              <a:rPr lang="en-US" altLang="en-US"/>
              <a:t>.  Has member functions to enque (</a:t>
            </a:r>
            <a:r>
              <a:rPr lang="en-US" altLang="en-US">
                <a:latin typeface="Courier New" pitchFamily="112" charset="0"/>
              </a:rPr>
              <a:t>push</a:t>
            </a:r>
            <a:r>
              <a:rPr lang="en-US" altLang="en-US"/>
              <a:t>) and dequeue (</a:t>
            </a:r>
            <a:r>
              <a:rPr lang="en-US" altLang="en-US">
                <a:latin typeface="Courier New" pitchFamily="112" charset="0"/>
              </a:rPr>
              <a:t>pop</a:t>
            </a:r>
            <a:r>
              <a:rPr lang="en-US" altLang="en-US"/>
              <a:t>)</a:t>
            </a:r>
            <a:endParaRPr lang="en-US" altLang="en-US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2BC08BD-1DA1-40DA-9797-71827E76C35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 </a:t>
            </a:r>
            <a:r>
              <a:rPr lang="en-US" altLang="en-US">
                <a:latin typeface="Courier New" pitchFamily="112" charset="0"/>
              </a:rPr>
              <a:t>queue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05800" cy="434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Defining a queue of </a:t>
            </a:r>
            <a:r>
              <a:rPr lang="en-US" altLang="en-US">
                <a:latin typeface="Courier New" pitchFamily="112" charset="0"/>
              </a:rPr>
              <a:t>char</a:t>
            </a:r>
            <a:r>
              <a:rPr lang="en-US" altLang="en-US"/>
              <a:t>s, named cQueue, implemented using a deque: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deque&lt;char&gt; cQueue;</a:t>
            </a:r>
          </a:p>
          <a:p>
            <a:pPr>
              <a:lnSpc>
                <a:spcPct val="85000"/>
              </a:lnSpc>
            </a:pPr>
            <a:r>
              <a:rPr lang="en-US" altLang="en-US"/>
              <a:t>implemented using a queue: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queue&lt;char&gt; cQueue;</a:t>
            </a:r>
          </a:p>
          <a:p>
            <a:pPr>
              <a:lnSpc>
                <a:spcPct val="85000"/>
              </a:lnSpc>
            </a:pPr>
            <a:r>
              <a:rPr lang="en-US" altLang="en-US"/>
              <a:t>implemented using a </a:t>
            </a:r>
            <a:r>
              <a:rPr lang="en-US" altLang="en-US">
                <a:latin typeface="Courier New" pitchFamily="112" charset="0"/>
              </a:rPr>
              <a:t>list</a:t>
            </a:r>
            <a:r>
              <a:rPr lang="en-US" altLang="en-US"/>
              <a:t>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queue&lt; char, list&lt;char&gt; &gt; cQueue;</a:t>
            </a:r>
          </a:p>
          <a:p>
            <a:pPr>
              <a:lnSpc>
                <a:spcPct val="85000"/>
              </a:lnSpc>
            </a:pPr>
            <a:r>
              <a:rPr lang="en-US" altLang="en-US"/>
              <a:t>Spaces are required between consecutive </a:t>
            </a:r>
            <a:r>
              <a:rPr lang="en-US" altLang="en-US">
                <a:latin typeface="Courier New" pitchFamily="112" charset="0"/>
              </a:rPr>
              <a:t>&gt;&gt;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&lt;&lt;</a:t>
            </a:r>
            <a:r>
              <a:rPr lang="en-US" altLang="en-US"/>
              <a:t> symbols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69F926C-BD85-4181-8C5A-36A0E446520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the Stack ADT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u="sng"/>
              <a:t>Stack</a:t>
            </a:r>
            <a:r>
              <a:rPr lang="en-US" altLang="en-US"/>
              <a:t>: a LIFO (last in, first out) data structure</a:t>
            </a:r>
          </a:p>
          <a:p>
            <a:pPr>
              <a:lnSpc>
                <a:spcPct val="85000"/>
              </a:lnSpc>
            </a:pPr>
            <a:r>
              <a:rPr lang="en-US" altLang="en-US"/>
              <a:t>Examples: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plates in a cafeteria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return addresses for function calls</a:t>
            </a:r>
          </a:p>
          <a:p>
            <a:pPr>
              <a:lnSpc>
                <a:spcPct val="85000"/>
              </a:lnSpc>
            </a:pPr>
            <a:r>
              <a:rPr lang="en-US" altLang="en-US"/>
              <a:t>Implementation: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static: fixed size, implemented as array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dynamic: variable size, implemented as linked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3767A30E-3660-4132-9AC3-7479F4052D3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LIFO Structure</a:t>
            </a:r>
          </a:p>
        </p:txBody>
      </p:sp>
      <p:pic>
        <p:nvPicPr>
          <p:cNvPr id="831491" name="Picture 3" descr="180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105400" cy="19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DD5852E0-44E0-493E-BC02-DA92B6E4CDC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Operations and Functions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82000" cy="4114800"/>
          </a:xfrm>
        </p:spPr>
        <p:txBody>
          <a:bodyPr/>
          <a:lstStyle/>
          <a:p>
            <a:r>
              <a:rPr lang="en-US" altLang="en-US"/>
              <a:t>Operations:</a:t>
            </a:r>
          </a:p>
          <a:p>
            <a:pPr lvl="1"/>
            <a:r>
              <a:rPr lang="en-US" altLang="en-US"/>
              <a:t>push: add a value onto the top of the stack</a:t>
            </a:r>
          </a:p>
          <a:p>
            <a:pPr lvl="1"/>
            <a:r>
              <a:rPr lang="en-US" altLang="en-US"/>
              <a:t>pop: remove a value from the top of  the stack</a:t>
            </a:r>
          </a:p>
          <a:p>
            <a:r>
              <a:rPr lang="en-US" altLang="en-US"/>
              <a:t>Functions:</a:t>
            </a:r>
          </a:p>
          <a:p>
            <a:pPr lvl="1"/>
            <a:r>
              <a:rPr lang="en-US" altLang="en-US">
                <a:latin typeface="Courier New" pitchFamily="112" charset="0"/>
              </a:rPr>
              <a:t>isFull</a:t>
            </a:r>
            <a:r>
              <a:rPr lang="en-US" altLang="en-US"/>
              <a:t>: </a:t>
            </a:r>
            <a:r>
              <a:rPr lang="en-US" altLang="en-US">
                <a:latin typeface="Courier New" pitchFamily="112" charset="0"/>
              </a:rPr>
              <a:t>true</a:t>
            </a:r>
            <a:r>
              <a:rPr lang="en-US" altLang="en-US"/>
              <a:t> if the stack is currently full, </a:t>
            </a:r>
            <a:r>
              <a:rPr lang="en-US" altLang="en-US" i="1"/>
              <a:t>i.e.</a:t>
            </a:r>
            <a:r>
              <a:rPr lang="en-US" altLang="en-US"/>
              <a:t>, has no more space to hold additional elements</a:t>
            </a:r>
          </a:p>
          <a:p>
            <a:pPr lvl="1"/>
            <a:r>
              <a:rPr lang="en-US" altLang="en-US"/>
              <a:t>isEmpty: </a:t>
            </a:r>
            <a:r>
              <a:rPr lang="en-US" altLang="en-US">
                <a:latin typeface="Courier New" pitchFamily="112" charset="0"/>
              </a:rPr>
              <a:t>true</a:t>
            </a:r>
            <a:r>
              <a:rPr lang="en-US" altLang="en-US"/>
              <a:t> if the stack currently contains no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35FB7DEE-066D-4F67-9EAA-05C7A8C0BAA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Operations - Example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213725" cy="4572000"/>
          </a:xfrm>
        </p:spPr>
        <p:txBody>
          <a:bodyPr/>
          <a:lstStyle/>
          <a:p>
            <a:r>
              <a:rPr lang="en-US" altLang="en-US" sz="2800"/>
              <a:t>A stack that can hold </a:t>
            </a:r>
            <a:r>
              <a:rPr lang="en-US" altLang="en-US" sz="2800">
                <a:latin typeface="Courier New" pitchFamily="112" charset="0"/>
              </a:rPr>
              <a:t>char</a:t>
            </a:r>
            <a:r>
              <a:rPr lang="en-US" altLang="en-US" sz="2800"/>
              <a:t> values: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>
            <p:ph sz="quarter" idx="2"/>
          </p:nvPr>
        </p:nvGraphicFramePr>
        <p:xfrm>
          <a:off x="4589463" y="3124200"/>
          <a:ext cx="733425" cy="1982788"/>
        </p:xfrm>
        <a:graphic>
          <a:graphicData uri="http://schemas.openxmlformats.org/drawingml/2006/table">
            <a:tbl>
              <a:tblPr/>
              <a:tblGrid>
                <a:gridCol w="733425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3550" name="Group 14"/>
          <p:cNvGraphicFramePr>
            <a:graphicFrameLocks noGrp="1"/>
          </p:cNvGraphicFramePr>
          <p:nvPr>
            <p:ph sz="quarter" idx="3"/>
          </p:nvPr>
        </p:nvGraphicFramePr>
        <p:xfrm>
          <a:off x="7278688" y="3124200"/>
          <a:ext cx="731837" cy="1982788"/>
        </p:xfrm>
        <a:graphic>
          <a:graphicData uri="http://schemas.openxmlformats.org/drawingml/2006/table">
            <a:tbl>
              <a:tblPr/>
              <a:tblGrid>
                <a:gridCol w="731837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3560" name="Group 24"/>
          <p:cNvGraphicFramePr>
            <a:graphicFrameLocks noGrp="1"/>
          </p:cNvGraphicFramePr>
          <p:nvPr/>
        </p:nvGraphicFramePr>
        <p:xfrm>
          <a:off x="2124075" y="35052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3570" name="Text Box 34"/>
          <p:cNvSpPr txBox="1">
            <a:spLocks noChangeArrowheads="1"/>
          </p:cNvSpPr>
          <p:nvPr/>
        </p:nvSpPr>
        <p:spPr bwMode="auto">
          <a:xfrm>
            <a:off x="371475" y="45720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push('E');</a:t>
            </a:r>
          </a:p>
        </p:txBody>
      </p:sp>
      <p:sp>
        <p:nvSpPr>
          <p:cNvPr id="833571" name="Text Box 35"/>
          <p:cNvSpPr txBox="1">
            <a:spLocks noChangeArrowheads="1"/>
          </p:cNvSpPr>
          <p:nvPr/>
        </p:nvSpPr>
        <p:spPr bwMode="auto">
          <a:xfrm>
            <a:off x="2886075" y="45720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push('K');</a:t>
            </a:r>
          </a:p>
        </p:txBody>
      </p:sp>
      <p:sp>
        <p:nvSpPr>
          <p:cNvPr id="833572" name="Text Box 36"/>
          <p:cNvSpPr txBox="1">
            <a:spLocks noChangeArrowheads="1"/>
          </p:cNvSpPr>
          <p:nvPr/>
        </p:nvSpPr>
        <p:spPr bwMode="auto">
          <a:xfrm>
            <a:off x="5400675" y="4572000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push('G');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468C51F9-1BC7-4F04-91CD-31DBE51EFDE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Operations - Example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213725" cy="4572000"/>
          </a:xfrm>
        </p:spPr>
        <p:txBody>
          <a:bodyPr/>
          <a:lstStyle/>
          <a:p>
            <a:r>
              <a:rPr lang="en-US" altLang="en-US" sz="2800"/>
              <a:t>A stack that can hold </a:t>
            </a:r>
            <a:r>
              <a:rPr lang="en-US" altLang="en-US" sz="2800">
                <a:latin typeface="Courier New" pitchFamily="112" charset="0"/>
              </a:rPr>
              <a:t>char</a:t>
            </a:r>
            <a:r>
              <a:rPr lang="en-US" altLang="en-US" sz="2800"/>
              <a:t> values:</a:t>
            </a:r>
          </a:p>
        </p:txBody>
      </p:sp>
      <p:graphicFrame>
        <p:nvGraphicFramePr>
          <p:cNvPr id="834564" name="Group 4"/>
          <p:cNvGraphicFramePr>
            <a:graphicFrameLocks noGrp="1"/>
          </p:cNvGraphicFramePr>
          <p:nvPr>
            <p:ph sz="quarter" idx="2"/>
          </p:nvPr>
        </p:nvGraphicFramePr>
        <p:xfrm>
          <a:off x="4589463" y="3124200"/>
          <a:ext cx="733425" cy="1982788"/>
        </p:xfrm>
        <a:graphic>
          <a:graphicData uri="http://schemas.openxmlformats.org/drawingml/2006/table">
            <a:tbl>
              <a:tblPr/>
              <a:tblGrid>
                <a:gridCol w="733425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4574" name="Group 14"/>
          <p:cNvGraphicFramePr>
            <a:graphicFrameLocks noGrp="1"/>
          </p:cNvGraphicFramePr>
          <p:nvPr>
            <p:ph sz="quarter" idx="3"/>
          </p:nvPr>
        </p:nvGraphicFramePr>
        <p:xfrm>
          <a:off x="7278688" y="3124200"/>
          <a:ext cx="731837" cy="1982788"/>
        </p:xfrm>
        <a:graphic>
          <a:graphicData uri="http://schemas.openxmlformats.org/drawingml/2006/table">
            <a:tbl>
              <a:tblPr/>
              <a:tblGrid>
                <a:gridCol w="731837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4584" name="Group 24"/>
          <p:cNvGraphicFramePr>
            <a:graphicFrameLocks noGrp="1"/>
          </p:cNvGraphicFramePr>
          <p:nvPr/>
        </p:nvGraphicFramePr>
        <p:xfrm>
          <a:off x="2124075" y="35052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4594" name="Text Box 34"/>
          <p:cNvSpPr txBox="1">
            <a:spLocks noChangeArrowheads="1"/>
          </p:cNvSpPr>
          <p:nvPr/>
        </p:nvSpPr>
        <p:spPr bwMode="auto">
          <a:xfrm>
            <a:off x="371475" y="4572000"/>
            <a:ext cx="1423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pop();</a:t>
            </a:r>
          </a:p>
          <a:p>
            <a:r>
              <a:rPr lang="en-US" altLang="en-US" sz="2000"/>
              <a:t>(remove </a:t>
            </a:r>
            <a:r>
              <a:rPr lang="en-US" altLang="en-US" sz="2000">
                <a:latin typeface="Courier New" pitchFamily="112" charset="0"/>
              </a:rPr>
              <a:t>G</a:t>
            </a:r>
            <a:r>
              <a:rPr lang="en-US" altLang="en-US" sz="2000"/>
              <a:t>)</a:t>
            </a:r>
          </a:p>
        </p:txBody>
      </p:sp>
      <p:sp>
        <p:nvSpPr>
          <p:cNvPr id="834595" name="Text Box 35"/>
          <p:cNvSpPr txBox="1">
            <a:spLocks noChangeArrowheads="1"/>
          </p:cNvSpPr>
          <p:nvPr/>
        </p:nvSpPr>
        <p:spPr bwMode="auto">
          <a:xfrm>
            <a:off x="2886075" y="4572000"/>
            <a:ext cx="1423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pop();</a:t>
            </a:r>
          </a:p>
          <a:p>
            <a:r>
              <a:rPr lang="en-US" altLang="en-US" sz="2000"/>
              <a:t>(remove </a:t>
            </a:r>
            <a:r>
              <a:rPr lang="en-US" altLang="en-US" sz="2000">
                <a:latin typeface="Courier New" pitchFamily="112" charset="0"/>
              </a:rPr>
              <a:t>K</a:t>
            </a:r>
            <a:r>
              <a:rPr lang="en-US" altLang="en-US" sz="2000"/>
              <a:t>)</a:t>
            </a:r>
          </a:p>
        </p:txBody>
      </p:sp>
      <p:sp>
        <p:nvSpPr>
          <p:cNvPr id="834596" name="Text Box 36"/>
          <p:cNvSpPr txBox="1">
            <a:spLocks noChangeArrowheads="1"/>
          </p:cNvSpPr>
          <p:nvPr/>
        </p:nvSpPr>
        <p:spPr bwMode="auto">
          <a:xfrm>
            <a:off x="5400675" y="4567238"/>
            <a:ext cx="1423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itchFamily="112" charset="0"/>
              </a:rPr>
              <a:t>pop();</a:t>
            </a:r>
            <a:endParaRPr lang="en-US" altLang="en-US" sz="2000"/>
          </a:p>
          <a:p>
            <a:r>
              <a:rPr lang="en-US" altLang="en-US" sz="2000"/>
              <a:t>(remove </a:t>
            </a:r>
            <a:r>
              <a:rPr lang="en-US" altLang="en-US" sz="2000">
                <a:latin typeface="Courier New" pitchFamily="112" charset="0"/>
              </a:rPr>
              <a:t>E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18-</a:t>
            </a:r>
            <a:fld id="{2DBB6C85-5C73-4F81-88A0-12E93BBF7823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836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9875"/>
            <a:ext cx="51054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5434013" y="3444875"/>
            <a:ext cx="3176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>
                <a:solidFill>
                  <a:srgbClr val="FF6600"/>
                </a:solidFill>
              </a:rPr>
              <a:t>(See IntStack.cpp for the implementation.)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Dynamic Stacks</a:t>
            </a:r>
          </a:p>
        </p:txBody>
      </p:sp>
      <p:sp>
        <p:nvSpPr>
          <p:cNvPr id="769029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18.2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HD:Users:stephanielindsey:Documents:AW-Gaddis C++ PPT_557239:ch01.pot</Template>
  <TotalTime>1144</TotalTime>
  <Words>816</Words>
  <Application>Microsoft Office PowerPoint</Application>
  <PresentationFormat>Letter Paper (8.5x11 in)</PresentationFormat>
  <Paragraphs>188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ch01</vt:lpstr>
      <vt:lpstr>Chapter 18:   Stacks And Queues</vt:lpstr>
      <vt:lpstr>18.1</vt:lpstr>
      <vt:lpstr>Introduction to the Stack ADT</vt:lpstr>
      <vt:lpstr>A LIFO Structure</vt:lpstr>
      <vt:lpstr>Stack Operations and Functions</vt:lpstr>
      <vt:lpstr>Stack Operations - Example</vt:lpstr>
      <vt:lpstr>Stack Operations - Example</vt:lpstr>
      <vt:lpstr>PowerPoint Presentation</vt:lpstr>
      <vt:lpstr>18.2</vt:lpstr>
      <vt:lpstr>Dynamic Stacks</vt:lpstr>
      <vt:lpstr>Implementing a Stack</vt:lpstr>
      <vt:lpstr>18.3</vt:lpstr>
      <vt:lpstr>The STL stack container</vt:lpstr>
      <vt:lpstr>Defining a stack</vt:lpstr>
      <vt:lpstr>18.4</vt:lpstr>
      <vt:lpstr>Introduction to the Queue ADT</vt:lpstr>
      <vt:lpstr>Queue Locations and Operations</vt:lpstr>
      <vt:lpstr>Queue Operations - Example</vt:lpstr>
      <vt:lpstr>Queue Operations - Example</vt:lpstr>
      <vt:lpstr>Queue Operations - Example</vt:lpstr>
      <vt:lpstr>dequeue Issue, Solutions</vt:lpstr>
      <vt:lpstr>PowerPoint Presentation</vt:lpstr>
      <vt:lpstr>PowerPoint Presentation</vt:lpstr>
      <vt:lpstr>18.5</vt:lpstr>
      <vt:lpstr>Dynamic Queues</vt:lpstr>
      <vt:lpstr>Implementing a Queue</vt:lpstr>
      <vt:lpstr>18.6</vt:lpstr>
      <vt:lpstr>The STL deque  and queue Containers</vt:lpstr>
      <vt:lpstr>Defining a queue</vt:lpstr>
    </vt:vector>
  </TitlesOfParts>
  <Company>©2009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subject>Stacks and Queues</dc:subject>
  <dc:creator>Tony Gaddis</dc:creator>
  <cp:lastModifiedBy>bEEDON</cp:lastModifiedBy>
  <cp:revision>194</cp:revision>
  <cp:lastPrinted>2001-11-04T00:51:13Z</cp:lastPrinted>
  <dcterms:created xsi:type="dcterms:W3CDTF">2005-02-25T19:46:41Z</dcterms:created>
  <dcterms:modified xsi:type="dcterms:W3CDTF">2014-10-16T03:25:58Z</dcterms:modified>
</cp:coreProperties>
</file>